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31E_15C8AB14.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0"/>
  </p:notesMasterIdLst>
  <p:handoutMasterIdLst>
    <p:handoutMasterId r:id="rId61"/>
  </p:handoutMasterIdLst>
  <p:sldIdLst>
    <p:sldId id="259" r:id="rId5"/>
    <p:sldId id="771" r:id="rId6"/>
    <p:sldId id="772" r:id="rId7"/>
    <p:sldId id="849" r:id="rId8"/>
    <p:sldId id="779" r:id="rId9"/>
    <p:sldId id="848" r:id="rId10"/>
    <p:sldId id="825" r:id="rId11"/>
    <p:sldId id="774" r:id="rId12"/>
    <p:sldId id="847" r:id="rId13"/>
    <p:sldId id="765" r:id="rId14"/>
    <p:sldId id="766" r:id="rId15"/>
    <p:sldId id="785" r:id="rId16"/>
    <p:sldId id="786" r:id="rId17"/>
    <p:sldId id="789" r:id="rId18"/>
    <p:sldId id="846" r:id="rId19"/>
    <p:sldId id="795" r:id="rId20"/>
    <p:sldId id="796" r:id="rId21"/>
    <p:sldId id="832" r:id="rId22"/>
    <p:sldId id="797" r:id="rId23"/>
    <p:sldId id="807" r:id="rId24"/>
    <p:sldId id="808" r:id="rId25"/>
    <p:sldId id="812" r:id="rId26"/>
    <p:sldId id="814" r:id="rId27"/>
    <p:sldId id="811" r:id="rId28"/>
    <p:sldId id="815" r:id="rId29"/>
    <p:sldId id="840" r:id="rId30"/>
    <p:sldId id="817" r:id="rId31"/>
    <p:sldId id="824" r:id="rId32"/>
    <p:sldId id="821" r:id="rId33"/>
    <p:sldId id="822" r:id="rId34"/>
    <p:sldId id="826" r:id="rId35"/>
    <p:sldId id="827" r:id="rId36"/>
    <p:sldId id="809" r:id="rId37"/>
    <p:sldId id="831" r:id="rId38"/>
    <p:sldId id="828" r:id="rId39"/>
    <p:sldId id="829" r:id="rId40"/>
    <p:sldId id="810" r:id="rId41"/>
    <p:sldId id="841" r:id="rId42"/>
    <p:sldId id="859" r:id="rId43"/>
    <p:sldId id="843" r:id="rId44"/>
    <p:sldId id="800" r:id="rId45"/>
    <p:sldId id="798" r:id="rId46"/>
    <p:sldId id="839" r:id="rId47"/>
    <p:sldId id="844" r:id="rId48"/>
    <p:sldId id="845" r:id="rId49"/>
    <p:sldId id="834" r:id="rId50"/>
    <p:sldId id="853" r:id="rId51"/>
    <p:sldId id="855" r:id="rId52"/>
    <p:sldId id="830" r:id="rId53"/>
    <p:sldId id="805" r:id="rId54"/>
    <p:sldId id="852" r:id="rId55"/>
    <p:sldId id="806" r:id="rId56"/>
    <p:sldId id="851" r:id="rId57"/>
    <p:sldId id="856" r:id="rId58"/>
    <p:sldId id="858" r:id="rId59"/>
  </p:sldIdLst>
  <p:sldSz cx="12192000" cy="6858000"/>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nd Cover Slide" id="{3BBBC701-1264-2749-B5A6-0C195BFE1944}">
          <p14:sldIdLst>
            <p14:sldId id="259"/>
          </p14:sldIdLst>
        </p14:section>
        <p14:section name="Problem and Opportunity" id="{5F8B0CB1-ABE9-114B-ABA7-2D49FBEA4787}">
          <p14:sldIdLst>
            <p14:sldId id="771"/>
            <p14:sldId id="772"/>
            <p14:sldId id="849"/>
            <p14:sldId id="779"/>
            <p14:sldId id="848"/>
            <p14:sldId id="825"/>
            <p14:sldId id="774"/>
            <p14:sldId id="847"/>
            <p14:sldId id="765"/>
            <p14:sldId id="766"/>
            <p14:sldId id="785"/>
            <p14:sldId id="786"/>
            <p14:sldId id="789"/>
            <p14:sldId id="846"/>
            <p14:sldId id="795"/>
            <p14:sldId id="796"/>
            <p14:sldId id="832"/>
            <p14:sldId id="797"/>
          </p14:sldIdLst>
        </p14:section>
        <p14:section name="Data Cleaning &amp; Analysis" id="{C829FF20-10AE-4347-9450-B7B166CF925E}">
          <p14:sldIdLst>
            <p14:sldId id="807"/>
            <p14:sldId id="808"/>
            <p14:sldId id="812"/>
            <p14:sldId id="814"/>
            <p14:sldId id="811"/>
            <p14:sldId id="815"/>
            <p14:sldId id="840"/>
            <p14:sldId id="817"/>
            <p14:sldId id="824"/>
            <p14:sldId id="821"/>
            <p14:sldId id="822"/>
            <p14:sldId id="826"/>
            <p14:sldId id="827"/>
            <p14:sldId id="809"/>
            <p14:sldId id="831"/>
            <p14:sldId id="828"/>
            <p14:sldId id="829"/>
            <p14:sldId id="810"/>
            <p14:sldId id="841"/>
            <p14:sldId id="859"/>
            <p14:sldId id="843"/>
          </p14:sldIdLst>
        </p14:section>
        <p14:section name="Product" id="{5BE30FF5-107B-FF47-BD15-B1D65E04DF64}">
          <p14:sldIdLst>
            <p14:sldId id="800"/>
            <p14:sldId id="798"/>
            <p14:sldId id="839"/>
            <p14:sldId id="844"/>
            <p14:sldId id="845"/>
            <p14:sldId id="834"/>
            <p14:sldId id="853"/>
            <p14:sldId id="855"/>
            <p14:sldId id="830"/>
          </p14:sldIdLst>
        </p14:section>
        <p14:section name="Impact" id="{59011F97-7E7B-E145-9EEA-CD9A70249D16}">
          <p14:sldIdLst>
            <p14:sldId id="805"/>
            <p14:sldId id="852"/>
            <p14:sldId id="806"/>
            <p14:sldId id="851"/>
          </p14:sldIdLst>
        </p14:section>
        <p14:section name="Appendix" id="{C7BA9E01-F39A-C845-8FD7-3360753FA551}">
          <p14:sldIdLst>
            <p14:sldId id="856"/>
            <p14:sldId id="85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070589F-3334-EDD2-92FE-0D8663D82D13}" name="#NG WEE KIAT#" initials="#WK" userId="S::NGWE0105@e.ntu.edu.sg::28268308-3faa-41c5-b89e-0f41d936160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137F"/>
    <a:srgbClr val="80D1ED"/>
    <a:srgbClr val="D5F0FA"/>
    <a:srgbClr val="1FE87C"/>
    <a:srgbClr val="A3E85D"/>
    <a:srgbClr val="211F20"/>
    <a:srgbClr val="34D860"/>
    <a:srgbClr val="2BB2E1"/>
    <a:srgbClr val="0431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94719"/>
  </p:normalViewPr>
  <p:slideViewPr>
    <p:cSldViewPr snapToGrid="0">
      <p:cViewPr>
        <p:scale>
          <a:sx n="126" d="100"/>
          <a:sy n="126" d="100"/>
        </p:scale>
        <p:origin x="1864" y="74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8/10/relationships/authors" Target="authors.xml"/><Relationship Id="rId5" Type="http://schemas.openxmlformats.org/officeDocument/2006/relationships/slide" Target="slides/slide1.xml"/><Relationship Id="rId61"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1400" b="1" dirty="0">
                <a:solidFill>
                  <a:schemeClr val="tx1"/>
                </a:solidFill>
              </a:rPr>
              <a:t>Market Share 2021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doughnutChart>
        <c:varyColors val="1"/>
        <c:ser>
          <c:idx val="0"/>
          <c:order val="0"/>
          <c:tx>
            <c:strRef>
              <c:f>Sheet1!$B$1</c:f>
              <c:strCache>
                <c:ptCount val="1"/>
                <c:pt idx="0">
                  <c:v>Market Share</c:v>
                </c:pt>
              </c:strCache>
            </c:strRef>
          </c:tx>
          <c:dPt>
            <c:idx val="0"/>
            <c:bubble3D val="0"/>
            <c:explosion val="7"/>
            <c:spPr>
              <a:solidFill>
                <a:schemeClr val="accent1"/>
              </a:solidFill>
              <a:ln w="19050">
                <a:noFill/>
              </a:ln>
              <a:effectLst>
                <a:outerShdw blurRad="50800" dist="38100" dir="5400000" algn="t" rotWithShape="0">
                  <a:prstClr val="black">
                    <a:alpha val="40000"/>
                  </a:prstClr>
                </a:outerShdw>
              </a:effectLst>
            </c:spPr>
            <c:extLst>
              <c:ext xmlns:c16="http://schemas.microsoft.com/office/drawing/2014/chart" uri="{C3380CC4-5D6E-409C-BE32-E72D297353CC}">
                <c16:uniqueId val="{00000002-9861-C541-B892-A35CA48CA58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53B-4B97-83A1-3508C3533F75}"/>
              </c:ext>
            </c:extLst>
          </c:dPt>
          <c:dPt>
            <c:idx val="2"/>
            <c:bubble3D val="0"/>
            <c:spPr>
              <a:solidFill>
                <a:schemeClr val="accent2">
                  <a:lumMod val="25000"/>
                  <a:lumOff val="75000"/>
                </a:schemeClr>
              </a:solidFill>
              <a:ln w="19050">
                <a:solidFill>
                  <a:schemeClr val="lt1"/>
                </a:solidFill>
              </a:ln>
              <a:effectLst/>
            </c:spPr>
            <c:extLst>
              <c:ext xmlns:c16="http://schemas.microsoft.com/office/drawing/2014/chart" uri="{C3380CC4-5D6E-409C-BE32-E72D297353CC}">
                <c16:uniqueId val="{00000001-9861-C541-B892-A35CA48CA58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53B-4B97-83A1-3508C3533F75}"/>
              </c:ext>
            </c:extLst>
          </c:dPt>
          <c:cat>
            <c:strRef>
              <c:f>Sheet1!$A$2:$A$5</c:f>
              <c:strCache>
                <c:ptCount val="4"/>
                <c:pt idx="0">
                  <c:v>UMG</c:v>
                </c:pt>
                <c:pt idx="1">
                  <c:v>Sony Music</c:v>
                </c:pt>
                <c:pt idx="2">
                  <c:v>Warner Music</c:v>
                </c:pt>
                <c:pt idx="3">
                  <c:v>Independent</c:v>
                </c:pt>
              </c:strCache>
            </c:strRef>
          </c:cat>
          <c:val>
            <c:numRef>
              <c:f>Sheet1!$B$2:$B$5</c:f>
              <c:numCache>
                <c:formatCode>General</c:formatCode>
                <c:ptCount val="4"/>
                <c:pt idx="0">
                  <c:v>32</c:v>
                </c:pt>
                <c:pt idx="1">
                  <c:v>21.7</c:v>
                </c:pt>
                <c:pt idx="2">
                  <c:v>16.7</c:v>
                </c:pt>
                <c:pt idx="3">
                  <c:v>29.6</c:v>
                </c:pt>
              </c:numCache>
            </c:numRef>
          </c:val>
          <c:extLst>
            <c:ext xmlns:c16="http://schemas.microsoft.com/office/drawing/2014/chart" uri="{C3380CC4-5D6E-409C-BE32-E72D297353CC}">
              <c16:uniqueId val="{00000000-9861-C541-B892-A35CA48CA581}"/>
            </c:ext>
          </c:extLst>
        </c:ser>
        <c:dLbls>
          <c:showLegendKey val="0"/>
          <c:showVal val="0"/>
          <c:showCatName val="0"/>
          <c:showSerName val="0"/>
          <c:showPercent val="0"/>
          <c:showBubbleSize val="0"/>
          <c:showLeaderLines val="1"/>
        </c:dLbls>
        <c:firstSliceAng val="0"/>
        <c:holeSize val="68"/>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31E_15C8AB14.xml><?xml version="1.0" encoding="utf-8"?>
<p188:cmLst xmlns:a="http://schemas.openxmlformats.org/drawingml/2006/main" xmlns:r="http://schemas.openxmlformats.org/officeDocument/2006/relationships" xmlns:p188="http://schemas.microsoft.com/office/powerpoint/2018/8/main">
  <p188:cm id="{23BB3354-835F-441F-9CDE-48C0823DB01C}" authorId="{6070589F-3334-EDD2-92FE-0D8663D82D13}" status="resolved" created="2023-04-01T11:42:16.220" complete="100000">
    <ac:deMkLst xmlns:ac="http://schemas.microsoft.com/office/drawing/2013/main/command">
      <pc:docMk xmlns:pc="http://schemas.microsoft.com/office/powerpoint/2013/main/command"/>
      <pc:sldMk xmlns:pc="http://schemas.microsoft.com/office/powerpoint/2013/main/command" cId="365472532" sldId="798"/>
      <ac:picMk id="8" creationId="{AEEBD3E5-8062-8C66-6B3C-288ED119AE38}"/>
    </ac:deMkLst>
    <p188:txBody>
      <a:bodyPr/>
      <a:lstStyle/>
      <a:p>
        <a:r>
          <a:rPr lang="en-SG"/>
          <a:t>Will update with updated dashboard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B8ACE8-888D-B2AC-8ADD-1FC5DF96024A}"/>
              </a:ext>
            </a:extLst>
          </p:cNvPr>
          <p:cNvSpPr>
            <a:spLocks noGrp="1"/>
          </p:cNvSpPr>
          <p:nvPr>
            <p:ph type="hdr" sz="quarter"/>
          </p:nvPr>
        </p:nvSpPr>
        <p:spPr>
          <a:xfrm>
            <a:off x="0" y="0"/>
            <a:ext cx="4160838" cy="36671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F1E367D-7C49-93FC-F5CE-0D1D49576543}"/>
              </a:ext>
            </a:extLst>
          </p:cNvPr>
          <p:cNvSpPr>
            <a:spLocks noGrp="1"/>
          </p:cNvSpPr>
          <p:nvPr>
            <p:ph type="dt" sz="quarter" idx="1"/>
          </p:nvPr>
        </p:nvSpPr>
        <p:spPr>
          <a:xfrm>
            <a:off x="5438775" y="0"/>
            <a:ext cx="4160838" cy="366713"/>
          </a:xfrm>
          <a:prstGeom prst="rect">
            <a:avLst/>
          </a:prstGeom>
        </p:spPr>
        <p:txBody>
          <a:bodyPr vert="horz" lIns="91440" tIns="45720" rIns="91440" bIns="45720" rtlCol="0"/>
          <a:lstStyle>
            <a:lvl1pPr algn="r">
              <a:defRPr sz="1200"/>
            </a:lvl1pPr>
          </a:lstStyle>
          <a:p>
            <a:fld id="{0C8C860B-DE4D-4349-AC93-C5271BE9D059}" type="datetimeFigureOut">
              <a:rPr lang="en-US" smtClean="0"/>
              <a:t>3/31/23</a:t>
            </a:fld>
            <a:endParaRPr lang="en-US"/>
          </a:p>
        </p:txBody>
      </p:sp>
      <p:sp>
        <p:nvSpPr>
          <p:cNvPr id="4" name="Footer Placeholder 3">
            <a:extLst>
              <a:ext uri="{FF2B5EF4-FFF2-40B4-BE49-F238E27FC236}">
                <a16:creationId xmlns:a16="http://schemas.microsoft.com/office/drawing/2014/main" id="{41787815-56EA-C749-B109-3C66B4E50120}"/>
              </a:ext>
            </a:extLst>
          </p:cNvPr>
          <p:cNvSpPr>
            <a:spLocks noGrp="1"/>
          </p:cNvSpPr>
          <p:nvPr>
            <p:ph type="ftr" sz="quarter" idx="2"/>
          </p:nvPr>
        </p:nvSpPr>
        <p:spPr>
          <a:xfrm>
            <a:off x="0" y="6948488"/>
            <a:ext cx="4160838" cy="3667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C82909F-2B23-4FD2-A8CA-0BD099F214ED}"/>
              </a:ext>
            </a:extLst>
          </p:cNvPr>
          <p:cNvSpPr>
            <a:spLocks noGrp="1"/>
          </p:cNvSpPr>
          <p:nvPr>
            <p:ph type="sldNum" sz="quarter" idx="3"/>
          </p:nvPr>
        </p:nvSpPr>
        <p:spPr>
          <a:xfrm>
            <a:off x="5438775" y="6948488"/>
            <a:ext cx="4160838" cy="366712"/>
          </a:xfrm>
          <a:prstGeom prst="rect">
            <a:avLst/>
          </a:prstGeom>
        </p:spPr>
        <p:txBody>
          <a:bodyPr vert="horz" lIns="91440" tIns="45720" rIns="91440" bIns="45720" rtlCol="0" anchor="b"/>
          <a:lstStyle>
            <a:lvl1pPr algn="r">
              <a:defRPr sz="1200"/>
            </a:lvl1pPr>
          </a:lstStyle>
          <a:p>
            <a:fld id="{9F721161-CBB2-174D-BCA4-070E33A7A358}" type="slidenum">
              <a:rPr lang="en-US" smtClean="0"/>
              <a:t>‹#›</a:t>
            </a:fld>
            <a:endParaRPr lang="en-US"/>
          </a:p>
        </p:txBody>
      </p:sp>
    </p:spTree>
    <p:extLst>
      <p:ext uri="{BB962C8B-B14F-4D97-AF65-F5344CB8AC3E}">
        <p14:creationId xmlns:p14="http://schemas.microsoft.com/office/powerpoint/2010/main" val="28110581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7031"/>
          </a:xfrm>
          <a:prstGeom prst="rect">
            <a:avLst/>
          </a:prstGeom>
        </p:spPr>
        <p:txBody>
          <a:bodyPr vert="horz" lIns="96657" tIns="48328" rIns="96657" bIns="48328" rtlCol="0"/>
          <a:lstStyle>
            <a:lvl1pPr algn="l">
              <a:defRPr sz="1300"/>
            </a:lvl1pPr>
          </a:lstStyle>
          <a:p>
            <a:endParaRPr lang="en-SG"/>
          </a:p>
        </p:txBody>
      </p:sp>
      <p:sp>
        <p:nvSpPr>
          <p:cNvPr id="3" name="Date Placeholder 2"/>
          <p:cNvSpPr>
            <a:spLocks noGrp="1"/>
          </p:cNvSpPr>
          <p:nvPr>
            <p:ph type="dt" idx="1"/>
          </p:nvPr>
        </p:nvSpPr>
        <p:spPr>
          <a:xfrm>
            <a:off x="5438459" y="0"/>
            <a:ext cx="4160520" cy="367031"/>
          </a:xfrm>
          <a:prstGeom prst="rect">
            <a:avLst/>
          </a:prstGeom>
        </p:spPr>
        <p:txBody>
          <a:bodyPr vert="horz" lIns="96657" tIns="48328" rIns="96657" bIns="48328" rtlCol="0"/>
          <a:lstStyle>
            <a:lvl1pPr algn="r">
              <a:defRPr sz="1300"/>
            </a:lvl1pPr>
          </a:lstStyle>
          <a:p>
            <a:fld id="{B9B0F57B-1990-4247-A172-B099A7A7D425}" type="datetimeFigureOut">
              <a:rPr lang="en-SG" smtClean="0"/>
              <a:t>31/3/23</a:t>
            </a:fld>
            <a:endParaRPr lang="en-SG"/>
          </a:p>
        </p:txBody>
      </p:sp>
      <p:sp>
        <p:nvSpPr>
          <p:cNvPr id="4" name="Slide Image Placeholder 3"/>
          <p:cNvSpPr>
            <a:spLocks noGrp="1" noRot="1" noChangeAspect="1"/>
          </p:cNvSpPr>
          <p:nvPr>
            <p:ph type="sldImg" idx="2"/>
          </p:nvPr>
        </p:nvSpPr>
        <p:spPr>
          <a:xfrm>
            <a:off x="2606675" y="914400"/>
            <a:ext cx="4387850" cy="2468563"/>
          </a:xfrm>
          <a:prstGeom prst="rect">
            <a:avLst/>
          </a:prstGeom>
          <a:noFill/>
          <a:ln w="12700">
            <a:solidFill>
              <a:prstClr val="black"/>
            </a:solidFill>
          </a:ln>
        </p:spPr>
        <p:txBody>
          <a:bodyPr vert="horz" lIns="96657" tIns="48328" rIns="96657" bIns="48328" rtlCol="0" anchor="ctr"/>
          <a:lstStyle/>
          <a:p>
            <a:endParaRPr lang="en-SG"/>
          </a:p>
        </p:txBody>
      </p:sp>
      <p:sp>
        <p:nvSpPr>
          <p:cNvPr id="5" name="Notes Placeholder 4"/>
          <p:cNvSpPr>
            <a:spLocks noGrp="1"/>
          </p:cNvSpPr>
          <p:nvPr>
            <p:ph type="body" sz="quarter" idx="3"/>
          </p:nvPr>
        </p:nvSpPr>
        <p:spPr>
          <a:xfrm>
            <a:off x="960120" y="3520440"/>
            <a:ext cx="7680960" cy="2880360"/>
          </a:xfrm>
          <a:prstGeom prst="rect">
            <a:avLst/>
          </a:prstGeom>
        </p:spPr>
        <p:txBody>
          <a:bodyPr vert="horz" lIns="96657" tIns="48328" rIns="96657" bIns="4832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6948172"/>
            <a:ext cx="4160520" cy="367030"/>
          </a:xfrm>
          <a:prstGeom prst="rect">
            <a:avLst/>
          </a:prstGeom>
        </p:spPr>
        <p:txBody>
          <a:bodyPr vert="horz" lIns="96657" tIns="48328" rIns="96657" bIns="48328" rtlCol="0" anchor="b"/>
          <a:lstStyle>
            <a:lvl1pPr algn="l">
              <a:defRPr sz="1300"/>
            </a:lvl1pPr>
          </a:lstStyle>
          <a:p>
            <a:endParaRPr lang="en-SG"/>
          </a:p>
        </p:txBody>
      </p:sp>
      <p:sp>
        <p:nvSpPr>
          <p:cNvPr id="7" name="Slide Number Placeholder 6"/>
          <p:cNvSpPr>
            <a:spLocks noGrp="1"/>
          </p:cNvSpPr>
          <p:nvPr>
            <p:ph type="sldNum" sz="quarter" idx="5"/>
          </p:nvPr>
        </p:nvSpPr>
        <p:spPr>
          <a:xfrm>
            <a:off x="5438459" y="6948172"/>
            <a:ext cx="4160520" cy="367030"/>
          </a:xfrm>
          <a:prstGeom prst="rect">
            <a:avLst/>
          </a:prstGeom>
        </p:spPr>
        <p:txBody>
          <a:bodyPr vert="horz" lIns="96657" tIns="48328" rIns="96657" bIns="48328" rtlCol="0" anchor="b"/>
          <a:lstStyle>
            <a:lvl1pPr algn="r">
              <a:defRPr sz="1300"/>
            </a:lvl1pPr>
          </a:lstStyle>
          <a:p>
            <a:fld id="{1AD05F76-443F-4D33-AB8B-88C6AB31FF41}" type="slidenum">
              <a:rPr lang="en-SG" smtClean="0"/>
              <a:t>‹#›</a:t>
            </a:fld>
            <a:endParaRPr lang="en-SG"/>
          </a:p>
        </p:txBody>
      </p:sp>
    </p:spTree>
    <p:extLst>
      <p:ext uri="{BB962C8B-B14F-4D97-AF65-F5344CB8AC3E}">
        <p14:creationId xmlns:p14="http://schemas.microsoft.com/office/powerpoint/2010/main" val="2832494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00"/>
          </a:p>
          <a:p>
            <a:endParaRPr lang="en-US" sz="1900"/>
          </a:p>
          <a:p>
            <a:endParaRPr lang="en-US" sz="1900" strike="sngStrike"/>
          </a:p>
          <a:p>
            <a:endParaRPr lang="en-US" sz="1900"/>
          </a:p>
        </p:txBody>
      </p:sp>
      <p:sp>
        <p:nvSpPr>
          <p:cNvPr id="4" name="Slide Number Placeholder 3"/>
          <p:cNvSpPr>
            <a:spLocks noGrp="1"/>
          </p:cNvSpPr>
          <p:nvPr>
            <p:ph type="sldNum" sz="quarter" idx="5"/>
          </p:nvPr>
        </p:nvSpPr>
        <p:spPr/>
        <p:txBody>
          <a:bodyPr/>
          <a:lstStyle/>
          <a:p>
            <a:fld id="{1AD05F76-443F-4D33-AB8B-88C6AB31FF41}" type="slidenum">
              <a:rPr lang="en-SG" smtClean="0"/>
              <a:t>1</a:t>
            </a:fld>
            <a:endParaRPr lang="en-SG"/>
          </a:p>
        </p:txBody>
      </p:sp>
    </p:spTree>
    <p:extLst>
      <p:ext uri="{BB962C8B-B14F-4D97-AF65-F5344CB8AC3E}">
        <p14:creationId xmlns:p14="http://schemas.microsoft.com/office/powerpoint/2010/main" val="1223100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D05F76-443F-4D33-AB8B-88C6AB31FF41}" type="slidenum">
              <a:rPr lang="en-SG" smtClean="0"/>
              <a:t>27</a:t>
            </a:fld>
            <a:endParaRPr lang="en-SG"/>
          </a:p>
        </p:txBody>
      </p:sp>
    </p:spTree>
    <p:extLst>
      <p:ext uri="{BB962C8B-B14F-4D97-AF65-F5344CB8AC3E}">
        <p14:creationId xmlns:p14="http://schemas.microsoft.com/office/powerpoint/2010/main" val="672575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D05F76-443F-4D33-AB8B-88C6AB31FF41}" type="slidenum">
              <a:rPr lang="en-SG" smtClean="0"/>
              <a:t>28</a:t>
            </a:fld>
            <a:endParaRPr lang="en-SG"/>
          </a:p>
        </p:txBody>
      </p:sp>
    </p:spTree>
    <p:extLst>
      <p:ext uri="{BB962C8B-B14F-4D97-AF65-F5344CB8AC3E}">
        <p14:creationId xmlns:p14="http://schemas.microsoft.com/office/powerpoint/2010/main" val="18271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D05F76-443F-4D33-AB8B-88C6AB31FF41}" type="slidenum">
              <a:rPr lang="en-SG" smtClean="0"/>
              <a:t>29</a:t>
            </a:fld>
            <a:endParaRPr lang="en-SG"/>
          </a:p>
        </p:txBody>
      </p:sp>
    </p:spTree>
    <p:extLst>
      <p:ext uri="{BB962C8B-B14F-4D97-AF65-F5344CB8AC3E}">
        <p14:creationId xmlns:p14="http://schemas.microsoft.com/office/powerpoint/2010/main" val="3826378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D05F76-443F-4D33-AB8B-88C6AB31FF41}" type="slidenum">
              <a:rPr lang="en-SG" smtClean="0"/>
              <a:t>30</a:t>
            </a:fld>
            <a:endParaRPr lang="en-SG"/>
          </a:p>
        </p:txBody>
      </p:sp>
    </p:spTree>
    <p:extLst>
      <p:ext uri="{BB962C8B-B14F-4D97-AF65-F5344CB8AC3E}">
        <p14:creationId xmlns:p14="http://schemas.microsoft.com/office/powerpoint/2010/main" val="4236867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D05F76-443F-4D33-AB8B-88C6AB31FF41}" type="slidenum">
              <a:rPr lang="en-SG" smtClean="0"/>
              <a:t>31</a:t>
            </a:fld>
            <a:endParaRPr lang="en-SG"/>
          </a:p>
        </p:txBody>
      </p:sp>
    </p:spTree>
    <p:extLst>
      <p:ext uri="{BB962C8B-B14F-4D97-AF65-F5344CB8AC3E}">
        <p14:creationId xmlns:p14="http://schemas.microsoft.com/office/powerpoint/2010/main" val="704125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D05F76-443F-4D33-AB8B-88C6AB31FF41}" type="slidenum">
              <a:rPr lang="en-SG" smtClean="0"/>
              <a:t>32</a:t>
            </a:fld>
            <a:endParaRPr lang="en-SG"/>
          </a:p>
        </p:txBody>
      </p:sp>
    </p:spTree>
    <p:extLst>
      <p:ext uri="{BB962C8B-B14F-4D97-AF65-F5344CB8AC3E}">
        <p14:creationId xmlns:p14="http://schemas.microsoft.com/office/powerpoint/2010/main" val="1162762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D05F76-443F-4D33-AB8B-88C6AB31FF41}" type="slidenum">
              <a:rPr lang="en-SG" smtClean="0"/>
              <a:t>33</a:t>
            </a:fld>
            <a:endParaRPr lang="en-SG"/>
          </a:p>
        </p:txBody>
      </p:sp>
    </p:spTree>
    <p:extLst>
      <p:ext uri="{BB962C8B-B14F-4D97-AF65-F5344CB8AC3E}">
        <p14:creationId xmlns:p14="http://schemas.microsoft.com/office/powerpoint/2010/main" val="1672733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D05F76-443F-4D33-AB8B-88C6AB31FF41}" type="slidenum">
              <a:rPr lang="en-SG" smtClean="0"/>
              <a:t>34</a:t>
            </a:fld>
            <a:endParaRPr lang="en-SG"/>
          </a:p>
        </p:txBody>
      </p:sp>
    </p:spTree>
    <p:extLst>
      <p:ext uri="{BB962C8B-B14F-4D97-AF65-F5344CB8AC3E}">
        <p14:creationId xmlns:p14="http://schemas.microsoft.com/office/powerpoint/2010/main" val="1679498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D05F76-443F-4D33-AB8B-88C6AB31FF41}" type="slidenum">
              <a:rPr lang="en-SG" smtClean="0"/>
              <a:t>35</a:t>
            </a:fld>
            <a:endParaRPr lang="en-SG"/>
          </a:p>
        </p:txBody>
      </p:sp>
    </p:spTree>
    <p:extLst>
      <p:ext uri="{BB962C8B-B14F-4D97-AF65-F5344CB8AC3E}">
        <p14:creationId xmlns:p14="http://schemas.microsoft.com/office/powerpoint/2010/main" val="3795452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D05F76-443F-4D33-AB8B-88C6AB31FF41}" type="slidenum">
              <a:rPr lang="en-SG" smtClean="0"/>
              <a:t>36</a:t>
            </a:fld>
            <a:endParaRPr lang="en-SG"/>
          </a:p>
        </p:txBody>
      </p:sp>
    </p:spTree>
    <p:extLst>
      <p:ext uri="{BB962C8B-B14F-4D97-AF65-F5344CB8AC3E}">
        <p14:creationId xmlns:p14="http://schemas.microsoft.com/office/powerpoint/2010/main" val="1184141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With the use of logistic reg model, we have formulated a slew of products that will target both the lack of </a:t>
            </a:r>
            <a:r>
              <a:rPr lang="en-US" dirty="0" err="1">
                <a:cs typeface="Calibri"/>
              </a:rPr>
              <a:t>motivaation</a:t>
            </a:r>
            <a:r>
              <a:rPr lang="en-US" dirty="0">
                <a:cs typeface="Calibri"/>
              </a:rPr>
              <a:t> from patients and low referral rates from physicians. And with our solution, </a:t>
            </a:r>
            <a:r>
              <a:rPr lang="en-US" dirty="0" err="1">
                <a:cs typeface="Calibri"/>
              </a:rPr>
              <a:t>onBeat</a:t>
            </a:r>
            <a:r>
              <a:rPr lang="en-US" dirty="0">
                <a:cs typeface="Calibri"/>
              </a:rPr>
              <a:t>, </a:t>
            </a:r>
            <a:r>
              <a:rPr lang="en-US" dirty="0" err="1">
                <a:cs typeface="Calibri"/>
              </a:rPr>
              <a:t>nhcs</a:t>
            </a:r>
            <a:r>
              <a:rPr lang="en-US" dirty="0">
                <a:cs typeface="Calibri"/>
              </a:rPr>
              <a:t> will be at the forefront, offering comprehensive cardiac care to all your patients. Now I will pass the time to MT to go through the data used to build our model</a:t>
            </a:r>
            <a:endParaRPr lang="en-US" dirty="0"/>
          </a:p>
        </p:txBody>
      </p:sp>
      <p:sp>
        <p:nvSpPr>
          <p:cNvPr id="4" name="Slide Number Placeholder 3"/>
          <p:cNvSpPr>
            <a:spLocks noGrp="1"/>
          </p:cNvSpPr>
          <p:nvPr>
            <p:ph type="sldNum" sz="quarter" idx="5"/>
          </p:nvPr>
        </p:nvSpPr>
        <p:spPr/>
        <p:txBody>
          <a:bodyPr/>
          <a:lstStyle/>
          <a:p>
            <a:fld id="{5E2FA06A-B0F4-8241-95E9-A11DC7FAE054}" type="slidenum">
              <a:rPr lang="en-US" smtClean="0"/>
              <a:pPr/>
              <a:t>19</a:t>
            </a:fld>
            <a:endParaRPr lang="en-US"/>
          </a:p>
        </p:txBody>
      </p:sp>
    </p:spTree>
    <p:extLst>
      <p:ext uri="{BB962C8B-B14F-4D97-AF65-F5344CB8AC3E}">
        <p14:creationId xmlns:p14="http://schemas.microsoft.com/office/powerpoint/2010/main" val="3677567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D05F76-443F-4D33-AB8B-88C6AB31FF41}" type="slidenum">
              <a:rPr lang="en-SG" smtClean="0"/>
              <a:t>37</a:t>
            </a:fld>
            <a:endParaRPr lang="en-SG"/>
          </a:p>
        </p:txBody>
      </p:sp>
    </p:spTree>
    <p:extLst>
      <p:ext uri="{BB962C8B-B14F-4D97-AF65-F5344CB8AC3E}">
        <p14:creationId xmlns:p14="http://schemas.microsoft.com/office/powerpoint/2010/main" val="807125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D05F76-443F-4D33-AB8B-88C6AB31FF41}" type="slidenum">
              <a:rPr lang="en-SG" smtClean="0"/>
              <a:t>38</a:t>
            </a:fld>
            <a:endParaRPr lang="en-SG"/>
          </a:p>
        </p:txBody>
      </p:sp>
    </p:spTree>
    <p:extLst>
      <p:ext uri="{BB962C8B-B14F-4D97-AF65-F5344CB8AC3E}">
        <p14:creationId xmlns:p14="http://schemas.microsoft.com/office/powerpoint/2010/main" val="3946445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D05F76-443F-4D33-AB8B-88C6AB31FF41}" type="slidenum">
              <a:rPr lang="en-SG" smtClean="0"/>
              <a:t>39</a:t>
            </a:fld>
            <a:endParaRPr lang="en-SG"/>
          </a:p>
        </p:txBody>
      </p:sp>
    </p:spTree>
    <p:extLst>
      <p:ext uri="{BB962C8B-B14F-4D97-AF65-F5344CB8AC3E}">
        <p14:creationId xmlns:p14="http://schemas.microsoft.com/office/powerpoint/2010/main" val="1302708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D05F76-443F-4D33-AB8B-88C6AB31FF41}" type="slidenum">
              <a:rPr lang="en-SG" smtClean="0"/>
              <a:t>40</a:t>
            </a:fld>
            <a:endParaRPr lang="en-SG"/>
          </a:p>
        </p:txBody>
      </p:sp>
    </p:spTree>
    <p:extLst>
      <p:ext uri="{BB962C8B-B14F-4D97-AF65-F5344CB8AC3E}">
        <p14:creationId xmlns:p14="http://schemas.microsoft.com/office/powerpoint/2010/main" val="541969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D05F76-443F-4D33-AB8B-88C6AB31FF41}" type="slidenum">
              <a:rPr lang="en-SG" smtClean="0"/>
              <a:t>41</a:t>
            </a:fld>
            <a:endParaRPr lang="en-SG"/>
          </a:p>
        </p:txBody>
      </p:sp>
    </p:spTree>
    <p:extLst>
      <p:ext uri="{BB962C8B-B14F-4D97-AF65-F5344CB8AC3E}">
        <p14:creationId xmlns:p14="http://schemas.microsoft.com/office/powerpoint/2010/main" val="2748778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D05F76-443F-4D33-AB8B-88C6AB31FF41}" type="slidenum">
              <a:rPr lang="en-SG" smtClean="0"/>
              <a:t>42</a:t>
            </a:fld>
            <a:endParaRPr lang="en-SG"/>
          </a:p>
        </p:txBody>
      </p:sp>
    </p:spTree>
    <p:extLst>
      <p:ext uri="{BB962C8B-B14F-4D97-AF65-F5344CB8AC3E}">
        <p14:creationId xmlns:p14="http://schemas.microsoft.com/office/powerpoint/2010/main" val="3511554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D05F76-443F-4D33-AB8B-88C6AB31FF41}" type="slidenum">
              <a:rPr lang="en-SG" smtClean="0"/>
              <a:t>43</a:t>
            </a:fld>
            <a:endParaRPr lang="en-SG"/>
          </a:p>
        </p:txBody>
      </p:sp>
    </p:spTree>
    <p:extLst>
      <p:ext uri="{BB962C8B-B14F-4D97-AF65-F5344CB8AC3E}">
        <p14:creationId xmlns:p14="http://schemas.microsoft.com/office/powerpoint/2010/main" val="1796492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D05F76-443F-4D33-AB8B-88C6AB31FF41}" type="slidenum">
              <a:rPr lang="en-SG" smtClean="0"/>
              <a:t>44</a:t>
            </a:fld>
            <a:endParaRPr lang="en-SG"/>
          </a:p>
        </p:txBody>
      </p:sp>
    </p:spTree>
    <p:extLst>
      <p:ext uri="{BB962C8B-B14F-4D97-AF65-F5344CB8AC3E}">
        <p14:creationId xmlns:p14="http://schemas.microsoft.com/office/powerpoint/2010/main" val="10146995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D05F76-443F-4D33-AB8B-88C6AB31FF41}" type="slidenum">
              <a:rPr lang="en-SG" smtClean="0"/>
              <a:t>45</a:t>
            </a:fld>
            <a:endParaRPr lang="en-SG"/>
          </a:p>
        </p:txBody>
      </p:sp>
    </p:spTree>
    <p:extLst>
      <p:ext uri="{BB962C8B-B14F-4D97-AF65-F5344CB8AC3E}">
        <p14:creationId xmlns:p14="http://schemas.microsoft.com/office/powerpoint/2010/main" val="3272252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D05F76-443F-4D33-AB8B-88C6AB31FF41}" type="slidenum">
              <a:rPr lang="en-SG" smtClean="0"/>
              <a:t>46</a:t>
            </a:fld>
            <a:endParaRPr lang="en-SG"/>
          </a:p>
        </p:txBody>
      </p:sp>
    </p:spTree>
    <p:extLst>
      <p:ext uri="{BB962C8B-B14F-4D97-AF65-F5344CB8AC3E}">
        <p14:creationId xmlns:p14="http://schemas.microsoft.com/office/powerpoint/2010/main" val="3777215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D05F76-443F-4D33-AB8B-88C6AB31FF41}" type="slidenum">
              <a:rPr lang="en-SG" smtClean="0"/>
              <a:t>20</a:t>
            </a:fld>
            <a:endParaRPr lang="en-SG"/>
          </a:p>
        </p:txBody>
      </p:sp>
    </p:spTree>
    <p:extLst>
      <p:ext uri="{BB962C8B-B14F-4D97-AF65-F5344CB8AC3E}">
        <p14:creationId xmlns:p14="http://schemas.microsoft.com/office/powerpoint/2010/main" val="3200395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D05F76-443F-4D33-AB8B-88C6AB31FF41}" type="slidenum">
              <a:rPr lang="en-SG" smtClean="0"/>
              <a:t>47</a:t>
            </a:fld>
            <a:endParaRPr lang="en-SG"/>
          </a:p>
        </p:txBody>
      </p:sp>
    </p:spTree>
    <p:extLst>
      <p:ext uri="{BB962C8B-B14F-4D97-AF65-F5344CB8AC3E}">
        <p14:creationId xmlns:p14="http://schemas.microsoft.com/office/powerpoint/2010/main" val="1921739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D05F76-443F-4D33-AB8B-88C6AB31FF41}" type="slidenum">
              <a:rPr lang="en-SG" smtClean="0"/>
              <a:t>48</a:t>
            </a:fld>
            <a:endParaRPr lang="en-SG"/>
          </a:p>
        </p:txBody>
      </p:sp>
    </p:spTree>
    <p:extLst>
      <p:ext uri="{BB962C8B-B14F-4D97-AF65-F5344CB8AC3E}">
        <p14:creationId xmlns:p14="http://schemas.microsoft.com/office/powerpoint/2010/main" val="984618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D05F76-443F-4D33-AB8B-88C6AB31FF41}" type="slidenum">
              <a:rPr lang="en-SG" smtClean="0"/>
              <a:t>49</a:t>
            </a:fld>
            <a:endParaRPr lang="en-SG"/>
          </a:p>
        </p:txBody>
      </p:sp>
    </p:spTree>
    <p:extLst>
      <p:ext uri="{BB962C8B-B14F-4D97-AF65-F5344CB8AC3E}">
        <p14:creationId xmlns:p14="http://schemas.microsoft.com/office/powerpoint/2010/main" val="4037501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D05F76-443F-4D33-AB8B-88C6AB31FF41}" type="slidenum">
              <a:rPr lang="en-SG" smtClean="0"/>
              <a:t>50</a:t>
            </a:fld>
            <a:endParaRPr lang="en-SG"/>
          </a:p>
        </p:txBody>
      </p:sp>
    </p:spTree>
    <p:extLst>
      <p:ext uri="{BB962C8B-B14F-4D97-AF65-F5344CB8AC3E}">
        <p14:creationId xmlns:p14="http://schemas.microsoft.com/office/powerpoint/2010/main" val="31877631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D05F76-443F-4D33-AB8B-88C6AB31FF41}" type="slidenum">
              <a:rPr lang="en-SG" smtClean="0"/>
              <a:t>51</a:t>
            </a:fld>
            <a:endParaRPr lang="en-SG"/>
          </a:p>
        </p:txBody>
      </p:sp>
    </p:spTree>
    <p:extLst>
      <p:ext uri="{BB962C8B-B14F-4D97-AF65-F5344CB8AC3E}">
        <p14:creationId xmlns:p14="http://schemas.microsoft.com/office/powerpoint/2010/main" val="3182271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D05F76-443F-4D33-AB8B-88C6AB31FF41}" type="slidenum">
              <a:rPr lang="en-SG" smtClean="0"/>
              <a:t>52</a:t>
            </a:fld>
            <a:endParaRPr lang="en-SG"/>
          </a:p>
        </p:txBody>
      </p:sp>
    </p:spTree>
    <p:extLst>
      <p:ext uri="{BB962C8B-B14F-4D97-AF65-F5344CB8AC3E}">
        <p14:creationId xmlns:p14="http://schemas.microsoft.com/office/powerpoint/2010/main" val="2515310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00"/>
          </a:p>
          <a:p>
            <a:endParaRPr lang="en-US" sz="1900"/>
          </a:p>
          <a:p>
            <a:endParaRPr lang="en-US" sz="1900" strike="sngStrike"/>
          </a:p>
          <a:p>
            <a:endParaRPr lang="en-US" sz="1900"/>
          </a:p>
        </p:txBody>
      </p:sp>
      <p:sp>
        <p:nvSpPr>
          <p:cNvPr id="4" name="Slide Number Placeholder 3"/>
          <p:cNvSpPr>
            <a:spLocks noGrp="1"/>
          </p:cNvSpPr>
          <p:nvPr>
            <p:ph type="sldNum" sz="quarter" idx="5"/>
          </p:nvPr>
        </p:nvSpPr>
        <p:spPr/>
        <p:txBody>
          <a:bodyPr/>
          <a:lstStyle/>
          <a:p>
            <a:fld id="{1AD05F76-443F-4D33-AB8B-88C6AB31FF41}" type="slidenum">
              <a:rPr lang="en-SG" smtClean="0"/>
              <a:t>53</a:t>
            </a:fld>
            <a:endParaRPr lang="en-SG"/>
          </a:p>
        </p:txBody>
      </p:sp>
    </p:spTree>
    <p:extLst>
      <p:ext uri="{BB962C8B-B14F-4D97-AF65-F5344CB8AC3E}">
        <p14:creationId xmlns:p14="http://schemas.microsoft.com/office/powerpoint/2010/main" val="3992062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D05F76-443F-4D33-AB8B-88C6AB31FF41}" type="slidenum">
              <a:rPr lang="en-SG" smtClean="0"/>
              <a:t>21</a:t>
            </a:fld>
            <a:endParaRPr lang="en-SG"/>
          </a:p>
        </p:txBody>
      </p:sp>
    </p:spTree>
    <p:extLst>
      <p:ext uri="{BB962C8B-B14F-4D97-AF65-F5344CB8AC3E}">
        <p14:creationId xmlns:p14="http://schemas.microsoft.com/office/powerpoint/2010/main" val="2846055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D05F76-443F-4D33-AB8B-88C6AB31FF41}" type="slidenum">
              <a:rPr lang="en-SG" smtClean="0"/>
              <a:t>22</a:t>
            </a:fld>
            <a:endParaRPr lang="en-SG"/>
          </a:p>
        </p:txBody>
      </p:sp>
    </p:spTree>
    <p:extLst>
      <p:ext uri="{BB962C8B-B14F-4D97-AF65-F5344CB8AC3E}">
        <p14:creationId xmlns:p14="http://schemas.microsoft.com/office/powerpoint/2010/main" val="32211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D05F76-443F-4D33-AB8B-88C6AB31FF41}" type="slidenum">
              <a:rPr lang="en-SG" smtClean="0"/>
              <a:t>23</a:t>
            </a:fld>
            <a:endParaRPr lang="en-SG"/>
          </a:p>
        </p:txBody>
      </p:sp>
    </p:spTree>
    <p:extLst>
      <p:ext uri="{BB962C8B-B14F-4D97-AF65-F5344CB8AC3E}">
        <p14:creationId xmlns:p14="http://schemas.microsoft.com/office/powerpoint/2010/main" val="480830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D05F76-443F-4D33-AB8B-88C6AB31FF41}" type="slidenum">
              <a:rPr lang="en-SG" smtClean="0"/>
              <a:t>24</a:t>
            </a:fld>
            <a:endParaRPr lang="en-SG"/>
          </a:p>
        </p:txBody>
      </p:sp>
    </p:spTree>
    <p:extLst>
      <p:ext uri="{BB962C8B-B14F-4D97-AF65-F5344CB8AC3E}">
        <p14:creationId xmlns:p14="http://schemas.microsoft.com/office/powerpoint/2010/main" val="4100760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D05F76-443F-4D33-AB8B-88C6AB31FF41}" type="slidenum">
              <a:rPr lang="en-SG" smtClean="0"/>
              <a:t>25</a:t>
            </a:fld>
            <a:endParaRPr lang="en-SG"/>
          </a:p>
        </p:txBody>
      </p:sp>
    </p:spTree>
    <p:extLst>
      <p:ext uri="{BB962C8B-B14F-4D97-AF65-F5344CB8AC3E}">
        <p14:creationId xmlns:p14="http://schemas.microsoft.com/office/powerpoint/2010/main" val="35352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D05F76-443F-4D33-AB8B-88C6AB31FF41}" type="slidenum">
              <a:rPr lang="en-SG" smtClean="0"/>
              <a:t>26</a:t>
            </a:fld>
            <a:endParaRPr lang="en-SG"/>
          </a:p>
        </p:txBody>
      </p:sp>
    </p:spTree>
    <p:extLst>
      <p:ext uri="{BB962C8B-B14F-4D97-AF65-F5344CB8AC3E}">
        <p14:creationId xmlns:p14="http://schemas.microsoft.com/office/powerpoint/2010/main" val="3788632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4.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5.wdp"/></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49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tuational Analysis">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0F9CC75-C8B7-8900-9668-4D105DA82255}"/>
              </a:ext>
            </a:extLst>
          </p:cNvPr>
          <p:cNvGraphicFramePr>
            <a:graphicFrameLocks noGrp="1"/>
          </p:cNvGraphicFramePr>
          <p:nvPr userDrawn="1">
            <p:extLst>
              <p:ext uri="{D42A27DB-BD31-4B8C-83A1-F6EECF244321}">
                <p14:modId xmlns:p14="http://schemas.microsoft.com/office/powerpoint/2010/main" val="4031905092"/>
              </p:ext>
            </p:extLst>
          </p:nvPr>
        </p:nvGraphicFramePr>
        <p:xfrm>
          <a:off x="0" y="6479519"/>
          <a:ext cx="12192000" cy="378481"/>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465464142"/>
                    </a:ext>
                  </a:extLst>
                </a:gridCol>
                <a:gridCol w="3048000">
                  <a:extLst>
                    <a:ext uri="{9D8B030D-6E8A-4147-A177-3AD203B41FA5}">
                      <a16:colId xmlns:a16="http://schemas.microsoft.com/office/drawing/2014/main" val="4127537976"/>
                    </a:ext>
                  </a:extLst>
                </a:gridCol>
                <a:gridCol w="3048000">
                  <a:extLst>
                    <a:ext uri="{9D8B030D-6E8A-4147-A177-3AD203B41FA5}">
                      <a16:colId xmlns:a16="http://schemas.microsoft.com/office/drawing/2014/main" val="661773484"/>
                    </a:ext>
                  </a:extLst>
                </a:gridCol>
                <a:gridCol w="3048000">
                  <a:extLst>
                    <a:ext uri="{9D8B030D-6E8A-4147-A177-3AD203B41FA5}">
                      <a16:colId xmlns:a16="http://schemas.microsoft.com/office/drawing/2014/main" val="3130735831"/>
                    </a:ext>
                  </a:extLst>
                </a:gridCol>
              </a:tblGrid>
              <a:tr h="378481">
                <a:tc>
                  <a:txBody>
                    <a:bodyPr/>
                    <a:lstStyle/>
                    <a:p>
                      <a:pPr algn="ctr"/>
                      <a:r>
                        <a:rPr lang="en-SG" sz="1400" b="1" i="0">
                          <a:solidFill>
                            <a:schemeClr val="tx1"/>
                          </a:solidFill>
                        </a:rPr>
                        <a:t>Situational Analysis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400" b="0" i="0" dirty="0">
                          <a:solidFill>
                            <a:schemeClr val="tx1"/>
                          </a:solidFill>
                        </a:rPr>
                        <a:t>Analytics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400" b="0" i="0">
                          <a:solidFill>
                            <a:schemeClr val="tx1"/>
                          </a:solidFill>
                        </a:rPr>
                        <a:t>Solution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400" b="0" i="0" dirty="0">
                          <a:solidFill>
                            <a:schemeClr val="tx1"/>
                          </a:solidFill>
                        </a:rPr>
                        <a:t>Impact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3285832"/>
                  </a:ext>
                </a:extLst>
              </a:tr>
            </a:tbl>
          </a:graphicData>
        </a:graphic>
      </p:graphicFrame>
      <p:sp>
        <p:nvSpPr>
          <p:cNvPr id="11" name="Content Placeholder 12">
            <a:extLst>
              <a:ext uri="{FF2B5EF4-FFF2-40B4-BE49-F238E27FC236}">
                <a16:creationId xmlns:a16="http://schemas.microsoft.com/office/drawing/2014/main" id="{68966148-CDDA-610C-DB24-182DCC89C786}"/>
              </a:ext>
            </a:extLst>
          </p:cNvPr>
          <p:cNvSpPr>
            <a:spLocks noGrp="1"/>
          </p:cNvSpPr>
          <p:nvPr>
            <p:ph sz="quarter" idx="11" hasCustomPrompt="1"/>
          </p:nvPr>
        </p:nvSpPr>
        <p:spPr>
          <a:xfrm>
            <a:off x="337947" y="6294467"/>
            <a:ext cx="3405099" cy="246220"/>
          </a:xfrm>
          <a:prstGeom prst="rect">
            <a:avLst/>
          </a:prstGeom>
        </p:spPr>
        <p:txBody>
          <a:bodyPr anchor="ctr"/>
          <a:lstStyle>
            <a:lvl1pPr marL="0" indent="0">
              <a:buNone/>
              <a:defRPr sz="1000" i="1"/>
            </a:lvl1pPr>
          </a:lstStyle>
          <a:p>
            <a:pPr lvl="0"/>
            <a:r>
              <a:rPr lang="en-SG" sz="1200"/>
              <a:t>Sources: </a:t>
            </a:r>
            <a:endParaRPr lang="en-SG"/>
          </a:p>
        </p:txBody>
      </p:sp>
      <p:cxnSp>
        <p:nvCxnSpPr>
          <p:cNvPr id="7" name="Straight Connector 6">
            <a:extLst>
              <a:ext uri="{FF2B5EF4-FFF2-40B4-BE49-F238E27FC236}">
                <a16:creationId xmlns:a16="http://schemas.microsoft.com/office/drawing/2014/main" id="{A74B9352-2107-D244-A4C5-C9A4C4CA8B00}"/>
              </a:ext>
            </a:extLst>
          </p:cNvPr>
          <p:cNvCxnSpPr>
            <a:cxnSpLocks/>
          </p:cNvCxnSpPr>
          <p:nvPr userDrawn="1"/>
        </p:nvCxnSpPr>
        <p:spPr>
          <a:xfrm>
            <a:off x="652272" y="6815690"/>
            <a:ext cx="168724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id="{FB635FFC-C920-1BC5-1F51-B9975CE3FF71}"/>
              </a:ext>
            </a:extLst>
          </p:cNvPr>
          <p:cNvSpPr>
            <a:spLocks noGrp="1"/>
          </p:cNvSpPr>
          <p:nvPr>
            <p:ph type="sldNum" sz="quarter" idx="4"/>
          </p:nvPr>
        </p:nvSpPr>
        <p:spPr>
          <a:xfrm>
            <a:off x="9448800" y="6506852"/>
            <a:ext cx="2743200" cy="32381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
        <p:nvSpPr>
          <p:cNvPr id="9" name="Content Placeholder 12">
            <a:extLst>
              <a:ext uri="{FF2B5EF4-FFF2-40B4-BE49-F238E27FC236}">
                <a16:creationId xmlns:a16="http://schemas.microsoft.com/office/drawing/2014/main" id="{F83D7F86-711F-BC81-C4D2-641335E48D03}"/>
              </a:ext>
            </a:extLst>
          </p:cNvPr>
          <p:cNvSpPr>
            <a:spLocks noGrp="1"/>
          </p:cNvSpPr>
          <p:nvPr>
            <p:ph sz="quarter" idx="12" hasCustomPrompt="1"/>
          </p:nvPr>
        </p:nvSpPr>
        <p:spPr>
          <a:xfrm>
            <a:off x="10820400" y="6229060"/>
            <a:ext cx="1357088" cy="250459"/>
          </a:xfrm>
          <a:prstGeom prst="rect">
            <a:avLst/>
          </a:prstGeom>
        </p:spPr>
        <p:txBody>
          <a:bodyPr anchor="ctr"/>
          <a:lstStyle>
            <a:lvl1pPr marL="0" indent="0" algn="r">
              <a:buNone/>
              <a:defRPr sz="1100" b="0" i="0">
                <a:solidFill>
                  <a:schemeClr val="tx1">
                    <a:lumMod val="65000"/>
                    <a:lumOff val="35000"/>
                  </a:schemeClr>
                </a:solidFill>
              </a:defRPr>
            </a:lvl1pPr>
          </a:lstStyle>
          <a:p>
            <a:pPr lvl="0"/>
            <a:r>
              <a:rPr lang="en-SG" sz="1200"/>
              <a:t>Name</a:t>
            </a:r>
            <a:endParaRPr lang="en-SG"/>
          </a:p>
        </p:txBody>
      </p:sp>
      <p:sp>
        <p:nvSpPr>
          <p:cNvPr id="18" name="Title 1">
            <a:extLst>
              <a:ext uri="{FF2B5EF4-FFF2-40B4-BE49-F238E27FC236}">
                <a16:creationId xmlns:a16="http://schemas.microsoft.com/office/drawing/2014/main" id="{1ACEA929-D50C-5222-BD28-02F0016E6DD1}"/>
              </a:ext>
            </a:extLst>
          </p:cNvPr>
          <p:cNvSpPr>
            <a:spLocks noGrp="1"/>
          </p:cNvSpPr>
          <p:nvPr>
            <p:ph type="title"/>
          </p:nvPr>
        </p:nvSpPr>
        <p:spPr>
          <a:xfrm>
            <a:off x="1054443" y="152401"/>
            <a:ext cx="9599379" cy="628650"/>
          </a:xfrm>
          <a:prstGeom prst="rect">
            <a:avLst/>
          </a:prstGeom>
        </p:spPr>
        <p:txBody>
          <a:bodyPr anchor="ctr">
            <a:normAutofit/>
          </a:bodyPr>
          <a:lstStyle>
            <a:lvl1pPr>
              <a:defRPr lang="en-SG" sz="1800" b="1" dirty="0">
                <a:latin typeface="+mn-lt"/>
                <a:ea typeface="+mn-ea"/>
                <a:cs typeface="+mn-cs"/>
              </a:defRPr>
            </a:lvl1pPr>
          </a:lstStyle>
          <a:p>
            <a:pPr marL="0" lvl="0" indent="0">
              <a:spcBef>
                <a:spcPts val="1000"/>
              </a:spcBef>
              <a:buFont typeface="Arial" panose="020B0604020202020204" pitchFamily="34" charset="0"/>
            </a:pPr>
            <a:r>
              <a:rPr lang="en-US"/>
              <a:t>Click to edit Master title style</a:t>
            </a:r>
            <a:endParaRPr lang="en-SG"/>
          </a:p>
        </p:txBody>
      </p:sp>
      <p:pic>
        <p:nvPicPr>
          <p:cNvPr id="19" name="Picture 18">
            <a:extLst>
              <a:ext uri="{FF2B5EF4-FFF2-40B4-BE49-F238E27FC236}">
                <a16:creationId xmlns:a16="http://schemas.microsoft.com/office/drawing/2014/main" id="{23D1FCCB-6B61-E52F-49AF-8C62B6810352}"/>
              </a:ext>
            </a:extLst>
          </p:cNvPr>
          <p:cNvPicPr>
            <a:picLocks noChangeAspect="1"/>
          </p:cNvPicPr>
          <p:nvPr userDrawn="1"/>
        </p:nvPicPr>
        <p:blipFill>
          <a:blip r:embed="rId2"/>
          <a:stretch>
            <a:fillRect/>
          </a:stretch>
        </p:blipFill>
        <p:spPr>
          <a:xfrm>
            <a:off x="10820400" y="117224"/>
            <a:ext cx="1145861" cy="741536"/>
          </a:xfrm>
          <a:prstGeom prst="rect">
            <a:avLst/>
          </a:prstGeom>
        </p:spPr>
      </p:pic>
      <p:pic>
        <p:nvPicPr>
          <p:cNvPr id="20" name="Picture 19">
            <a:extLst>
              <a:ext uri="{FF2B5EF4-FFF2-40B4-BE49-F238E27FC236}">
                <a16:creationId xmlns:a16="http://schemas.microsoft.com/office/drawing/2014/main" id="{837E3DB7-27CE-7947-E0B3-D570647B7A2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3852" y1="50338" x2="23852" y2="50338"/>
                        <a14:foregroundMark x1="34806" y1="45946" x2="35159" y2="46284"/>
                        <a14:foregroundMark x1="38869" y1="47973" x2="38869" y2="47973"/>
                        <a14:foregroundMark x1="43816" y1="47635" x2="43816" y2="47635"/>
                        <a14:foregroundMark x1="55654" y1="50338" x2="55654" y2="50338"/>
                        <a14:foregroundMark x1="63958" y1="44932" x2="63958" y2="44932"/>
                        <a14:foregroundMark x1="67491" y1="46622" x2="67491" y2="46622"/>
                        <a14:foregroundMark x1="69788" y1="47973" x2="69788" y2="47973"/>
                        <a14:foregroundMark x1="71025" y1="48311" x2="71025" y2="48311"/>
                        <a14:foregroundMark x1="74028" y1="50338" x2="74028" y2="50338"/>
                        <a14:foregroundMark x1="58834" y1="51689" x2="58834" y2="51689"/>
                        <a14:foregroundMark x1="60424" y1="47635" x2="60424" y2="51351"/>
                        <a14:foregroundMark x1="30212" y1="44257" x2="30229" y2="45016"/>
                        <a14:foregroundMark x1="27032" y1="50676" x2="27032" y2="50676"/>
                        <a14:backgroundMark x1="69788" y1="47973" x2="69788" y2="47973"/>
                        <a14:backgroundMark x1="28622" y1="56419" x2="28799" y2="57095"/>
                        <a14:backgroundMark x1="29323" y1="50676" x2="29152" y2="56081"/>
                        <a14:backgroundMark x1="29505" y1="44932" x2="29323" y2="50676"/>
                      </a14:backgroundRemoval>
                    </a14:imgEffect>
                  </a14:imgLayer>
                </a14:imgProps>
              </a:ext>
            </a:extLst>
          </a:blip>
          <a:stretch>
            <a:fillRect/>
          </a:stretch>
        </p:blipFill>
        <p:spPr>
          <a:xfrm>
            <a:off x="-215384" y="65436"/>
            <a:ext cx="1516963" cy="793324"/>
          </a:xfrm>
          <a:prstGeom prst="rect">
            <a:avLst/>
          </a:prstGeom>
        </p:spPr>
      </p:pic>
    </p:spTree>
    <p:extLst>
      <p:ext uri="{BB962C8B-B14F-4D97-AF65-F5344CB8AC3E}">
        <p14:creationId xmlns:p14="http://schemas.microsoft.com/office/powerpoint/2010/main" val="1860389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nalytics Model">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0F9CC75-C8B7-8900-9668-4D105DA82255}"/>
              </a:ext>
            </a:extLst>
          </p:cNvPr>
          <p:cNvGraphicFramePr>
            <a:graphicFrameLocks noGrp="1"/>
          </p:cNvGraphicFramePr>
          <p:nvPr userDrawn="1">
            <p:extLst>
              <p:ext uri="{D42A27DB-BD31-4B8C-83A1-F6EECF244321}">
                <p14:modId xmlns:p14="http://schemas.microsoft.com/office/powerpoint/2010/main" val="2057820585"/>
              </p:ext>
            </p:extLst>
          </p:nvPr>
        </p:nvGraphicFramePr>
        <p:xfrm>
          <a:off x="0" y="6479519"/>
          <a:ext cx="12192000" cy="378481"/>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465464142"/>
                    </a:ext>
                  </a:extLst>
                </a:gridCol>
                <a:gridCol w="3048000">
                  <a:extLst>
                    <a:ext uri="{9D8B030D-6E8A-4147-A177-3AD203B41FA5}">
                      <a16:colId xmlns:a16="http://schemas.microsoft.com/office/drawing/2014/main" val="4127537976"/>
                    </a:ext>
                  </a:extLst>
                </a:gridCol>
                <a:gridCol w="3048000">
                  <a:extLst>
                    <a:ext uri="{9D8B030D-6E8A-4147-A177-3AD203B41FA5}">
                      <a16:colId xmlns:a16="http://schemas.microsoft.com/office/drawing/2014/main" val="661773484"/>
                    </a:ext>
                  </a:extLst>
                </a:gridCol>
                <a:gridCol w="3048000">
                  <a:extLst>
                    <a:ext uri="{9D8B030D-6E8A-4147-A177-3AD203B41FA5}">
                      <a16:colId xmlns:a16="http://schemas.microsoft.com/office/drawing/2014/main" val="3130735831"/>
                    </a:ext>
                  </a:extLst>
                </a:gridCol>
              </a:tblGrid>
              <a:tr h="378481">
                <a:tc>
                  <a:txBody>
                    <a:bodyPr/>
                    <a:lstStyle/>
                    <a:p>
                      <a:pPr algn="ctr"/>
                      <a:r>
                        <a:rPr lang="en-SG" sz="1400" b="0" i="0">
                          <a:solidFill>
                            <a:schemeClr val="tx1"/>
                          </a:solidFill>
                        </a:rPr>
                        <a:t>Situational Analysis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400" b="1" i="0" dirty="0">
                          <a:solidFill>
                            <a:schemeClr val="tx1"/>
                          </a:solidFill>
                        </a:rPr>
                        <a:t>Analytics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400" b="0" i="0">
                          <a:solidFill>
                            <a:schemeClr val="tx1"/>
                          </a:solidFill>
                        </a:rPr>
                        <a:t>Solution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400" b="0" i="0" dirty="0">
                          <a:solidFill>
                            <a:schemeClr val="tx1"/>
                          </a:solidFill>
                        </a:rPr>
                        <a:t>Impact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3285832"/>
                  </a:ext>
                </a:extLst>
              </a:tr>
            </a:tbl>
          </a:graphicData>
        </a:graphic>
      </p:graphicFrame>
      <p:sp>
        <p:nvSpPr>
          <p:cNvPr id="11" name="Content Placeholder 12">
            <a:extLst>
              <a:ext uri="{FF2B5EF4-FFF2-40B4-BE49-F238E27FC236}">
                <a16:creationId xmlns:a16="http://schemas.microsoft.com/office/drawing/2014/main" id="{68966148-CDDA-610C-DB24-182DCC89C786}"/>
              </a:ext>
            </a:extLst>
          </p:cNvPr>
          <p:cNvSpPr>
            <a:spLocks noGrp="1"/>
          </p:cNvSpPr>
          <p:nvPr>
            <p:ph sz="quarter" idx="11" hasCustomPrompt="1"/>
          </p:nvPr>
        </p:nvSpPr>
        <p:spPr>
          <a:xfrm>
            <a:off x="337947" y="6294467"/>
            <a:ext cx="3405099" cy="246220"/>
          </a:xfrm>
          <a:prstGeom prst="rect">
            <a:avLst/>
          </a:prstGeom>
        </p:spPr>
        <p:txBody>
          <a:bodyPr anchor="ctr"/>
          <a:lstStyle>
            <a:lvl1pPr marL="0" indent="0">
              <a:buNone/>
              <a:defRPr sz="1000" i="1"/>
            </a:lvl1pPr>
          </a:lstStyle>
          <a:p>
            <a:pPr lvl="0"/>
            <a:r>
              <a:rPr lang="en-SG" sz="1200"/>
              <a:t>Sources: </a:t>
            </a:r>
            <a:endParaRPr lang="en-SG"/>
          </a:p>
        </p:txBody>
      </p:sp>
      <p:cxnSp>
        <p:nvCxnSpPr>
          <p:cNvPr id="6" name="Straight Connector 5">
            <a:extLst>
              <a:ext uri="{FF2B5EF4-FFF2-40B4-BE49-F238E27FC236}">
                <a16:creationId xmlns:a16="http://schemas.microsoft.com/office/drawing/2014/main" id="{A1F25EED-9243-D444-B073-4743A35D5EA1}"/>
              </a:ext>
            </a:extLst>
          </p:cNvPr>
          <p:cNvCxnSpPr>
            <a:cxnSpLocks/>
          </p:cNvCxnSpPr>
          <p:nvPr userDrawn="1"/>
        </p:nvCxnSpPr>
        <p:spPr>
          <a:xfrm>
            <a:off x="3743046" y="6787410"/>
            <a:ext cx="168724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8D7B8881-1BBE-FE06-FF9B-4A6D6D9CACF7}"/>
              </a:ext>
            </a:extLst>
          </p:cNvPr>
          <p:cNvSpPr>
            <a:spLocks noGrp="1"/>
          </p:cNvSpPr>
          <p:nvPr>
            <p:ph type="sldNum" sz="quarter" idx="4"/>
          </p:nvPr>
        </p:nvSpPr>
        <p:spPr>
          <a:xfrm>
            <a:off x="9448800" y="6506852"/>
            <a:ext cx="2743200" cy="32381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
        <p:nvSpPr>
          <p:cNvPr id="4" name="Content Placeholder 12">
            <a:extLst>
              <a:ext uri="{FF2B5EF4-FFF2-40B4-BE49-F238E27FC236}">
                <a16:creationId xmlns:a16="http://schemas.microsoft.com/office/drawing/2014/main" id="{7B15CAB5-F9CC-D483-1F18-ED7878E7948C}"/>
              </a:ext>
            </a:extLst>
          </p:cNvPr>
          <p:cNvSpPr>
            <a:spLocks noGrp="1"/>
          </p:cNvSpPr>
          <p:nvPr>
            <p:ph sz="quarter" idx="12" hasCustomPrompt="1"/>
          </p:nvPr>
        </p:nvSpPr>
        <p:spPr>
          <a:xfrm>
            <a:off x="10820400" y="6229060"/>
            <a:ext cx="1357088" cy="250459"/>
          </a:xfrm>
          <a:prstGeom prst="rect">
            <a:avLst/>
          </a:prstGeom>
        </p:spPr>
        <p:txBody>
          <a:bodyPr anchor="ctr"/>
          <a:lstStyle>
            <a:lvl1pPr marL="0" indent="0" algn="r">
              <a:buNone/>
              <a:defRPr sz="1100" b="0" i="0">
                <a:solidFill>
                  <a:schemeClr val="tx1">
                    <a:lumMod val="65000"/>
                    <a:lumOff val="35000"/>
                  </a:schemeClr>
                </a:solidFill>
              </a:defRPr>
            </a:lvl1pPr>
          </a:lstStyle>
          <a:p>
            <a:pPr lvl="0"/>
            <a:r>
              <a:rPr lang="en-SG" sz="1200"/>
              <a:t>Name</a:t>
            </a:r>
            <a:endParaRPr lang="en-SG"/>
          </a:p>
        </p:txBody>
      </p:sp>
      <p:sp>
        <p:nvSpPr>
          <p:cNvPr id="12" name="Title 1">
            <a:extLst>
              <a:ext uri="{FF2B5EF4-FFF2-40B4-BE49-F238E27FC236}">
                <a16:creationId xmlns:a16="http://schemas.microsoft.com/office/drawing/2014/main" id="{334C3A27-5D14-3E5E-61E7-359664284F2D}"/>
              </a:ext>
            </a:extLst>
          </p:cNvPr>
          <p:cNvSpPr>
            <a:spLocks noGrp="1"/>
          </p:cNvSpPr>
          <p:nvPr>
            <p:ph type="title"/>
          </p:nvPr>
        </p:nvSpPr>
        <p:spPr>
          <a:xfrm>
            <a:off x="1054443" y="152401"/>
            <a:ext cx="9599379" cy="628650"/>
          </a:xfrm>
          <a:prstGeom prst="rect">
            <a:avLst/>
          </a:prstGeom>
        </p:spPr>
        <p:txBody>
          <a:bodyPr anchor="ctr">
            <a:normAutofit/>
          </a:bodyPr>
          <a:lstStyle>
            <a:lvl1pPr>
              <a:defRPr lang="en-SG" sz="1800" b="1" dirty="0">
                <a:latin typeface="+mn-lt"/>
                <a:ea typeface="+mn-ea"/>
                <a:cs typeface="+mn-cs"/>
              </a:defRPr>
            </a:lvl1pPr>
          </a:lstStyle>
          <a:p>
            <a:pPr marL="0" lvl="0" indent="0">
              <a:spcBef>
                <a:spcPts val="1000"/>
              </a:spcBef>
              <a:buFont typeface="Arial" panose="020B0604020202020204" pitchFamily="34" charset="0"/>
            </a:pPr>
            <a:r>
              <a:rPr lang="en-US"/>
              <a:t>Click to edit Master title style</a:t>
            </a:r>
            <a:endParaRPr lang="en-SG"/>
          </a:p>
        </p:txBody>
      </p:sp>
      <p:pic>
        <p:nvPicPr>
          <p:cNvPr id="13" name="Picture 12">
            <a:extLst>
              <a:ext uri="{FF2B5EF4-FFF2-40B4-BE49-F238E27FC236}">
                <a16:creationId xmlns:a16="http://schemas.microsoft.com/office/drawing/2014/main" id="{E66E3091-620A-CE1E-672B-35277B0BFB7A}"/>
              </a:ext>
            </a:extLst>
          </p:cNvPr>
          <p:cNvPicPr>
            <a:picLocks noChangeAspect="1"/>
          </p:cNvPicPr>
          <p:nvPr userDrawn="1"/>
        </p:nvPicPr>
        <p:blipFill>
          <a:blip r:embed="rId2"/>
          <a:stretch>
            <a:fillRect/>
          </a:stretch>
        </p:blipFill>
        <p:spPr>
          <a:xfrm>
            <a:off x="10820400" y="117224"/>
            <a:ext cx="1145861" cy="741536"/>
          </a:xfrm>
          <a:prstGeom prst="rect">
            <a:avLst/>
          </a:prstGeom>
        </p:spPr>
      </p:pic>
      <p:pic>
        <p:nvPicPr>
          <p:cNvPr id="14" name="Picture 13">
            <a:extLst>
              <a:ext uri="{FF2B5EF4-FFF2-40B4-BE49-F238E27FC236}">
                <a16:creationId xmlns:a16="http://schemas.microsoft.com/office/drawing/2014/main" id="{AF617482-0A72-CFA9-F73A-3122F8B49C19}"/>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3852" y1="50338" x2="23852" y2="50338"/>
                        <a14:foregroundMark x1="34806" y1="45946" x2="35159" y2="46284"/>
                        <a14:foregroundMark x1="38869" y1="47973" x2="38869" y2="47973"/>
                        <a14:foregroundMark x1="43816" y1="47635" x2="43816" y2="47635"/>
                        <a14:foregroundMark x1="55654" y1="50338" x2="55654" y2="50338"/>
                        <a14:foregroundMark x1="63958" y1="44932" x2="63958" y2="44932"/>
                        <a14:foregroundMark x1="67491" y1="46622" x2="67491" y2="46622"/>
                        <a14:foregroundMark x1="69788" y1="47973" x2="69788" y2="47973"/>
                        <a14:foregroundMark x1="71025" y1="48311" x2="71025" y2="48311"/>
                        <a14:foregroundMark x1="74028" y1="50338" x2="74028" y2="50338"/>
                        <a14:foregroundMark x1="58834" y1="51689" x2="58834" y2="51689"/>
                        <a14:foregroundMark x1="60424" y1="47635" x2="60424" y2="51351"/>
                        <a14:foregroundMark x1="30212" y1="44257" x2="30229" y2="45016"/>
                        <a14:foregroundMark x1="27032" y1="50676" x2="27032" y2="50676"/>
                        <a14:backgroundMark x1="69788" y1="47973" x2="69788" y2="47973"/>
                        <a14:backgroundMark x1="28622" y1="56419" x2="28799" y2="57095"/>
                        <a14:backgroundMark x1="29323" y1="50676" x2="29152" y2="56081"/>
                        <a14:backgroundMark x1="29505" y1="44932" x2="29323" y2="50676"/>
                      </a14:backgroundRemoval>
                    </a14:imgEffect>
                  </a14:imgLayer>
                </a14:imgProps>
              </a:ext>
            </a:extLst>
          </a:blip>
          <a:stretch>
            <a:fillRect/>
          </a:stretch>
        </p:blipFill>
        <p:spPr>
          <a:xfrm>
            <a:off x="-215384" y="65436"/>
            <a:ext cx="1516963" cy="793324"/>
          </a:xfrm>
          <a:prstGeom prst="rect">
            <a:avLst/>
          </a:prstGeom>
        </p:spPr>
      </p:pic>
    </p:spTree>
    <p:extLst>
      <p:ext uri="{BB962C8B-B14F-4D97-AF65-F5344CB8AC3E}">
        <p14:creationId xmlns:p14="http://schemas.microsoft.com/office/powerpoint/2010/main" val="3591890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0F9CC75-C8B7-8900-9668-4D105DA82255}"/>
              </a:ext>
            </a:extLst>
          </p:cNvPr>
          <p:cNvGraphicFramePr>
            <a:graphicFrameLocks noGrp="1"/>
          </p:cNvGraphicFramePr>
          <p:nvPr userDrawn="1">
            <p:extLst>
              <p:ext uri="{D42A27DB-BD31-4B8C-83A1-F6EECF244321}">
                <p14:modId xmlns:p14="http://schemas.microsoft.com/office/powerpoint/2010/main" val="2629416566"/>
              </p:ext>
            </p:extLst>
          </p:nvPr>
        </p:nvGraphicFramePr>
        <p:xfrm>
          <a:off x="0" y="6479519"/>
          <a:ext cx="12192000" cy="378481"/>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465464142"/>
                    </a:ext>
                  </a:extLst>
                </a:gridCol>
                <a:gridCol w="3048000">
                  <a:extLst>
                    <a:ext uri="{9D8B030D-6E8A-4147-A177-3AD203B41FA5}">
                      <a16:colId xmlns:a16="http://schemas.microsoft.com/office/drawing/2014/main" val="4127537976"/>
                    </a:ext>
                  </a:extLst>
                </a:gridCol>
                <a:gridCol w="3048000">
                  <a:extLst>
                    <a:ext uri="{9D8B030D-6E8A-4147-A177-3AD203B41FA5}">
                      <a16:colId xmlns:a16="http://schemas.microsoft.com/office/drawing/2014/main" val="661773484"/>
                    </a:ext>
                  </a:extLst>
                </a:gridCol>
                <a:gridCol w="3048000">
                  <a:extLst>
                    <a:ext uri="{9D8B030D-6E8A-4147-A177-3AD203B41FA5}">
                      <a16:colId xmlns:a16="http://schemas.microsoft.com/office/drawing/2014/main" val="3130735831"/>
                    </a:ext>
                  </a:extLst>
                </a:gridCol>
              </a:tblGrid>
              <a:tr h="378481">
                <a:tc>
                  <a:txBody>
                    <a:bodyPr/>
                    <a:lstStyle/>
                    <a:p>
                      <a:pPr algn="ctr"/>
                      <a:r>
                        <a:rPr lang="en-SG" sz="1400" b="0" i="0">
                          <a:solidFill>
                            <a:schemeClr val="tx1"/>
                          </a:solidFill>
                        </a:rPr>
                        <a:t>Situational Analysis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400" b="0" i="0" dirty="0">
                          <a:solidFill>
                            <a:schemeClr val="tx1"/>
                          </a:solidFill>
                        </a:rPr>
                        <a:t>Analytics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400" b="1" i="0">
                          <a:solidFill>
                            <a:schemeClr val="tx1"/>
                          </a:solidFill>
                        </a:rPr>
                        <a:t>Solution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400" b="0" i="0" dirty="0">
                          <a:solidFill>
                            <a:schemeClr val="tx1"/>
                          </a:solidFill>
                        </a:rPr>
                        <a:t>Impact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3285832"/>
                  </a:ext>
                </a:extLst>
              </a:tr>
            </a:tbl>
          </a:graphicData>
        </a:graphic>
      </p:graphicFrame>
      <p:sp>
        <p:nvSpPr>
          <p:cNvPr id="11" name="Content Placeholder 12">
            <a:extLst>
              <a:ext uri="{FF2B5EF4-FFF2-40B4-BE49-F238E27FC236}">
                <a16:creationId xmlns:a16="http://schemas.microsoft.com/office/drawing/2014/main" id="{68966148-CDDA-610C-DB24-182DCC89C786}"/>
              </a:ext>
            </a:extLst>
          </p:cNvPr>
          <p:cNvSpPr>
            <a:spLocks noGrp="1"/>
          </p:cNvSpPr>
          <p:nvPr>
            <p:ph sz="quarter" idx="11" hasCustomPrompt="1"/>
          </p:nvPr>
        </p:nvSpPr>
        <p:spPr>
          <a:xfrm>
            <a:off x="337947" y="6294467"/>
            <a:ext cx="3405099" cy="246220"/>
          </a:xfrm>
          <a:prstGeom prst="rect">
            <a:avLst/>
          </a:prstGeom>
        </p:spPr>
        <p:txBody>
          <a:bodyPr anchor="ctr"/>
          <a:lstStyle>
            <a:lvl1pPr marL="0" indent="0">
              <a:buNone/>
              <a:defRPr sz="1000" i="1"/>
            </a:lvl1pPr>
          </a:lstStyle>
          <a:p>
            <a:pPr lvl="0"/>
            <a:r>
              <a:rPr lang="en-SG" sz="1200"/>
              <a:t>Sources: </a:t>
            </a:r>
            <a:endParaRPr lang="en-SG"/>
          </a:p>
        </p:txBody>
      </p:sp>
      <p:cxnSp>
        <p:nvCxnSpPr>
          <p:cNvPr id="6" name="Straight Connector 5">
            <a:extLst>
              <a:ext uri="{FF2B5EF4-FFF2-40B4-BE49-F238E27FC236}">
                <a16:creationId xmlns:a16="http://schemas.microsoft.com/office/drawing/2014/main" id="{02566F5C-659C-8E4E-A567-46365CAA23FB}"/>
              </a:ext>
            </a:extLst>
          </p:cNvPr>
          <p:cNvCxnSpPr>
            <a:cxnSpLocks/>
          </p:cNvCxnSpPr>
          <p:nvPr userDrawn="1"/>
        </p:nvCxnSpPr>
        <p:spPr>
          <a:xfrm>
            <a:off x="6760841" y="6820403"/>
            <a:ext cx="168724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id="{F30D0F64-64CB-1753-FB0F-CDBF42F2F797}"/>
              </a:ext>
            </a:extLst>
          </p:cNvPr>
          <p:cNvSpPr>
            <a:spLocks noGrp="1"/>
          </p:cNvSpPr>
          <p:nvPr>
            <p:ph type="sldNum" sz="quarter" idx="4"/>
          </p:nvPr>
        </p:nvSpPr>
        <p:spPr>
          <a:xfrm>
            <a:off x="9448800" y="6506852"/>
            <a:ext cx="2743200" cy="32381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
        <p:nvSpPr>
          <p:cNvPr id="8" name="Content Placeholder 12">
            <a:extLst>
              <a:ext uri="{FF2B5EF4-FFF2-40B4-BE49-F238E27FC236}">
                <a16:creationId xmlns:a16="http://schemas.microsoft.com/office/drawing/2014/main" id="{2FE3CA57-27EC-6F8D-4772-A952A17F6DA9}"/>
              </a:ext>
            </a:extLst>
          </p:cNvPr>
          <p:cNvSpPr>
            <a:spLocks noGrp="1"/>
          </p:cNvSpPr>
          <p:nvPr>
            <p:ph sz="quarter" idx="12" hasCustomPrompt="1"/>
          </p:nvPr>
        </p:nvSpPr>
        <p:spPr>
          <a:xfrm>
            <a:off x="10820400" y="6229060"/>
            <a:ext cx="1357088" cy="250459"/>
          </a:xfrm>
          <a:prstGeom prst="rect">
            <a:avLst/>
          </a:prstGeom>
        </p:spPr>
        <p:txBody>
          <a:bodyPr anchor="ctr"/>
          <a:lstStyle>
            <a:lvl1pPr marL="0" indent="0" algn="r">
              <a:buNone/>
              <a:defRPr sz="1100" b="0" i="0">
                <a:solidFill>
                  <a:schemeClr val="tx1">
                    <a:lumMod val="65000"/>
                    <a:lumOff val="35000"/>
                  </a:schemeClr>
                </a:solidFill>
              </a:defRPr>
            </a:lvl1pPr>
          </a:lstStyle>
          <a:p>
            <a:pPr lvl="0"/>
            <a:r>
              <a:rPr lang="en-SG" sz="1200"/>
              <a:t>Name</a:t>
            </a:r>
            <a:endParaRPr lang="en-SG"/>
          </a:p>
        </p:txBody>
      </p:sp>
      <p:sp>
        <p:nvSpPr>
          <p:cNvPr id="12" name="Title 1">
            <a:extLst>
              <a:ext uri="{FF2B5EF4-FFF2-40B4-BE49-F238E27FC236}">
                <a16:creationId xmlns:a16="http://schemas.microsoft.com/office/drawing/2014/main" id="{96092F4E-2800-AAF1-3C88-79C29EA399BC}"/>
              </a:ext>
            </a:extLst>
          </p:cNvPr>
          <p:cNvSpPr>
            <a:spLocks noGrp="1"/>
          </p:cNvSpPr>
          <p:nvPr>
            <p:ph type="title"/>
          </p:nvPr>
        </p:nvSpPr>
        <p:spPr>
          <a:xfrm>
            <a:off x="1054443" y="152401"/>
            <a:ext cx="9599379" cy="628650"/>
          </a:xfrm>
          <a:prstGeom prst="rect">
            <a:avLst/>
          </a:prstGeom>
        </p:spPr>
        <p:txBody>
          <a:bodyPr anchor="ctr">
            <a:normAutofit/>
          </a:bodyPr>
          <a:lstStyle>
            <a:lvl1pPr>
              <a:defRPr lang="en-SG" sz="1800" b="1" dirty="0">
                <a:latin typeface="+mn-lt"/>
                <a:ea typeface="+mn-ea"/>
                <a:cs typeface="+mn-cs"/>
              </a:defRPr>
            </a:lvl1pPr>
          </a:lstStyle>
          <a:p>
            <a:pPr marL="0" lvl="0" indent="0">
              <a:spcBef>
                <a:spcPts val="1000"/>
              </a:spcBef>
              <a:buFont typeface="Arial" panose="020B0604020202020204" pitchFamily="34" charset="0"/>
            </a:pPr>
            <a:r>
              <a:rPr lang="en-US"/>
              <a:t>Click to edit Master title style</a:t>
            </a:r>
            <a:endParaRPr lang="en-SG"/>
          </a:p>
        </p:txBody>
      </p:sp>
      <p:pic>
        <p:nvPicPr>
          <p:cNvPr id="13" name="Picture 12">
            <a:extLst>
              <a:ext uri="{FF2B5EF4-FFF2-40B4-BE49-F238E27FC236}">
                <a16:creationId xmlns:a16="http://schemas.microsoft.com/office/drawing/2014/main" id="{F4997E10-8527-5527-FFE8-A241D764D7DC}"/>
              </a:ext>
            </a:extLst>
          </p:cNvPr>
          <p:cNvPicPr>
            <a:picLocks noChangeAspect="1"/>
          </p:cNvPicPr>
          <p:nvPr userDrawn="1"/>
        </p:nvPicPr>
        <p:blipFill>
          <a:blip r:embed="rId2"/>
          <a:stretch>
            <a:fillRect/>
          </a:stretch>
        </p:blipFill>
        <p:spPr>
          <a:xfrm>
            <a:off x="10820400" y="117224"/>
            <a:ext cx="1145861" cy="741536"/>
          </a:xfrm>
          <a:prstGeom prst="rect">
            <a:avLst/>
          </a:prstGeom>
        </p:spPr>
      </p:pic>
      <p:pic>
        <p:nvPicPr>
          <p:cNvPr id="14" name="Picture 13">
            <a:extLst>
              <a:ext uri="{FF2B5EF4-FFF2-40B4-BE49-F238E27FC236}">
                <a16:creationId xmlns:a16="http://schemas.microsoft.com/office/drawing/2014/main" id="{A39CBC9C-0264-57E9-ED0A-37B5784D3DB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3852" y1="50338" x2="23852" y2="50338"/>
                        <a14:foregroundMark x1="34806" y1="45946" x2="35159" y2="46284"/>
                        <a14:foregroundMark x1="38869" y1="47973" x2="38869" y2="47973"/>
                        <a14:foregroundMark x1="43816" y1="47635" x2="43816" y2="47635"/>
                        <a14:foregroundMark x1="55654" y1="50338" x2="55654" y2="50338"/>
                        <a14:foregroundMark x1="63958" y1="44932" x2="63958" y2="44932"/>
                        <a14:foregroundMark x1="67491" y1="46622" x2="67491" y2="46622"/>
                        <a14:foregroundMark x1="69788" y1="47973" x2="69788" y2="47973"/>
                        <a14:foregroundMark x1="71025" y1="48311" x2="71025" y2="48311"/>
                        <a14:foregroundMark x1="74028" y1="50338" x2="74028" y2="50338"/>
                        <a14:foregroundMark x1="58834" y1="51689" x2="58834" y2="51689"/>
                        <a14:foregroundMark x1="60424" y1="47635" x2="60424" y2="51351"/>
                        <a14:foregroundMark x1="30212" y1="44257" x2="30229" y2="45016"/>
                        <a14:foregroundMark x1="27032" y1="50676" x2="27032" y2="50676"/>
                        <a14:backgroundMark x1="69788" y1="47973" x2="69788" y2="47973"/>
                        <a14:backgroundMark x1="28622" y1="56419" x2="28799" y2="57095"/>
                        <a14:backgroundMark x1="29323" y1="50676" x2="29152" y2="56081"/>
                        <a14:backgroundMark x1="29505" y1="44932" x2="29323" y2="50676"/>
                      </a14:backgroundRemoval>
                    </a14:imgEffect>
                  </a14:imgLayer>
                </a14:imgProps>
              </a:ext>
            </a:extLst>
          </a:blip>
          <a:stretch>
            <a:fillRect/>
          </a:stretch>
        </p:blipFill>
        <p:spPr>
          <a:xfrm>
            <a:off x="-215384" y="65436"/>
            <a:ext cx="1516963" cy="793324"/>
          </a:xfrm>
          <a:prstGeom prst="rect">
            <a:avLst/>
          </a:prstGeom>
        </p:spPr>
      </p:pic>
    </p:spTree>
    <p:extLst>
      <p:ext uri="{BB962C8B-B14F-4D97-AF65-F5344CB8AC3E}">
        <p14:creationId xmlns:p14="http://schemas.microsoft.com/office/powerpoint/2010/main" val="3067839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pact">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0F9CC75-C8B7-8900-9668-4D105DA82255}"/>
              </a:ext>
            </a:extLst>
          </p:cNvPr>
          <p:cNvGraphicFramePr>
            <a:graphicFrameLocks noGrp="1"/>
          </p:cNvGraphicFramePr>
          <p:nvPr userDrawn="1">
            <p:extLst>
              <p:ext uri="{D42A27DB-BD31-4B8C-83A1-F6EECF244321}">
                <p14:modId xmlns:p14="http://schemas.microsoft.com/office/powerpoint/2010/main" val="1121478400"/>
              </p:ext>
            </p:extLst>
          </p:nvPr>
        </p:nvGraphicFramePr>
        <p:xfrm>
          <a:off x="0" y="6479519"/>
          <a:ext cx="12192000" cy="378481"/>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465464142"/>
                    </a:ext>
                  </a:extLst>
                </a:gridCol>
                <a:gridCol w="3048000">
                  <a:extLst>
                    <a:ext uri="{9D8B030D-6E8A-4147-A177-3AD203B41FA5}">
                      <a16:colId xmlns:a16="http://schemas.microsoft.com/office/drawing/2014/main" val="4127537976"/>
                    </a:ext>
                  </a:extLst>
                </a:gridCol>
                <a:gridCol w="3048000">
                  <a:extLst>
                    <a:ext uri="{9D8B030D-6E8A-4147-A177-3AD203B41FA5}">
                      <a16:colId xmlns:a16="http://schemas.microsoft.com/office/drawing/2014/main" val="661773484"/>
                    </a:ext>
                  </a:extLst>
                </a:gridCol>
                <a:gridCol w="3048000">
                  <a:extLst>
                    <a:ext uri="{9D8B030D-6E8A-4147-A177-3AD203B41FA5}">
                      <a16:colId xmlns:a16="http://schemas.microsoft.com/office/drawing/2014/main" val="3130735831"/>
                    </a:ext>
                  </a:extLst>
                </a:gridCol>
              </a:tblGrid>
              <a:tr h="378481">
                <a:tc>
                  <a:txBody>
                    <a:bodyPr/>
                    <a:lstStyle/>
                    <a:p>
                      <a:pPr algn="ctr"/>
                      <a:r>
                        <a:rPr lang="en-SG" sz="1400" b="0" i="0">
                          <a:solidFill>
                            <a:schemeClr val="tx1"/>
                          </a:solidFill>
                        </a:rPr>
                        <a:t>Situational Analysis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400" b="0" i="0" dirty="0">
                          <a:solidFill>
                            <a:schemeClr val="tx1"/>
                          </a:solidFill>
                        </a:rPr>
                        <a:t>Analytics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400" b="0" i="0">
                          <a:solidFill>
                            <a:schemeClr val="tx1"/>
                          </a:solidFill>
                        </a:rPr>
                        <a:t>Solution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400" b="1" i="0" dirty="0">
                          <a:solidFill>
                            <a:schemeClr val="tx1"/>
                          </a:solidFill>
                        </a:rPr>
                        <a:t>Impact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3285832"/>
                  </a:ext>
                </a:extLst>
              </a:tr>
            </a:tbl>
          </a:graphicData>
        </a:graphic>
      </p:graphicFrame>
      <p:sp>
        <p:nvSpPr>
          <p:cNvPr id="11" name="Content Placeholder 12">
            <a:extLst>
              <a:ext uri="{FF2B5EF4-FFF2-40B4-BE49-F238E27FC236}">
                <a16:creationId xmlns:a16="http://schemas.microsoft.com/office/drawing/2014/main" id="{68966148-CDDA-610C-DB24-182DCC89C786}"/>
              </a:ext>
            </a:extLst>
          </p:cNvPr>
          <p:cNvSpPr>
            <a:spLocks noGrp="1"/>
          </p:cNvSpPr>
          <p:nvPr>
            <p:ph sz="quarter" idx="11" hasCustomPrompt="1"/>
          </p:nvPr>
        </p:nvSpPr>
        <p:spPr>
          <a:xfrm>
            <a:off x="337947" y="6294467"/>
            <a:ext cx="3405099" cy="246220"/>
          </a:xfrm>
          <a:prstGeom prst="rect">
            <a:avLst/>
          </a:prstGeom>
        </p:spPr>
        <p:txBody>
          <a:bodyPr anchor="ctr"/>
          <a:lstStyle>
            <a:lvl1pPr marL="0" indent="0">
              <a:buNone/>
              <a:defRPr sz="1000" i="1"/>
            </a:lvl1pPr>
          </a:lstStyle>
          <a:p>
            <a:pPr lvl="0"/>
            <a:r>
              <a:rPr lang="en-SG" sz="1200"/>
              <a:t>Sources: </a:t>
            </a:r>
            <a:endParaRPr lang="en-SG"/>
          </a:p>
        </p:txBody>
      </p:sp>
      <p:cxnSp>
        <p:nvCxnSpPr>
          <p:cNvPr id="6" name="Straight Connector 5">
            <a:extLst>
              <a:ext uri="{FF2B5EF4-FFF2-40B4-BE49-F238E27FC236}">
                <a16:creationId xmlns:a16="http://schemas.microsoft.com/office/drawing/2014/main" id="{3C8D613E-4E35-EC4A-A001-9C71B1937815}"/>
              </a:ext>
            </a:extLst>
          </p:cNvPr>
          <p:cNvCxnSpPr>
            <a:cxnSpLocks/>
          </p:cNvCxnSpPr>
          <p:nvPr userDrawn="1"/>
        </p:nvCxnSpPr>
        <p:spPr>
          <a:xfrm>
            <a:off x="9805699" y="6810976"/>
            <a:ext cx="168724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E0B17F52-92F4-A38F-4F56-8C40C7DFCFB4}"/>
              </a:ext>
            </a:extLst>
          </p:cNvPr>
          <p:cNvSpPr>
            <a:spLocks noGrp="1"/>
          </p:cNvSpPr>
          <p:nvPr>
            <p:ph type="sldNum" sz="quarter" idx="4"/>
          </p:nvPr>
        </p:nvSpPr>
        <p:spPr>
          <a:xfrm>
            <a:off x="9448800" y="6506852"/>
            <a:ext cx="2743200" cy="32381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
        <p:nvSpPr>
          <p:cNvPr id="4" name="Content Placeholder 12">
            <a:extLst>
              <a:ext uri="{FF2B5EF4-FFF2-40B4-BE49-F238E27FC236}">
                <a16:creationId xmlns:a16="http://schemas.microsoft.com/office/drawing/2014/main" id="{A8CFD28E-DC58-CA29-647D-F529B2EBAF82}"/>
              </a:ext>
            </a:extLst>
          </p:cNvPr>
          <p:cNvSpPr>
            <a:spLocks noGrp="1"/>
          </p:cNvSpPr>
          <p:nvPr>
            <p:ph sz="quarter" idx="12" hasCustomPrompt="1"/>
          </p:nvPr>
        </p:nvSpPr>
        <p:spPr>
          <a:xfrm>
            <a:off x="10820400" y="6229060"/>
            <a:ext cx="1357088" cy="250459"/>
          </a:xfrm>
          <a:prstGeom prst="rect">
            <a:avLst/>
          </a:prstGeom>
        </p:spPr>
        <p:txBody>
          <a:bodyPr anchor="ctr"/>
          <a:lstStyle>
            <a:lvl1pPr marL="0" indent="0" algn="r">
              <a:buNone/>
              <a:defRPr sz="1100" b="0" i="0">
                <a:solidFill>
                  <a:schemeClr val="tx1">
                    <a:lumMod val="65000"/>
                    <a:lumOff val="35000"/>
                  </a:schemeClr>
                </a:solidFill>
              </a:defRPr>
            </a:lvl1pPr>
          </a:lstStyle>
          <a:p>
            <a:pPr lvl="0"/>
            <a:r>
              <a:rPr lang="en-SG" sz="1200"/>
              <a:t>Name</a:t>
            </a:r>
            <a:endParaRPr lang="en-SG"/>
          </a:p>
        </p:txBody>
      </p:sp>
      <p:sp>
        <p:nvSpPr>
          <p:cNvPr id="12" name="Title 1">
            <a:extLst>
              <a:ext uri="{FF2B5EF4-FFF2-40B4-BE49-F238E27FC236}">
                <a16:creationId xmlns:a16="http://schemas.microsoft.com/office/drawing/2014/main" id="{A66697DC-C1C6-2AD9-967F-977D9D71C5A4}"/>
              </a:ext>
            </a:extLst>
          </p:cNvPr>
          <p:cNvSpPr>
            <a:spLocks noGrp="1"/>
          </p:cNvSpPr>
          <p:nvPr>
            <p:ph type="title"/>
          </p:nvPr>
        </p:nvSpPr>
        <p:spPr>
          <a:xfrm>
            <a:off x="1054443" y="152401"/>
            <a:ext cx="9599379" cy="628650"/>
          </a:xfrm>
          <a:prstGeom prst="rect">
            <a:avLst/>
          </a:prstGeom>
        </p:spPr>
        <p:txBody>
          <a:bodyPr anchor="ctr">
            <a:normAutofit/>
          </a:bodyPr>
          <a:lstStyle>
            <a:lvl1pPr>
              <a:defRPr lang="en-SG" sz="1800" b="1" dirty="0">
                <a:latin typeface="+mn-lt"/>
                <a:ea typeface="+mn-ea"/>
                <a:cs typeface="+mn-cs"/>
              </a:defRPr>
            </a:lvl1pPr>
          </a:lstStyle>
          <a:p>
            <a:pPr marL="0" lvl="0" indent="0">
              <a:spcBef>
                <a:spcPts val="1000"/>
              </a:spcBef>
              <a:buFont typeface="Arial" panose="020B0604020202020204" pitchFamily="34" charset="0"/>
            </a:pPr>
            <a:r>
              <a:rPr lang="en-US"/>
              <a:t>Click to edit Master title style</a:t>
            </a:r>
            <a:endParaRPr lang="en-SG"/>
          </a:p>
        </p:txBody>
      </p:sp>
      <p:pic>
        <p:nvPicPr>
          <p:cNvPr id="13" name="Picture 12">
            <a:extLst>
              <a:ext uri="{FF2B5EF4-FFF2-40B4-BE49-F238E27FC236}">
                <a16:creationId xmlns:a16="http://schemas.microsoft.com/office/drawing/2014/main" id="{9197A7E3-E66F-565F-82C7-D86F1E2129D1}"/>
              </a:ext>
            </a:extLst>
          </p:cNvPr>
          <p:cNvPicPr>
            <a:picLocks noChangeAspect="1"/>
          </p:cNvPicPr>
          <p:nvPr userDrawn="1"/>
        </p:nvPicPr>
        <p:blipFill>
          <a:blip r:embed="rId2"/>
          <a:stretch>
            <a:fillRect/>
          </a:stretch>
        </p:blipFill>
        <p:spPr>
          <a:xfrm>
            <a:off x="10820400" y="117224"/>
            <a:ext cx="1145861" cy="741536"/>
          </a:xfrm>
          <a:prstGeom prst="rect">
            <a:avLst/>
          </a:prstGeom>
        </p:spPr>
      </p:pic>
      <p:pic>
        <p:nvPicPr>
          <p:cNvPr id="14" name="Picture 13">
            <a:extLst>
              <a:ext uri="{FF2B5EF4-FFF2-40B4-BE49-F238E27FC236}">
                <a16:creationId xmlns:a16="http://schemas.microsoft.com/office/drawing/2014/main" id="{A4DCD359-209B-7E8A-3FC5-8D2EA79FD968}"/>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3852" y1="50338" x2="23852" y2="50338"/>
                        <a14:foregroundMark x1="34806" y1="45946" x2="35159" y2="46284"/>
                        <a14:foregroundMark x1="38869" y1="47973" x2="38869" y2="47973"/>
                        <a14:foregroundMark x1="43816" y1="47635" x2="43816" y2="47635"/>
                        <a14:foregroundMark x1="55654" y1="50338" x2="55654" y2="50338"/>
                        <a14:foregroundMark x1="63958" y1="44932" x2="63958" y2="44932"/>
                        <a14:foregroundMark x1="67491" y1="46622" x2="67491" y2="46622"/>
                        <a14:foregroundMark x1="69788" y1="47973" x2="69788" y2="47973"/>
                        <a14:foregroundMark x1="71025" y1="48311" x2="71025" y2="48311"/>
                        <a14:foregroundMark x1="74028" y1="50338" x2="74028" y2="50338"/>
                        <a14:foregroundMark x1="58834" y1="51689" x2="58834" y2="51689"/>
                        <a14:foregroundMark x1="60424" y1="47635" x2="60424" y2="51351"/>
                        <a14:foregroundMark x1="30212" y1="44257" x2="30229" y2="45016"/>
                        <a14:foregroundMark x1="27032" y1="50676" x2="27032" y2="50676"/>
                        <a14:backgroundMark x1="69788" y1="47973" x2="69788" y2="47973"/>
                        <a14:backgroundMark x1="28622" y1="56419" x2="28799" y2="57095"/>
                        <a14:backgroundMark x1="29323" y1="50676" x2="29152" y2="56081"/>
                        <a14:backgroundMark x1="29505" y1="44932" x2="29323" y2="50676"/>
                      </a14:backgroundRemoval>
                    </a14:imgEffect>
                  </a14:imgLayer>
                </a14:imgProps>
              </a:ext>
            </a:extLst>
          </a:blip>
          <a:stretch>
            <a:fillRect/>
          </a:stretch>
        </p:blipFill>
        <p:spPr>
          <a:xfrm>
            <a:off x="-215384" y="65436"/>
            <a:ext cx="1516963" cy="793324"/>
          </a:xfrm>
          <a:prstGeom prst="rect">
            <a:avLst/>
          </a:prstGeom>
        </p:spPr>
      </p:pic>
    </p:spTree>
    <p:extLst>
      <p:ext uri="{BB962C8B-B14F-4D97-AF65-F5344CB8AC3E}">
        <p14:creationId xmlns:p14="http://schemas.microsoft.com/office/powerpoint/2010/main" val="1903608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nex">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C9458E1-5057-9CCE-8658-4505DEB7E7D3}"/>
              </a:ext>
            </a:extLst>
          </p:cNvPr>
          <p:cNvSpPr/>
          <p:nvPr userDrawn="1"/>
        </p:nvSpPr>
        <p:spPr>
          <a:xfrm>
            <a:off x="10668" y="6421120"/>
            <a:ext cx="12170664" cy="436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400" b="1">
                <a:solidFill>
                  <a:schemeClr val="tx1"/>
                </a:solidFill>
              </a:rPr>
              <a:t>Annex</a:t>
            </a:r>
            <a:endParaRPr lang="en-SG" b="1">
              <a:solidFill>
                <a:schemeClr val="tx1"/>
              </a:solidFill>
            </a:endParaRPr>
          </a:p>
        </p:txBody>
      </p:sp>
      <p:sp>
        <p:nvSpPr>
          <p:cNvPr id="15" name="Content Placeholder 12">
            <a:extLst>
              <a:ext uri="{FF2B5EF4-FFF2-40B4-BE49-F238E27FC236}">
                <a16:creationId xmlns:a16="http://schemas.microsoft.com/office/drawing/2014/main" id="{E5FB22D2-4C1D-178A-E284-98726763FA68}"/>
              </a:ext>
            </a:extLst>
          </p:cNvPr>
          <p:cNvSpPr>
            <a:spLocks noGrp="1"/>
          </p:cNvSpPr>
          <p:nvPr>
            <p:ph sz="quarter" idx="11" hasCustomPrompt="1"/>
          </p:nvPr>
        </p:nvSpPr>
        <p:spPr>
          <a:xfrm>
            <a:off x="337947" y="6294467"/>
            <a:ext cx="3405099" cy="246220"/>
          </a:xfrm>
          <a:prstGeom prst="rect">
            <a:avLst/>
          </a:prstGeom>
        </p:spPr>
        <p:txBody>
          <a:bodyPr anchor="ctr"/>
          <a:lstStyle>
            <a:lvl1pPr marL="0" indent="0">
              <a:buNone/>
              <a:defRPr sz="1000" i="1"/>
            </a:lvl1pPr>
          </a:lstStyle>
          <a:p>
            <a:pPr lvl="0"/>
            <a:r>
              <a:rPr lang="en-SG" sz="1200"/>
              <a:t>Sources: </a:t>
            </a:r>
            <a:endParaRPr lang="en-SG"/>
          </a:p>
        </p:txBody>
      </p:sp>
      <p:sp>
        <p:nvSpPr>
          <p:cNvPr id="13" name="Slide Number Placeholder 5">
            <a:extLst>
              <a:ext uri="{FF2B5EF4-FFF2-40B4-BE49-F238E27FC236}">
                <a16:creationId xmlns:a16="http://schemas.microsoft.com/office/drawing/2014/main" id="{1C446D2B-5EB4-A61B-D32E-79FDCF92CFAE}"/>
              </a:ext>
            </a:extLst>
          </p:cNvPr>
          <p:cNvSpPr>
            <a:spLocks noGrp="1"/>
          </p:cNvSpPr>
          <p:nvPr>
            <p:ph type="sldNum" sz="quarter" idx="4"/>
          </p:nvPr>
        </p:nvSpPr>
        <p:spPr>
          <a:xfrm>
            <a:off x="9448800" y="6506852"/>
            <a:ext cx="2743200" cy="32381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
        <p:nvSpPr>
          <p:cNvPr id="5" name="Content Placeholder 12">
            <a:extLst>
              <a:ext uri="{FF2B5EF4-FFF2-40B4-BE49-F238E27FC236}">
                <a16:creationId xmlns:a16="http://schemas.microsoft.com/office/drawing/2014/main" id="{34536F52-AB18-4838-3CA3-4103BCE46967}"/>
              </a:ext>
            </a:extLst>
          </p:cNvPr>
          <p:cNvSpPr>
            <a:spLocks noGrp="1"/>
          </p:cNvSpPr>
          <p:nvPr>
            <p:ph sz="quarter" idx="12" hasCustomPrompt="1"/>
          </p:nvPr>
        </p:nvSpPr>
        <p:spPr>
          <a:xfrm>
            <a:off x="10820400" y="6229060"/>
            <a:ext cx="1357088" cy="250459"/>
          </a:xfrm>
          <a:prstGeom prst="rect">
            <a:avLst/>
          </a:prstGeom>
        </p:spPr>
        <p:txBody>
          <a:bodyPr anchor="ctr"/>
          <a:lstStyle>
            <a:lvl1pPr marL="0" indent="0" algn="r">
              <a:buNone/>
              <a:defRPr sz="1100" b="0" i="0">
                <a:solidFill>
                  <a:schemeClr val="tx1">
                    <a:lumMod val="65000"/>
                    <a:lumOff val="35000"/>
                  </a:schemeClr>
                </a:solidFill>
              </a:defRPr>
            </a:lvl1pPr>
          </a:lstStyle>
          <a:p>
            <a:pPr lvl="0"/>
            <a:r>
              <a:rPr lang="en-SG" sz="1200"/>
              <a:t>Name</a:t>
            </a:r>
            <a:endParaRPr lang="en-SG"/>
          </a:p>
        </p:txBody>
      </p:sp>
      <p:sp>
        <p:nvSpPr>
          <p:cNvPr id="9" name="Title 1">
            <a:extLst>
              <a:ext uri="{FF2B5EF4-FFF2-40B4-BE49-F238E27FC236}">
                <a16:creationId xmlns:a16="http://schemas.microsoft.com/office/drawing/2014/main" id="{9549F84E-EA03-61EA-EC13-389E14CD647A}"/>
              </a:ext>
            </a:extLst>
          </p:cNvPr>
          <p:cNvSpPr>
            <a:spLocks noGrp="1"/>
          </p:cNvSpPr>
          <p:nvPr>
            <p:ph type="title"/>
          </p:nvPr>
        </p:nvSpPr>
        <p:spPr>
          <a:xfrm>
            <a:off x="1054443" y="152401"/>
            <a:ext cx="9599379" cy="628650"/>
          </a:xfrm>
          <a:prstGeom prst="rect">
            <a:avLst/>
          </a:prstGeom>
        </p:spPr>
        <p:txBody>
          <a:bodyPr anchor="ctr">
            <a:normAutofit/>
          </a:bodyPr>
          <a:lstStyle>
            <a:lvl1pPr>
              <a:defRPr lang="en-SG" sz="1800" b="1" dirty="0">
                <a:latin typeface="+mn-lt"/>
                <a:ea typeface="+mn-ea"/>
                <a:cs typeface="+mn-cs"/>
              </a:defRPr>
            </a:lvl1pPr>
          </a:lstStyle>
          <a:p>
            <a:pPr marL="0" lvl="0" indent="0">
              <a:spcBef>
                <a:spcPts val="1000"/>
              </a:spcBef>
              <a:buFont typeface="Arial" panose="020B0604020202020204" pitchFamily="34" charset="0"/>
            </a:pPr>
            <a:r>
              <a:rPr lang="en-US"/>
              <a:t>Click to edit Master title style</a:t>
            </a:r>
            <a:endParaRPr lang="en-SG"/>
          </a:p>
        </p:txBody>
      </p:sp>
      <p:pic>
        <p:nvPicPr>
          <p:cNvPr id="10" name="Picture 9">
            <a:extLst>
              <a:ext uri="{FF2B5EF4-FFF2-40B4-BE49-F238E27FC236}">
                <a16:creationId xmlns:a16="http://schemas.microsoft.com/office/drawing/2014/main" id="{C31121BE-9227-4AF7-C4EC-138D3C19BA93}"/>
              </a:ext>
            </a:extLst>
          </p:cNvPr>
          <p:cNvPicPr>
            <a:picLocks noChangeAspect="1"/>
          </p:cNvPicPr>
          <p:nvPr userDrawn="1"/>
        </p:nvPicPr>
        <p:blipFill>
          <a:blip r:embed="rId2"/>
          <a:stretch>
            <a:fillRect/>
          </a:stretch>
        </p:blipFill>
        <p:spPr>
          <a:xfrm>
            <a:off x="10820400" y="117224"/>
            <a:ext cx="1145861" cy="741536"/>
          </a:xfrm>
          <a:prstGeom prst="rect">
            <a:avLst/>
          </a:prstGeom>
        </p:spPr>
      </p:pic>
      <p:pic>
        <p:nvPicPr>
          <p:cNvPr id="11" name="Picture 10">
            <a:extLst>
              <a:ext uri="{FF2B5EF4-FFF2-40B4-BE49-F238E27FC236}">
                <a16:creationId xmlns:a16="http://schemas.microsoft.com/office/drawing/2014/main" id="{62DBFA7A-C551-409D-2CA7-0AA9908E00CD}"/>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3852" y1="50338" x2="23852" y2="50338"/>
                        <a14:foregroundMark x1="34806" y1="45946" x2="35159" y2="46284"/>
                        <a14:foregroundMark x1="38869" y1="47973" x2="38869" y2="47973"/>
                        <a14:foregroundMark x1="43816" y1="47635" x2="43816" y2="47635"/>
                        <a14:foregroundMark x1="55654" y1="50338" x2="55654" y2="50338"/>
                        <a14:foregroundMark x1="63958" y1="44932" x2="63958" y2="44932"/>
                        <a14:foregroundMark x1="67491" y1="46622" x2="67491" y2="46622"/>
                        <a14:foregroundMark x1="69788" y1="47973" x2="69788" y2="47973"/>
                        <a14:foregroundMark x1="71025" y1="48311" x2="71025" y2="48311"/>
                        <a14:foregroundMark x1="74028" y1="50338" x2="74028" y2="50338"/>
                        <a14:foregroundMark x1="58834" y1="51689" x2="58834" y2="51689"/>
                        <a14:foregroundMark x1="60424" y1="47635" x2="60424" y2="51351"/>
                        <a14:foregroundMark x1="30212" y1="44257" x2="30229" y2="45016"/>
                        <a14:foregroundMark x1="27032" y1="50676" x2="27032" y2="50676"/>
                        <a14:backgroundMark x1="69788" y1="47973" x2="69788" y2="47973"/>
                        <a14:backgroundMark x1="28622" y1="56419" x2="28799" y2="57095"/>
                        <a14:backgroundMark x1="29323" y1="50676" x2="29152" y2="56081"/>
                        <a14:backgroundMark x1="29505" y1="44932" x2="29323" y2="50676"/>
                      </a14:backgroundRemoval>
                    </a14:imgEffect>
                  </a14:imgLayer>
                </a14:imgProps>
              </a:ext>
            </a:extLst>
          </a:blip>
          <a:stretch>
            <a:fillRect/>
          </a:stretch>
        </p:blipFill>
        <p:spPr>
          <a:xfrm>
            <a:off x="-215384" y="65436"/>
            <a:ext cx="1516963" cy="793324"/>
          </a:xfrm>
          <a:prstGeom prst="rect">
            <a:avLst/>
          </a:prstGeom>
        </p:spPr>
      </p:pic>
    </p:spTree>
    <p:extLst>
      <p:ext uri="{BB962C8B-B14F-4D97-AF65-F5344CB8AC3E}">
        <p14:creationId xmlns:p14="http://schemas.microsoft.com/office/powerpoint/2010/main" val="4182692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119068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60F5D33-20DC-C52E-680E-16C7DE66D67C}"/>
              </a:ext>
            </a:extLst>
          </p:cNvPr>
          <p:cNvSpPr/>
          <p:nvPr userDrawn="1"/>
        </p:nvSpPr>
        <p:spPr>
          <a:xfrm>
            <a:off x="-854964" y="0"/>
            <a:ext cx="722376" cy="7832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2CB87D-B7C2-4B1B-5EE8-28E963266538}"/>
              </a:ext>
            </a:extLst>
          </p:cNvPr>
          <p:cNvSpPr/>
          <p:nvPr userDrawn="1"/>
        </p:nvSpPr>
        <p:spPr>
          <a:xfrm>
            <a:off x="-854964" y="865632"/>
            <a:ext cx="722376" cy="78325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714EB4-50E3-6916-8C12-52FED33E5F53}"/>
              </a:ext>
            </a:extLst>
          </p:cNvPr>
          <p:cNvSpPr/>
          <p:nvPr userDrawn="1"/>
        </p:nvSpPr>
        <p:spPr>
          <a:xfrm>
            <a:off x="-854964" y="1731264"/>
            <a:ext cx="722376" cy="7832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3D4EC0-9774-9CDA-44FB-8927B62D3826}"/>
              </a:ext>
            </a:extLst>
          </p:cNvPr>
          <p:cNvSpPr/>
          <p:nvPr userDrawn="1"/>
        </p:nvSpPr>
        <p:spPr>
          <a:xfrm>
            <a:off x="-854964" y="2596896"/>
            <a:ext cx="722376" cy="783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3FFF39-A75A-7DFA-1CAF-FAC5D04C6DCC}"/>
              </a:ext>
            </a:extLst>
          </p:cNvPr>
          <p:cNvSpPr/>
          <p:nvPr userDrawn="1"/>
        </p:nvSpPr>
        <p:spPr>
          <a:xfrm>
            <a:off x="-854964" y="3457999"/>
            <a:ext cx="722376" cy="783252"/>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7F37FA-9D69-CBED-4C1E-5392AD2EF9DA}"/>
              </a:ext>
            </a:extLst>
          </p:cNvPr>
          <p:cNvSpPr/>
          <p:nvPr userDrawn="1"/>
        </p:nvSpPr>
        <p:spPr>
          <a:xfrm>
            <a:off x="-854964" y="4319102"/>
            <a:ext cx="722376" cy="783252"/>
          </a:xfrm>
          <a:prstGeom prst="rect">
            <a:avLst/>
          </a:prstGeom>
          <a:solidFill>
            <a:srgbClr val="21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7" r:id="rId3"/>
    <p:sldLayoutId id="2147483666" r:id="rId4"/>
    <p:sldLayoutId id="2147483662" r:id="rId5"/>
    <p:sldLayoutId id="2147483663" r:id="rId6"/>
    <p:sldLayoutId id="2147483668"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svg"/><Relationship Id="rId5" Type="http://schemas.openxmlformats.org/officeDocument/2006/relationships/image" Target="../media/image5.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25.png"/><Relationship Id="rId18" Type="http://schemas.openxmlformats.org/officeDocument/2006/relationships/image" Target="../media/image30.svg"/><Relationship Id="rId3" Type="http://schemas.openxmlformats.org/officeDocument/2006/relationships/image" Target="../media/image33.png"/><Relationship Id="rId7" Type="http://schemas.microsoft.com/office/2007/relationships/hdphoto" Target="../media/hdphoto14.wdp"/><Relationship Id="rId12" Type="http://schemas.openxmlformats.org/officeDocument/2006/relationships/image" Target="../media/image37.png"/><Relationship Id="rId17" Type="http://schemas.openxmlformats.org/officeDocument/2006/relationships/image" Target="../media/image29.png"/><Relationship Id="rId2" Type="http://schemas.openxmlformats.org/officeDocument/2006/relationships/image" Target="../media/image15.png"/><Relationship Id="rId16" Type="http://schemas.openxmlformats.org/officeDocument/2006/relationships/image" Target="../media/image28.svg"/><Relationship Id="rId1" Type="http://schemas.openxmlformats.org/officeDocument/2006/relationships/slideLayout" Target="../slideLayouts/slideLayout2.xml"/><Relationship Id="rId6" Type="http://schemas.microsoft.com/office/2007/relationships/hdphoto" Target="../media/hdphoto13.wdp"/><Relationship Id="rId11" Type="http://schemas.openxmlformats.org/officeDocument/2006/relationships/image" Target="../media/image36.png"/><Relationship Id="rId5" Type="http://schemas.microsoft.com/office/2007/relationships/hdphoto" Target="../media/hdphoto12.wdp"/><Relationship Id="rId15" Type="http://schemas.openxmlformats.org/officeDocument/2006/relationships/image" Target="../media/image27.png"/><Relationship Id="rId10" Type="http://schemas.microsoft.com/office/2007/relationships/hdphoto" Target="../media/hdphoto15.wdp"/><Relationship Id="rId4" Type="http://schemas.microsoft.com/office/2007/relationships/hdphoto" Target="../media/hdphoto11.wdp"/><Relationship Id="rId9" Type="http://schemas.openxmlformats.org/officeDocument/2006/relationships/image" Target="../media/image35.svg"/><Relationship Id="rId14" Type="http://schemas.openxmlformats.org/officeDocument/2006/relationships/image" Target="../media/image26.sv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6.sv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9.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3.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png"/><Relationship Id="rId7" Type="http://schemas.microsoft.com/office/2007/relationships/hdphoto" Target="../media/hdphoto16.wdp"/><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26.sv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5.png"/><Relationship Id="rId7" Type="http://schemas.openxmlformats.org/officeDocument/2006/relationships/image" Target="../media/image28.sv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10" Type="http://schemas.openxmlformats.org/officeDocument/2006/relationships/image" Target="../media/image13.png"/><Relationship Id="rId4" Type="http://schemas.openxmlformats.org/officeDocument/2006/relationships/image" Target="../media/image25.png"/><Relationship Id="rId9" Type="http://schemas.openxmlformats.org/officeDocument/2006/relationships/image" Target="../media/image30.sv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9.svg"/><Relationship Id="rId3" Type="http://schemas.openxmlformats.org/officeDocument/2006/relationships/image" Target="../media/image43.png"/><Relationship Id="rId7" Type="http://schemas.openxmlformats.org/officeDocument/2006/relationships/image" Target="../media/image5.png"/><Relationship Id="rId12"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47.svg"/><Relationship Id="rId5" Type="http://schemas.openxmlformats.org/officeDocument/2006/relationships/image" Target="../media/image1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4.png"/><Relationship Id="rId9" Type="http://schemas.openxmlformats.org/officeDocument/2006/relationships/image" Target="../media/image8.svg"/><Relationship Id="rId14"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microsoft.com/office/2007/relationships/hdphoto" Target="../media/hdphoto6.wdp"/><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18.png"/><Relationship Id="rId11" Type="http://schemas.microsoft.com/office/2007/relationships/hdphoto" Target="../media/hdphoto8.wdp"/><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microsoft.com/office/2007/relationships/hdphoto" Target="../media/hdphoto7.wdp"/></Relationships>
</file>

<file path=ppt/slides/_rels/slide20.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12.png"/><Relationship Id="rId3" Type="http://schemas.openxmlformats.org/officeDocument/2006/relationships/image" Target="../media/image52.png"/><Relationship Id="rId7" Type="http://schemas.openxmlformats.org/officeDocument/2006/relationships/image" Target="../media/image27.pn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6.svg"/><Relationship Id="rId11" Type="http://schemas.openxmlformats.org/officeDocument/2006/relationships/image" Target="../media/image53.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5.png"/><Relationship Id="rId9" Type="http://schemas.openxmlformats.org/officeDocument/2006/relationships/image" Target="../media/image29.png"/><Relationship Id="rId14" Type="http://schemas.openxmlformats.org/officeDocument/2006/relationships/image" Target="../media/image13.png"/></Relationships>
</file>

<file path=ppt/slides/_rels/slide21.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56.png"/><Relationship Id="rId3" Type="http://schemas.openxmlformats.org/officeDocument/2006/relationships/image" Target="../media/image54.png"/><Relationship Id="rId7" Type="http://schemas.openxmlformats.org/officeDocument/2006/relationships/image" Target="../media/image27.png"/><Relationship Id="rId12"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6.svg"/><Relationship Id="rId11" Type="http://schemas.openxmlformats.org/officeDocument/2006/relationships/image" Target="../media/image53.png"/><Relationship Id="rId5" Type="http://schemas.openxmlformats.org/officeDocument/2006/relationships/image" Target="../media/image25.png"/><Relationship Id="rId15" Type="http://schemas.openxmlformats.org/officeDocument/2006/relationships/image" Target="../media/image13.png"/><Relationship Id="rId10" Type="http://schemas.openxmlformats.org/officeDocument/2006/relationships/image" Target="../media/image30.svg"/><Relationship Id="rId4" Type="http://schemas.openxmlformats.org/officeDocument/2006/relationships/image" Target="../media/image55.svg"/><Relationship Id="rId9" Type="http://schemas.openxmlformats.org/officeDocument/2006/relationships/image" Target="../media/image29.png"/><Relationship Id="rId14"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12.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8.svg"/><Relationship Id="rId11" Type="http://schemas.openxmlformats.org/officeDocument/2006/relationships/image" Target="../media/image5.png"/><Relationship Id="rId5" Type="http://schemas.openxmlformats.org/officeDocument/2006/relationships/image" Target="../media/image27.png"/><Relationship Id="rId10" Type="http://schemas.openxmlformats.org/officeDocument/2006/relationships/image" Target="../media/image53.png"/><Relationship Id="rId4" Type="http://schemas.openxmlformats.org/officeDocument/2006/relationships/image" Target="../media/image26.svg"/><Relationship Id="rId9" Type="http://schemas.openxmlformats.org/officeDocument/2006/relationships/image" Target="../media/image56.png"/></Relationships>
</file>

<file path=ppt/slides/_rels/slide23.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12.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8.svg"/><Relationship Id="rId11" Type="http://schemas.openxmlformats.org/officeDocument/2006/relationships/image" Target="../media/image5.png"/><Relationship Id="rId5" Type="http://schemas.openxmlformats.org/officeDocument/2006/relationships/image" Target="../media/image27.png"/><Relationship Id="rId10" Type="http://schemas.openxmlformats.org/officeDocument/2006/relationships/image" Target="../media/image53.png"/><Relationship Id="rId4" Type="http://schemas.openxmlformats.org/officeDocument/2006/relationships/image" Target="../media/image26.svg"/><Relationship Id="rId9" Type="http://schemas.openxmlformats.org/officeDocument/2006/relationships/image" Target="../media/image56.png"/></Relationships>
</file>

<file path=ppt/slides/_rels/slide2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2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 Id="rId9" Type="http://schemas.openxmlformats.org/officeDocument/2006/relationships/image" Target="../media/image57.png"/></Relationships>
</file>

<file path=ppt/slides/_rels/slide2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 Id="rId9" Type="http://schemas.openxmlformats.org/officeDocument/2006/relationships/image" Target="../media/image58.png"/></Relationships>
</file>

<file path=ppt/slides/_rels/slide27.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28.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2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3.jpeg"/><Relationship Id="rId4" Type="http://schemas.microsoft.com/office/2007/relationships/hdphoto" Target="../media/hdphoto9.wdp"/></Relationships>
</file>

<file path=ppt/slides/_rels/slide30.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3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62.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8.svg"/><Relationship Id="rId11" Type="http://schemas.openxmlformats.org/officeDocument/2006/relationships/image" Target="../media/image61.png"/><Relationship Id="rId5" Type="http://schemas.openxmlformats.org/officeDocument/2006/relationships/image" Target="../media/image27.png"/><Relationship Id="rId10" Type="http://schemas.openxmlformats.org/officeDocument/2006/relationships/image" Target="../media/image60.svg"/><Relationship Id="rId4" Type="http://schemas.openxmlformats.org/officeDocument/2006/relationships/image" Target="../media/image26.svg"/><Relationship Id="rId9" Type="http://schemas.openxmlformats.org/officeDocument/2006/relationships/image" Target="../media/image59.png"/></Relationships>
</file>

<file path=ppt/slides/_rels/slide3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33.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63.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28.sv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62.svg"/><Relationship Id="rId11" Type="http://schemas.openxmlformats.org/officeDocument/2006/relationships/image" Target="../media/image27.png"/><Relationship Id="rId5" Type="http://schemas.openxmlformats.org/officeDocument/2006/relationships/image" Target="../media/image61.png"/><Relationship Id="rId15" Type="http://schemas.openxmlformats.org/officeDocument/2006/relationships/image" Target="../media/image65.jpeg"/><Relationship Id="rId10" Type="http://schemas.openxmlformats.org/officeDocument/2006/relationships/image" Target="../media/image60.svg"/><Relationship Id="rId4" Type="http://schemas.openxmlformats.org/officeDocument/2006/relationships/image" Target="../media/image26.svg"/><Relationship Id="rId9" Type="http://schemas.openxmlformats.org/officeDocument/2006/relationships/image" Target="../media/image59.png"/><Relationship Id="rId14" Type="http://schemas.openxmlformats.org/officeDocument/2006/relationships/image" Target="../media/image64.svg"/></Relationships>
</file>

<file path=ppt/slides/_rels/slide34.xml.rels><?xml version="1.0" encoding="UTF-8" standalone="yes"?>
<Relationships xmlns="http://schemas.openxmlformats.org/package/2006/relationships"><Relationship Id="rId8" Type="http://schemas.openxmlformats.org/officeDocument/2006/relationships/image" Target="../media/image28.svg"/><Relationship Id="rId13" Type="http://schemas.microsoft.com/office/2007/relationships/hdphoto" Target="../media/hdphoto18.wdp"/><Relationship Id="rId18" Type="http://schemas.openxmlformats.org/officeDocument/2006/relationships/image" Target="../media/image61.png"/><Relationship Id="rId3" Type="http://schemas.openxmlformats.org/officeDocument/2006/relationships/image" Target="../media/image25.png"/><Relationship Id="rId21" Type="http://schemas.openxmlformats.org/officeDocument/2006/relationships/image" Target="../media/image60.svg"/><Relationship Id="rId7" Type="http://schemas.openxmlformats.org/officeDocument/2006/relationships/image" Target="../media/image27.png"/><Relationship Id="rId12" Type="http://schemas.microsoft.com/office/2007/relationships/hdphoto" Target="../media/hdphoto17.wdp"/><Relationship Id="rId17" Type="http://schemas.microsoft.com/office/2007/relationships/hdphoto" Target="../media/hdphoto22.wdp"/><Relationship Id="rId2" Type="http://schemas.openxmlformats.org/officeDocument/2006/relationships/notesSlide" Target="../notesSlides/notesSlide17.xml"/><Relationship Id="rId16" Type="http://schemas.microsoft.com/office/2007/relationships/hdphoto" Target="../media/hdphoto21.wdp"/><Relationship Id="rId20"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image" Target="../media/image30.svg"/><Relationship Id="rId11" Type="http://schemas.openxmlformats.org/officeDocument/2006/relationships/image" Target="../media/image68.png"/><Relationship Id="rId5" Type="http://schemas.openxmlformats.org/officeDocument/2006/relationships/image" Target="../media/image29.png"/><Relationship Id="rId15" Type="http://schemas.microsoft.com/office/2007/relationships/hdphoto" Target="../media/hdphoto20.wdp"/><Relationship Id="rId10" Type="http://schemas.openxmlformats.org/officeDocument/2006/relationships/image" Target="../media/image67.png"/><Relationship Id="rId19" Type="http://schemas.openxmlformats.org/officeDocument/2006/relationships/image" Target="../media/image62.svg"/><Relationship Id="rId4" Type="http://schemas.openxmlformats.org/officeDocument/2006/relationships/image" Target="../media/image26.svg"/><Relationship Id="rId9" Type="http://schemas.openxmlformats.org/officeDocument/2006/relationships/image" Target="../media/image66.png"/><Relationship Id="rId14" Type="http://schemas.microsoft.com/office/2007/relationships/hdphoto" Target="../media/hdphoto19.wdp"/></Relationships>
</file>

<file path=ppt/slides/_rels/slide3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6.svg"/></Relationships>
</file>

<file path=ppt/slides/_rels/slide3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6.svg"/></Relationships>
</file>

<file path=ppt/slides/_rels/slide37.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12.png"/><Relationship Id="rId4" Type="http://schemas.openxmlformats.org/officeDocument/2006/relationships/image" Target="../media/image26.svg"/><Relationship Id="rId9" Type="http://schemas.openxmlformats.org/officeDocument/2006/relationships/image" Target="../media/image13.png"/></Relationships>
</file>

<file path=ppt/slides/_rels/slide38.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61.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60.sv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8.svg"/><Relationship Id="rId11" Type="http://schemas.openxmlformats.org/officeDocument/2006/relationships/image" Target="../media/image59.png"/><Relationship Id="rId5" Type="http://schemas.openxmlformats.org/officeDocument/2006/relationships/image" Target="../media/image27.png"/><Relationship Id="rId10" Type="http://schemas.openxmlformats.org/officeDocument/2006/relationships/image" Target="../media/image12.png"/><Relationship Id="rId4" Type="http://schemas.openxmlformats.org/officeDocument/2006/relationships/image" Target="../media/image26.svg"/><Relationship Id="rId9" Type="http://schemas.openxmlformats.org/officeDocument/2006/relationships/image" Target="../media/image13.png"/><Relationship Id="rId14" Type="http://schemas.openxmlformats.org/officeDocument/2006/relationships/image" Target="../media/image69.svg"/></Relationships>
</file>

<file path=ppt/slides/_rels/slide39.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61.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60.sv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8.svg"/><Relationship Id="rId11" Type="http://schemas.openxmlformats.org/officeDocument/2006/relationships/image" Target="../media/image59.png"/><Relationship Id="rId5" Type="http://schemas.openxmlformats.org/officeDocument/2006/relationships/image" Target="../media/image27.png"/><Relationship Id="rId10" Type="http://schemas.openxmlformats.org/officeDocument/2006/relationships/image" Target="../media/image12.png"/><Relationship Id="rId4" Type="http://schemas.openxmlformats.org/officeDocument/2006/relationships/image" Target="../media/image26.svg"/><Relationship Id="rId9" Type="http://schemas.openxmlformats.org/officeDocument/2006/relationships/image" Target="../media/image13.png"/><Relationship Id="rId14" Type="http://schemas.openxmlformats.org/officeDocument/2006/relationships/image" Target="../media/image69.sv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3.jpeg"/><Relationship Id="rId4" Type="http://schemas.microsoft.com/office/2007/relationships/hdphoto" Target="../media/hdphoto9.wdp"/></Relationships>
</file>

<file path=ppt/slides/_rels/slide40.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61.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60.sv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8.svg"/><Relationship Id="rId11" Type="http://schemas.openxmlformats.org/officeDocument/2006/relationships/image" Target="../media/image59.png"/><Relationship Id="rId5" Type="http://schemas.openxmlformats.org/officeDocument/2006/relationships/image" Target="../media/image27.png"/><Relationship Id="rId10" Type="http://schemas.openxmlformats.org/officeDocument/2006/relationships/image" Target="../media/image12.png"/><Relationship Id="rId4" Type="http://schemas.openxmlformats.org/officeDocument/2006/relationships/image" Target="../media/image26.svg"/><Relationship Id="rId9" Type="http://schemas.openxmlformats.org/officeDocument/2006/relationships/image" Target="../media/image13.png"/><Relationship Id="rId14" Type="http://schemas.openxmlformats.org/officeDocument/2006/relationships/image" Target="../media/image69.svg"/></Relationships>
</file>

<file path=ppt/slides/_rels/slide41.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72.png"/><Relationship Id="rId12"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71.svg"/><Relationship Id="rId11" Type="http://schemas.openxmlformats.org/officeDocument/2006/relationships/image" Target="../media/image74.png"/><Relationship Id="rId5" Type="http://schemas.openxmlformats.org/officeDocument/2006/relationships/image" Target="../media/image70.png"/><Relationship Id="rId10" Type="http://schemas.openxmlformats.org/officeDocument/2006/relationships/image" Target="../media/image10.svg"/><Relationship Id="rId4" Type="http://schemas.openxmlformats.org/officeDocument/2006/relationships/image" Target="../media/image8.svg"/><Relationship Id="rId9" Type="http://schemas.openxmlformats.org/officeDocument/2006/relationships/image" Target="../media/image9.png"/><Relationship Id="rId14" Type="http://schemas.openxmlformats.org/officeDocument/2006/relationships/image" Target="../media/image75.png"/></Relationships>
</file>

<file path=ppt/slides/_rels/slide4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76.png"/><Relationship Id="rId3" Type="http://schemas.microsoft.com/office/2018/10/relationships/comments" Target="../comments/modernComment_31E_15C8AB14.xml"/><Relationship Id="rId7" Type="http://schemas.openxmlformats.org/officeDocument/2006/relationships/image" Target="../media/image7.png"/><Relationship Id="rId12" Type="http://schemas.openxmlformats.org/officeDocument/2006/relationships/image" Target="../media/image73.svg"/><Relationship Id="rId2" Type="http://schemas.openxmlformats.org/officeDocument/2006/relationships/notesSlide" Target="../notesSlides/notesSlide25.xml"/><Relationship Id="rId16"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71.svg"/><Relationship Id="rId11" Type="http://schemas.openxmlformats.org/officeDocument/2006/relationships/image" Target="../media/image72.png"/><Relationship Id="rId5" Type="http://schemas.openxmlformats.org/officeDocument/2006/relationships/image" Target="../media/image70.png"/><Relationship Id="rId15" Type="http://schemas.openxmlformats.org/officeDocument/2006/relationships/image" Target="../media/image12.png"/><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1.png"/></Relationships>
</file>

<file path=ppt/slides/_rels/slide4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7.png"/><Relationship Id="rId7" Type="http://schemas.openxmlformats.org/officeDocument/2006/relationships/image" Target="../media/image8.sv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83.svg"/><Relationship Id="rId5" Type="http://schemas.openxmlformats.org/officeDocument/2006/relationships/image" Target="../media/image79.svg"/><Relationship Id="rId10" Type="http://schemas.openxmlformats.org/officeDocument/2006/relationships/image" Target="../media/image82.png"/><Relationship Id="rId4" Type="http://schemas.openxmlformats.org/officeDocument/2006/relationships/image" Target="../media/image78.png"/><Relationship Id="rId9" Type="http://schemas.openxmlformats.org/officeDocument/2006/relationships/image" Target="../media/image81.svg"/></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77.png"/><Relationship Id="rId7" Type="http://schemas.openxmlformats.org/officeDocument/2006/relationships/image" Target="../media/image81.sv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80.png"/><Relationship Id="rId11" Type="http://schemas.openxmlformats.org/officeDocument/2006/relationships/image" Target="../media/image83.svg"/><Relationship Id="rId5" Type="http://schemas.openxmlformats.org/officeDocument/2006/relationships/image" Target="../media/image79.svg"/><Relationship Id="rId10" Type="http://schemas.openxmlformats.org/officeDocument/2006/relationships/image" Target="../media/image82.png"/><Relationship Id="rId4" Type="http://schemas.openxmlformats.org/officeDocument/2006/relationships/image" Target="../media/image78.png"/><Relationship Id="rId9" Type="http://schemas.openxmlformats.org/officeDocument/2006/relationships/image" Target="../media/image8.svg"/></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77.png"/><Relationship Id="rId7" Type="http://schemas.openxmlformats.org/officeDocument/2006/relationships/image" Target="../media/image81.sv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80.png"/><Relationship Id="rId11" Type="http://schemas.openxmlformats.org/officeDocument/2006/relationships/image" Target="../media/image83.svg"/><Relationship Id="rId5" Type="http://schemas.openxmlformats.org/officeDocument/2006/relationships/image" Target="../media/image79.svg"/><Relationship Id="rId10" Type="http://schemas.openxmlformats.org/officeDocument/2006/relationships/image" Target="../media/image82.png"/><Relationship Id="rId4" Type="http://schemas.openxmlformats.org/officeDocument/2006/relationships/image" Target="../media/image78.png"/><Relationship Id="rId9" Type="http://schemas.openxmlformats.org/officeDocument/2006/relationships/image" Target="../media/image8.svg"/></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7" Type="http://schemas.microsoft.com/office/2007/relationships/hdphoto" Target="../media/hdphoto23.wdp"/><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7.png"/><Relationship Id="rId7" Type="http://schemas.microsoft.com/office/2007/relationships/hdphoto" Target="../media/hdphoto24.wdp"/><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7.png"/><Relationship Id="rId7" Type="http://schemas.openxmlformats.org/officeDocument/2006/relationships/image" Target="../media/image87.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89.png"/><Relationship Id="rId5" Type="http://schemas.openxmlformats.org/officeDocument/2006/relationships/image" Target="../media/image88.png"/><Relationship Id="rId10" Type="http://schemas.microsoft.com/office/2007/relationships/hdphoto" Target="../media/hdphoto25.wdp"/><Relationship Id="rId4" Type="http://schemas.openxmlformats.org/officeDocument/2006/relationships/image" Target="../media/image85.png"/><Relationship Id="rId9" Type="http://schemas.openxmlformats.org/officeDocument/2006/relationships/image" Target="../media/image86.png"/></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0.svg"/><Relationship Id="rId3" Type="http://schemas.openxmlformats.org/officeDocument/2006/relationships/image" Target="../media/image24.png"/><Relationship Id="rId7" Type="http://schemas.openxmlformats.org/officeDocument/2006/relationships/image" Target="../media/image26.svg"/><Relationship Id="rId12" Type="http://schemas.openxmlformats.org/officeDocument/2006/relationships/image" Target="../media/image29.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microsoft.com/office/2007/relationships/hdphoto" Target="../media/hdphoto10.wdp"/><Relationship Id="rId5" Type="http://schemas.openxmlformats.org/officeDocument/2006/relationships/image" Target="../media/image12.png"/><Relationship Id="rId10" Type="http://schemas.openxmlformats.org/officeDocument/2006/relationships/image" Target="../media/image22.png"/><Relationship Id="rId4" Type="http://schemas.openxmlformats.org/officeDocument/2006/relationships/image" Target="../media/image13.png"/><Relationship Id="rId9" Type="http://schemas.openxmlformats.org/officeDocument/2006/relationships/image" Target="../media/image28.svg"/></Relationships>
</file>

<file path=ppt/slides/_rels/slide5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86.png"/><Relationship Id="rId7"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26.wdp"/><Relationship Id="rId9" Type="http://schemas.openxmlformats.org/officeDocument/2006/relationships/image" Target="../media/image15.png"/></Relationships>
</file>

<file path=ppt/slides/_rels/slide5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 Id="rId9" Type="http://schemas.openxmlformats.org/officeDocument/2006/relationships/image" Target="../media/image15.png"/></Relationships>
</file>

<file path=ppt/slides/_rels/slide52.xml.rels><?xml version="1.0" encoding="UTF-8" standalone="yes"?>
<Relationships xmlns="http://schemas.openxmlformats.org/package/2006/relationships"><Relationship Id="rId8" Type="http://schemas.microsoft.com/office/2007/relationships/hdphoto" Target="../media/hdphoto27.wdp"/><Relationship Id="rId3" Type="http://schemas.openxmlformats.org/officeDocument/2006/relationships/image" Target="../media/image91.png"/><Relationship Id="rId7" Type="http://schemas.openxmlformats.org/officeDocument/2006/relationships/image" Target="../media/image94.png"/><Relationship Id="rId12"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93.png"/><Relationship Id="rId11" Type="http://schemas.openxmlformats.org/officeDocument/2006/relationships/image" Target="../media/image96.png"/><Relationship Id="rId5" Type="http://schemas.openxmlformats.org/officeDocument/2006/relationships/image" Target="../media/image92.png"/><Relationship Id="rId10" Type="http://schemas.openxmlformats.org/officeDocument/2006/relationships/image" Target="../media/image95.png"/><Relationship Id="rId4" Type="http://schemas.openxmlformats.org/officeDocument/2006/relationships/image" Target="../media/image11.png"/><Relationship Id="rId9" Type="http://schemas.openxmlformats.org/officeDocument/2006/relationships/image" Target="../media/image24.png"/></Relationships>
</file>

<file path=ppt/slides/_rels/slide5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8.svg"/><Relationship Id="rId12"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5.png"/><Relationship Id="rId5" Type="http://schemas.openxmlformats.org/officeDocument/2006/relationships/image" Target="../media/image1.png"/><Relationship Id="rId10"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10.svg"/><Relationship Id="rId14" Type="http://schemas.openxmlformats.org/officeDocument/2006/relationships/image" Target="../media/image13.png"/></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4.png"/><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0.svg"/><Relationship Id="rId3" Type="http://schemas.openxmlformats.org/officeDocument/2006/relationships/image" Target="../media/image24.png"/><Relationship Id="rId7" Type="http://schemas.openxmlformats.org/officeDocument/2006/relationships/image" Target="../media/image26.svg"/><Relationship Id="rId12" Type="http://schemas.openxmlformats.org/officeDocument/2006/relationships/image" Target="../media/image29.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microsoft.com/office/2007/relationships/hdphoto" Target="../media/hdphoto10.wdp"/><Relationship Id="rId5" Type="http://schemas.openxmlformats.org/officeDocument/2006/relationships/image" Target="../media/image12.png"/><Relationship Id="rId10" Type="http://schemas.openxmlformats.org/officeDocument/2006/relationships/image" Target="../media/image22.png"/><Relationship Id="rId4" Type="http://schemas.openxmlformats.org/officeDocument/2006/relationships/image" Target="../media/image13.png"/><Relationship Id="rId9" Type="http://schemas.openxmlformats.org/officeDocument/2006/relationships/image" Target="../media/image28.sv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0.svg"/><Relationship Id="rId3" Type="http://schemas.openxmlformats.org/officeDocument/2006/relationships/image" Target="../media/image24.png"/><Relationship Id="rId7" Type="http://schemas.openxmlformats.org/officeDocument/2006/relationships/image" Target="../media/image26.svg"/><Relationship Id="rId12" Type="http://schemas.openxmlformats.org/officeDocument/2006/relationships/image" Target="../media/image29.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microsoft.com/office/2007/relationships/hdphoto" Target="../media/hdphoto10.wdp"/><Relationship Id="rId5" Type="http://schemas.openxmlformats.org/officeDocument/2006/relationships/image" Target="../media/image12.png"/><Relationship Id="rId10" Type="http://schemas.openxmlformats.org/officeDocument/2006/relationships/image" Target="../media/image22.png"/><Relationship Id="rId4" Type="http://schemas.openxmlformats.org/officeDocument/2006/relationships/image" Target="../media/image13.png"/><Relationship Id="rId9" Type="http://schemas.openxmlformats.org/officeDocument/2006/relationships/image" Target="../media/image28.sv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5.png"/><Relationship Id="rId7" Type="http://schemas.openxmlformats.org/officeDocument/2006/relationships/image" Target="../media/image26.sv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7.png"/><Relationship Id="rId10" Type="http://schemas.openxmlformats.org/officeDocument/2006/relationships/image" Target="../media/image32.png"/><Relationship Id="rId4" Type="http://schemas.openxmlformats.org/officeDocument/2006/relationships/image" Target="../media/image16.png"/><Relationship Id="rId9" Type="http://schemas.openxmlformats.org/officeDocument/2006/relationships/image" Target="../media/image28.sv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5.png"/><Relationship Id="rId7" Type="http://schemas.openxmlformats.org/officeDocument/2006/relationships/image" Target="../media/image26.sv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7.png"/><Relationship Id="rId10" Type="http://schemas.openxmlformats.org/officeDocument/2006/relationships/image" Target="../media/image32.png"/><Relationship Id="rId4" Type="http://schemas.openxmlformats.org/officeDocument/2006/relationships/image" Target="../media/image16.png"/><Relationship Id="rId9"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gs>
            <a:gs pos="61000">
              <a:schemeClr val="accent2">
                <a:lumMod val="20000"/>
                <a:lumOff val="80000"/>
              </a:schemeClr>
            </a:gs>
            <a:gs pos="32000">
              <a:schemeClr val="accent2">
                <a:lumMod val="20000"/>
                <a:lumOff val="80000"/>
              </a:schemeClr>
            </a:gs>
          </a:gsLst>
          <a:lin ang="2700000" scaled="1"/>
          <a:tileRect/>
        </a:gra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3BEEDBFD-D8AD-6800-F99F-93C7268AC41F}"/>
              </a:ext>
            </a:extLst>
          </p:cNvPr>
          <p:cNvPicPr>
            <a:picLocks noChangeAspect="1"/>
          </p:cNvPicPr>
          <p:nvPr/>
        </p:nvPicPr>
        <p:blipFill>
          <a:blip r:embed="rId3"/>
          <a:stretch>
            <a:fillRect/>
          </a:stretch>
        </p:blipFill>
        <p:spPr>
          <a:xfrm>
            <a:off x="89644" y="1745670"/>
            <a:ext cx="10998200" cy="5613400"/>
          </a:xfrm>
          <a:prstGeom prst="rect">
            <a:avLst/>
          </a:prstGeom>
        </p:spPr>
      </p:pic>
      <p:sp>
        <p:nvSpPr>
          <p:cNvPr id="24" name="Rectangle 23">
            <a:extLst>
              <a:ext uri="{FF2B5EF4-FFF2-40B4-BE49-F238E27FC236}">
                <a16:creationId xmlns:a16="http://schemas.microsoft.com/office/drawing/2014/main" id="{EA0D5C54-0E38-EA3C-0E96-2FF80C30C67E}"/>
              </a:ext>
            </a:extLst>
          </p:cNvPr>
          <p:cNvSpPr/>
          <p:nvPr/>
        </p:nvSpPr>
        <p:spPr>
          <a:xfrm>
            <a:off x="4103160" y="2112652"/>
            <a:ext cx="4063787" cy="2667314"/>
          </a:xfrm>
          <a:prstGeom prst="rect">
            <a:avLst/>
          </a:prstGeom>
          <a:gradFill flip="none" rotWithShape="1">
            <a:gsLst>
              <a:gs pos="0">
                <a:srgbClr val="00137F">
                  <a:alpha val="50124"/>
                </a:srgbClr>
              </a:gs>
              <a:gs pos="46000">
                <a:srgbClr val="0070C0">
                  <a:alpha val="55000"/>
                </a:srgbClr>
              </a:gs>
              <a:gs pos="100000">
                <a:srgbClr val="80D1ED">
                  <a:alpha val="50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picture containing text&#10;&#10;Description automatically generated">
            <a:extLst>
              <a:ext uri="{FF2B5EF4-FFF2-40B4-BE49-F238E27FC236}">
                <a16:creationId xmlns:a16="http://schemas.microsoft.com/office/drawing/2014/main" id="{EB22C17C-0E91-1B74-281A-200B1EC8F1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4214" y="2816806"/>
            <a:ext cx="4143571" cy="1388310"/>
          </a:xfrm>
          <a:prstGeom prst="rect">
            <a:avLst/>
          </a:prstGeom>
        </p:spPr>
      </p:pic>
      <p:pic>
        <p:nvPicPr>
          <p:cNvPr id="7" name="Picture 6" descr="Download HD Macbook Mockup Png Transparent PNG Image - NicePNG.com">
            <a:extLst>
              <a:ext uri="{FF2B5EF4-FFF2-40B4-BE49-F238E27FC236}">
                <a16:creationId xmlns:a16="http://schemas.microsoft.com/office/drawing/2014/main" id="{96AB3F14-EAC9-EE03-FC2A-1530D757013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494070" y="2062929"/>
            <a:ext cx="5186953" cy="299169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0B105B8-9C05-9EBC-4293-0128C1D65D2A}"/>
              </a:ext>
            </a:extLst>
          </p:cNvPr>
          <p:cNvSpPr/>
          <p:nvPr/>
        </p:nvSpPr>
        <p:spPr>
          <a:xfrm>
            <a:off x="-1" y="5112330"/>
            <a:ext cx="12230099" cy="1745669"/>
          </a:xfrm>
          <a:prstGeom prst="rect">
            <a:avLst/>
          </a:prstGeom>
          <a:gradFill>
            <a:gsLst>
              <a:gs pos="100000">
                <a:schemeClr val="bg1"/>
              </a:gs>
              <a:gs pos="13524">
                <a:srgbClr val="FFFFFF">
                  <a:alpha val="50000"/>
                </a:srgbClr>
              </a:gs>
              <a:gs pos="30000">
                <a:srgbClr val="FFFFFF"/>
              </a:gs>
              <a:gs pos="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239C6CDC-7A81-8D98-46B3-46969925A3E9}"/>
              </a:ext>
            </a:extLst>
          </p:cNvPr>
          <p:cNvSpPr txBox="1"/>
          <p:nvPr/>
        </p:nvSpPr>
        <p:spPr>
          <a:xfrm>
            <a:off x="245397" y="5623809"/>
            <a:ext cx="2555276" cy="1015663"/>
          </a:xfrm>
          <a:prstGeom prst="rect">
            <a:avLst/>
          </a:prstGeom>
          <a:noFill/>
        </p:spPr>
        <p:txBody>
          <a:bodyPr wrap="square" lIns="91440" tIns="45720" rIns="91440" bIns="45720" rtlCol="0" anchor="t">
            <a:spAutoFit/>
          </a:bodyPr>
          <a:lstStyle/>
          <a:p>
            <a:r>
              <a:rPr lang="en-US" sz="1200" b="1" dirty="0">
                <a:latin typeface="Arial"/>
                <a:cs typeface="Arial"/>
              </a:rPr>
              <a:t>Advait Bharat Deshpande</a:t>
            </a:r>
          </a:p>
          <a:p>
            <a:r>
              <a:rPr lang="en-US" sz="1200" b="1" dirty="0">
                <a:latin typeface="Arial"/>
                <a:cs typeface="Arial"/>
              </a:rPr>
              <a:t>Foo Shi Jian</a:t>
            </a:r>
          </a:p>
          <a:p>
            <a:r>
              <a:rPr lang="en-US" sz="1200" b="1" dirty="0">
                <a:latin typeface="Arial"/>
                <a:cs typeface="Arial"/>
              </a:rPr>
              <a:t>Ho Hui Yu</a:t>
            </a:r>
          </a:p>
          <a:p>
            <a:r>
              <a:rPr lang="en-US" sz="1200" b="1" dirty="0">
                <a:latin typeface="Arial"/>
                <a:cs typeface="Arial"/>
              </a:rPr>
              <a:t>Neha Bhagat</a:t>
            </a:r>
          </a:p>
          <a:p>
            <a:r>
              <a:rPr lang="en-US" sz="1200" b="1" dirty="0">
                <a:latin typeface="Arial"/>
                <a:cs typeface="Arial"/>
              </a:rPr>
              <a:t>Ng Wee Kiat</a:t>
            </a:r>
          </a:p>
        </p:txBody>
      </p:sp>
      <p:sp>
        <p:nvSpPr>
          <p:cNvPr id="14" name="TextBox 13">
            <a:extLst>
              <a:ext uri="{FF2B5EF4-FFF2-40B4-BE49-F238E27FC236}">
                <a16:creationId xmlns:a16="http://schemas.microsoft.com/office/drawing/2014/main" id="{1D8461CC-04C2-6F3F-3E33-5E4CB3BAE577}"/>
              </a:ext>
            </a:extLst>
          </p:cNvPr>
          <p:cNvSpPr txBox="1"/>
          <p:nvPr/>
        </p:nvSpPr>
        <p:spPr>
          <a:xfrm>
            <a:off x="2493373" y="5623809"/>
            <a:ext cx="2555276" cy="1015663"/>
          </a:xfrm>
          <a:prstGeom prst="rect">
            <a:avLst/>
          </a:prstGeom>
          <a:noFill/>
        </p:spPr>
        <p:txBody>
          <a:bodyPr wrap="square" lIns="91440" tIns="45720" rIns="91440" bIns="45720" rtlCol="0" anchor="t">
            <a:spAutoFit/>
          </a:bodyPr>
          <a:lstStyle/>
          <a:p>
            <a:r>
              <a:rPr lang="en-US" sz="1200" b="1" dirty="0">
                <a:latin typeface="Arial"/>
                <a:cs typeface="Arial"/>
              </a:rPr>
              <a:t>U2122619C</a:t>
            </a:r>
            <a:endParaRPr lang="en-US" sz="1200" b="1" dirty="0">
              <a:cs typeface="Calibri"/>
            </a:endParaRPr>
          </a:p>
          <a:p>
            <a:r>
              <a:rPr lang="en-US" sz="1200" b="1" dirty="0">
                <a:latin typeface="Arial"/>
                <a:cs typeface="Arial"/>
              </a:rPr>
              <a:t>U2110071E</a:t>
            </a:r>
          </a:p>
          <a:p>
            <a:r>
              <a:rPr lang="en-SG" sz="1200" b="1" dirty="0">
                <a:effectLst/>
                <a:latin typeface="Helvetica Neue" panose="02000503000000020004" pitchFamily="2" charset="0"/>
              </a:rPr>
              <a:t>U2110926J</a:t>
            </a:r>
            <a:endParaRPr lang="en-US" sz="1200" b="1" dirty="0">
              <a:latin typeface="Arial"/>
              <a:cs typeface="Arial"/>
            </a:endParaRPr>
          </a:p>
          <a:p>
            <a:r>
              <a:rPr lang="en-US" sz="1200" b="1" dirty="0">
                <a:latin typeface="Arial"/>
                <a:cs typeface="Arial"/>
              </a:rPr>
              <a:t>U2110235D</a:t>
            </a:r>
          </a:p>
          <a:p>
            <a:r>
              <a:rPr lang="en-US" sz="1200" b="1">
                <a:latin typeface="Arial"/>
                <a:cs typeface="Arial"/>
              </a:rPr>
              <a:t>U2122504J</a:t>
            </a:r>
            <a:endParaRPr lang="en-US" sz="1200" b="1" dirty="0">
              <a:latin typeface="Arial"/>
              <a:cs typeface="Arial"/>
            </a:endParaRPr>
          </a:p>
        </p:txBody>
      </p:sp>
      <p:pic>
        <p:nvPicPr>
          <p:cNvPr id="15" name="image22.png">
            <a:extLst>
              <a:ext uri="{FF2B5EF4-FFF2-40B4-BE49-F238E27FC236}">
                <a16:creationId xmlns:a16="http://schemas.microsoft.com/office/drawing/2014/main" id="{D9C34A5F-B716-4513-11F1-8F5C9C097F1E}"/>
              </a:ext>
            </a:extLst>
          </p:cNvPr>
          <p:cNvPicPr/>
          <p:nvPr/>
        </p:nvPicPr>
        <p:blipFill>
          <a:blip r:embed="rId6"/>
          <a:srcRect/>
          <a:stretch>
            <a:fillRect/>
          </a:stretch>
        </p:blipFill>
        <p:spPr>
          <a:xfrm>
            <a:off x="10514431" y="6047537"/>
            <a:ext cx="1581554" cy="591935"/>
          </a:xfrm>
          <a:prstGeom prst="rect">
            <a:avLst/>
          </a:prstGeom>
          <a:ln/>
        </p:spPr>
      </p:pic>
      <p:sp>
        <p:nvSpPr>
          <p:cNvPr id="18" name="TextBox 17">
            <a:extLst>
              <a:ext uri="{FF2B5EF4-FFF2-40B4-BE49-F238E27FC236}">
                <a16:creationId xmlns:a16="http://schemas.microsoft.com/office/drawing/2014/main" id="{21C70EAA-7B9C-3405-D971-EAFA83298C84}"/>
              </a:ext>
            </a:extLst>
          </p:cNvPr>
          <p:cNvSpPr txBox="1"/>
          <p:nvPr/>
        </p:nvSpPr>
        <p:spPr>
          <a:xfrm>
            <a:off x="9002746" y="5546466"/>
            <a:ext cx="2765331" cy="338554"/>
          </a:xfrm>
          <a:prstGeom prst="rect">
            <a:avLst/>
          </a:prstGeom>
          <a:noFill/>
        </p:spPr>
        <p:txBody>
          <a:bodyPr wrap="square" rtlCol="0">
            <a:spAutoFit/>
          </a:bodyPr>
          <a:lstStyle/>
          <a:p>
            <a:r>
              <a:rPr lang="en-SG" sz="1600" b="1">
                <a:latin typeface="+mj-lt"/>
                <a:cs typeface="Times New Roman" panose="02020603050405020304" pitchFamily="18" charset="0"/>
              </a:rPr>
              <a:t>With our thanks to:</a:t>
            </a:r>
          </a:p>
        </p:txBody>
      </p:sp>
      <p:pic>
        <p:nvPicPr>
          <p:cNvPr id="6" name="Picture 5">
            <a:extLst>
              <a:ext uri="{FF2B5EF4-FFF2-40B4-BE49-F238E27FC236}">
                <a16:creationId xmlns:a16="http://schemas.microsoft.com/office/drawing/2014/main" id="{5838B6B1-6504-E951-1897-A06EE3E50C80}"/>
              </a:ext>
            </a:extLst>
          </p:cNvPr>
          <p:cNvPicPr>
            <a:picLocks noChangeAspect="1"/>
          </p:cNvPicPr>
          <p:nvPr/>
        </p:nvPicPr>
        <p:blipFill>
          <a:blip r:embed="rId7"/>
          <a:stretch>
            <a:fillRect/>
          </a:stretch>
        </p:blipFill>
        <p:spPr>
          <a:xfrm>
            <a:off x="9129824" y="6014525"/>
            <a:ext cx="1145861" cy="741536"/>
          </a:xfrm>
          <a:prstGeom prst="rect">
            <a:avLst/>
          </a:prstGeom>
        </p:spPr>
      </p:pic>
      <p:pic>
        <p:nvPicPr>
          <p:cNvPr id="5" name="Content Placeholder 18">
            <a:extLst>
              <a:ext uri="{FF2B5EF4-FFF2-40B4-BE49-F238E27FC236}">
                <a16:creationId xmlns:a16="http://schemas.microsoft.com/office/drawing/2014/main" id="{425F0F01-D0AA-AA14-6553-A67792DCA5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94479" y="1580016"/>
            <a:ext cx="839904" cy="859635"/>
          </a:xfrm>
          <a:prstGeom prst="rect">
            <a:avLst/>
          </a:prstGeom>
        </p:spPr>
      </p:pic>
      <p:pic>
        <p:nvPicPr>
          <p:cNvPr id="9" name="Graphic 8">
            <a:extLst>
              <a:ext uri="{FF2B5EF4-FFF2-40B4-BE49-F238E27FC236}">
                <a16:creationId xmlns:a16="http://schemas.microsoft.com/office/drawing/2014/main" id="{FF73B6AA-FCA5-5616-697B-FD8FA05117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5848" y="3682825"/>
            <a:ext cx="1710475" cy="1091124"/>
          </a:xfrm>
          <a:prstGeom prst="rect">
            <a:avLst/>
          </a:prstGeom>
        </p:spPr>
      </p:pic>
      <p:pic>
        <p:nvPicPr>
          <p:cNvPr id="8" name="Picture 7">
            <a:extLst>
              <a:ext uri="{FF2B5EF4-FFF2-40B4-BE49-F238E27FC236}">
                <a16:creationId xmlns:a16="http://schemas.microsoft.com/office/drawing/2014/main" id="{2830A5EF-098D-D9C3-5737-7138B26934EA}"/>
              </a:ext>
            </a:extLst>
          </p:cNvPr>
          <p:cNvPicPr>
            <a:picLocks noChangeAspect="1"/>
          </p:cNvPicPr>
          <p:nvPr/>
        </p:nvPicPr>
        <p:blipFill>
          <a:blip r:embed="rId12"/>
          <a:stretch>
            <a:fillRect/>
          </a:stretch>
        </p:blipFill>
        <p:spPr>
          <a:xfrm>
            <a:off x="3788251" y="1763935"/>
            <a:ext cx="1193701" cy="1193701"/>
          </a:xfrm>
          <a:prstGeom prst="ellipse">
            <a:avLst/>
          </a:prstGeom>
        </p:spPr>
      </p:pic>
      <p:pic>
        <p:nvPicPr>
          <p:cNvPr id="22" name="Picture 4" descr="Microsoft Apps">
            <a:extLst>
              <a:ext uri="{FF2B5EF4-FFF2-40B4-BE49-F238E27FC236}">
                <a16:creationId xmlns:a16="http://schemas.microsoft.com/office/drawing/2014/main" id="{99871E13-BDC9-8936-537B-7D7385AAF56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2222" y="1802316"/>
            <a:ext cx="516054" cy="516054"/>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6" descr="Spotify: Music, Podcasts, Lit - Apps on Google Play">
            <a:extLst>
              <a:ext uri="{FF2B5EF4-FFF2-40B4-BE49-F238E27FC236}">
                <a16:creationId xmlns:a16="http://schemas.microsoft.com/office/drawing/2014/main" id="{57442036-79B7-E2B0-5290-10C7500FE82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07874" y="2733370"/>
            <a:ext cx="432679" cy="43267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10" descr="Text&#10;&#10;Description automatically generated">
            <a:extLst>
              <a:ext uri="{FF2B5EF4-FFF2-40B4-BE49-F238E27FC236}">
                <a16:creationId xmlns:a16="http://schemas.microsoft.com/office/drawing/2014/main" id="{80AE7AAC-B89E-192A-56C0-41DE4FBE058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63290" y="3429000"/>
            <a:ext cx="2945985" cy="2066941"/>
          </a:xfrm>
          <a:prstGeom prst="rect">
            <a:avLst/>
          </a:prstGeom>
        </p:spPr>
      </p:pic>
      <p:pic>
        <p:nvPicPr>
          <p:cNvPr id="13" name="Picture 12">
            <a:extLst>
              <a:ext uri="{FF2B5EF4-FFF2-40B4-BE49-F238E27FC236}">
                <a16:creationId xmlns:a16="http://schemas.microsoft.com/office/drawing/2014/main" id="{C711B903-D7D3-C918-A2C6-A2F438EA8B4F}"/>
              </a:ext>
            </a:extLst>
          </p:cNvPr>
          <p:cNvPicPr>
            <a:picLocks noChangeAspect="1"/>
          </p:cNvPicPr>
          <p:nvPr/>
        </p:nvPicPr>
        <p:blipFill>
          <a:blip r:embed="rId12"/>
          <a:stretch>
            <a:fillRect/>
          </a:stretch>
        </p:blipFill>
        <p:spPr>
          <a:xfrm>
            <a:off x="-4390540" y="-873499"/>
            <a:ext cx="3168541" cy="3168541"/>
          </a:xfrm>
          <a:prstGeom prst="ellipse">
            <a:avLst/>
          </a:prstGeom>
        </p:spPr>
      </p:pic>
      <p:sp>
        <p:nvSpPr>
          <p:cNvPr id="26" name="TextBox 25">
            <a:extLst>
              <a:ext uri="{FF2B5EF4-FFF2-40B4-BE49-F238E27FC236}">
                <a16:creationId xmlns:a16="http://schemas.microsoft.com/office/drawing/2014/main" id="{E80F713F-9C9D-5ABD-E16E-882F21D167F6}"/>
              </a:ext>
            </a:extLst>
          </p:cNvPr>
          <p:cNvSpPr txBox="1"/>
          <p:nvPr/>
        </p:nvSpPr>
        <p:spPr>
          <a:xfrm>
            <a:off x="1915819" y="559106"/>
            <a:ext cx="8265299" cy="646331"/>
          </a:xfrm>
          <a:prstGeom prst="rect">
            <a:avLst/>
          </a:prstGeom>
          <a:noFill/>
          <a:ln>
            <a:noFill/>
          </a:ln>
        </p:spPr>
        <p:txBody>
          <a:bodyPr wrap="square">
            <a:spAutoFit/>
          </a:bodyPr>
          <a:lstStyle/>
          <a:p>
            <a:pPr algn="ctr"/>
            <a:r>
              <a:rPr lang="en-SG" sz="3600" b="1" dirty="0">
                <a:latin typeface="Avenir Next LT Pro" panose="020B0504020202020204" pitchFamily="34" charset="77"/>
                <a:cs typeface="Aharoni" panose="02010803020104030203" pitchFamily="2" charset="-79"/>
              </a:rPr>
              <a:t>Beating the market, with </a:t>
            </a:r>
            <a:r>
              <a:rPr lang="en-SG" sz="3600" b="1" dirty="0">
                <a:solidFill>
                  <a:srgbClr val="00137F"/>
                </a:solidFill>
                <a:latin typeface="Avenir Next LT Pro" panose="020B0504020202020204" pitchFamily="34" charset="77"/>
                <a:cs typeface="Aharoni" panose="02010803020104030203" pitchFamily="2" charset="-79"/>
              </a:rPr>
              <a:t>BeatScout</a:t>
            </a:r>
          </a:p>
        </p:txBody>
      </p:sp>
    </p:spTree>
    <p:extLst>
      <p:ext uri="{BB962C8B-B14F-4D97-AF65-F5344CB8AC3E}">
        <p14:creationId xmlns:p14="http://schemas.microsoft.com/office/powerpoint/2010/main" val="1173760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09C82F-6805-7484-1921-CB46A50B0932}"/>
              </a:ext>
            </a:extLst>
          </p:cNvPr>
          <p:cNvSpPr>
            <a:spLocks noGrp="1"/>
          </p:cNvSpPr>
          <p:nvPr>
            <p:ph type="sldNum" sz="quarter" idx="4"/>
          </p:nvPr>
        </p:nvSpPr>
        <p:spPr/>
        <p:txBody>
          <a:bodyPr/>
          <a:lstStyle/>
          <a:p>
            <a:fld id="{330EA680-D336-4FF7-8B7A-9848BB0A1C32}" type="slidenum">
              <a:rPr lang="en-US" smtClean="0"/>
              <a:t>10</a:t>
            </a:fld>
            <a:endParaRPr lang="en-US"/>
          </a:p>
        </p:txBody>
      </p:sp>
      <p:sp>
        <p:nvSpPr>
          <p:cNvPr id="21" name="Title 4">
            <a:extLst>
              <a:ext uri="{FF2B5EF4-FFF2-40B4-BE49-F238E27FC236}">
                <a16:creationId xmlns:a16="http://schemas.microsoft.com/office/drawing/2014/main" id="{D063720B-0BFE-6672-0DCD-DB518FABBDAD}"/>
              </a:ext>
            </a:extLst>
          </p:cNvPr>
          <p:cNvSpPr>
            <a:spLocks noGrp="1"/>
          </p:cNvSpPr>
          <p:nvPr>
            <p:ph type="title"/>
          </p:nvPr>
        </p:nvSpPr>
        <p:spPr>
          <a:xfrm>
            <a:off x="1054443" y="197225"/>
            <a:ext cx="9599379" cy="628650"/>
          </a:xfrm>
        </p:spPr>
        <p:txBody>
          <a:bodyPr lIns="91440" tIns="45720" rIns="91440" bIns="45720" anchor="ctr">
            <a:normAutofit/>
          </a:bodyPr>
          <a:lstStyle/>
          <a:p>
            <a:r>
              <a:rPr lang="en-SG">
                <a:cs typeface="Arial"/>
              </a:rPr>
              <a:t>Issue 2: Rapidly signing new artists is </a:t>
            </a:r>
            <a:r>
              <a:rPr lang="en-SG">
                <a:solidFill>
                  <a:srgbClr val="043170"/>
                </a:solidFill>
                <a:cs typeface="Arial"/>
              </a:rPr>
              <a:t>resource-intensive</a:t>
            </a:r>
            <a:r>
              <a:rPr lang="en-SG">
                <a:cs typeface="Arial"/>
              </a:rPr>
              <a:t> and becoming </a:t>
            </a:r>
            <a:r>
              <a:rPr lang="en-SG">
                <a:solidFill>
                  <a:srgbClr val="043170"/>
                </a:solidFill>
                <a:cs typeface="Arial"/>
              </a:rPr>
              <a:t>less effective </a:t>
            </a:r>
          </a:p>
        </p:txBody>
      </p:sp>
      <p:sp>
        <p:nvSpPr>
          <p:cNvPr id="8" name="Content Placeholder 7">
            <a:extLst>
              <a:ext uri="{FF2B5EF4-FFF2-40B4-BE49-F238E27FC236}">
                <a16:creationId xmlns:a16="http://schemas.microsoft.com/office/drawing/2014/main" id="{AF9964CA-30D4-C432-F795-701822786307}"/>
              </a:ext>
            </a:extLst>
          </p:cNvPr>
          <p:cNvSpPr>
            <a:spLocks noGrp="1"/>
          </p:cNvSpPr>
          <p:nvPr>
            <p:ph sz="quarter" idx="12"/>
          </p:nvPr>
        </p:nvSpPr>
        <p:spPr/>
        <p:txBody>
          <a:bodyPr/>
          <a:lstStyle/>
          <a:p>
            <a:r>
              <a:rPr lang="en-US" dirty="0"/>
              <a:t>Hui Yu</a:t>
            </a:r>
          </a:p>
        </p:txBody>
      </p:sp>
      <p:sp>
        <p:nvSpPr>
          <p:cNvPr id="30" name="Triangle 34">
            <a:extLst>
              <a:ext uri="{FF2B5EF4-FFF2-40B4-BE49-F238E27FC236}">
                <a16:creationId xmlns:a16="http://schemas.microsoft.com/office/drawing/2014/main" id="{95B93E57-07B0-5D0E-2077-3ED4E7E448A7}"/>
              </a:ext>
            </a:extLst>
          </p:cNvPr>
          <p:cNvSpPr/>
          <p:nvPr/>
        </p:nvSpPr>
        <p:spPr>
          <a:xfrm>
            <a:off x="1054443" y="3527757"/>
            <a:ext cx="4514363" cy="762890"/>
          </a:xfrm>
          <a:prstGeom prst="triangle">
            <a:avLst>
              <a:gd name="adj" fmla="val 50363"/>
            </a:avLst>
          </a:prstGeom>
          <a:gradFill>
            <a:gsLst>
              <a:gs pos="27000">
                <a:srgbClr val="043170"/>
              </a:gs>
              <a:gs pos="87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F4009E23-26C6-8D5C-94FB-B8A96778FFF0}"/>
              </a:ext>
            </a:extLst>
          </p:cNvPr>
          <p:cNvSpPr/>
          <p:nvPr/>
        </p:nvSpPr>
        <p:spPr>
          <a:xfrm>
            <a:off x="2257878" y="2662467"/>
            <a:ext cx="2031124" cy="1094613"/>
          </a:xfrm>
          <a:prstGeom prst="roundRect">
            <a:avLst/>
          </a:prstGeom>
          <a:solidFill>
            <a:schemeClr val="bg1"/>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a:extLst>
              <a:ext uri="{FF2B5EF4-FFF2-40B4-BE49-F238E27FC236}">
                <a16:creationId xmlns:a16="http://schemas.microsoft.com/office/drawing/2014/main" id="{476DDEC0-0843-FD96-F508-08B69E718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250" y="2867602"/>
            <a:ext cx="1881440" cy="698191"/>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31A44E79-47D9-A546-0005-A7F81B460D56}"/>
              </a:ext>
            </a:extLst>
          </p:cNvPr>
          <p:cNvSpPr/>
          <p:nvPr/>
        </p:nvSpPr>
        <p:spPr>
          <a:xfrm>
            <a:off x="3343099" y="4779890"/>
            <a:ext cx="1891552" cy="4303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a:solidFill>
                  <a:sysClr val="windowText" lastClr="000000"/>
                </a:solidFill>
                <a:latin typeface="Helvetica" pitchFamily="2" charset="0"/>
              </a:rPr>
              <a:t>Signing Bonus</a:t>
            </a:r>
          </a:p>
        </p:txBody>
      </p:sp>
      <p:sp>
        <p:nvSpPr>
          <p:cNvPr id="37" name="Rectangle 36">
            <a:extLst>
              <a:ext uri="{FF2B5EF4-FFF2-40B4-BE49-F238E27FC236}">
                <a16:creationId xmlns:a16="http://schemas.microsoft.com/office/drawing/2014/main" id="{FA2D72D7-62DD-FC9E-4945-39C832E2E1E9}"/>
              </a:ext>
            </a:extLst>
          </p:cNvPr>
          <p:cNvSpPr/>
          <p:nvPr/>
        </p:nvSpPr>
        <p:spPr>
          <a:xfrm>
            <a:off x="1358401" y="4779890"/>
            <a:ext cx="1891552" cy="4303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a:solidFill>
                  <a:schemeClr val="tx1"/>
                </a:solidFill>
                <a:latin typeface="Helvetica" pitchFamily="2" charset="0"/>
              </a:rPr>
              <a:t>                 Mentorship</a:t>
            </a:r>
          </a:p>
        </p:txBody>
      </p:sp>
      <p:sp>
        <p:nvSpPr>
          <p:cNvPr id="38" name="Rectangle 37">
            <a:extLst>
              <a:ext uri="{FF2B5EF4-FFF2-40B4-BE49-F238E27FC236}">
                <a16:creationId xmlns:a16="http://schemas.microsoft.com/office/drawing/2014/main" id="{FB5DD988-B197-816D-DB41-EEDCC1A8E447}"/>
              </a:ext>
            </a:extLst>
          </p:cNvPr>
          <p:cNvSpPr/>
          <p:nvPr/>
        </p:nvSpPr>
        <p:spPr>
          <a:xfrm>
            <a:off x="1358401" y="5262929"/>
            <a:ext cx="1891552" cy="4303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a:solidFill>
                  <a:schemeClr val="tx1"/>
                </a:solidFill>
                <a:latin typeface="Helvetica" pitchFamily="2" charset="0"/>
              </a:rPr>
              <a:t>              Distribution</a:t>
            </a:r>
          </a:p>
        </p:txBody>
      </p:sp>
      <p:sp>
        <p:nvSpPr>
          <p:cNvPr id="39" name="Rectangle 38">
            <a:extLst>
              <a:ext uri="{FF2B5EF4-FFF2-40B4-BE49-F238E27FC236}">
                <a16:creationId xmlns:a16="http://schemas.microsoft.com/office/drawing/2014/main" id="{0E9D7F07-9B9C-DF00-ADB1-3FCE35A6BD47}"/>
              </a:ext>
            </a:extLst>
          </p:cNvPr>
          <p:cNvSpPr/>
          <p:nvPr/>
        </p:nvSpPr>
        <p:spPr>
          <a:xfrm>
            <a:off x="3343099" y="5276247"/>
            <a:ext cx="1891552" cy="4303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a:solidFill>
                  <a:schemeClr val="tx1"/>
                </a:solidFill>
                <a:latin typeface="Helvetica" pitchFamily="2" charset="0"/>
              </a:rPr>
              <a:t>               Marketing</a:t>
            </a:r>
          </a:p>
        </p:txBody>
      </p:sp>
      <p:sp>
        <p:nvSpPr>
          <p:cNvPr id="40" name="Rectangle 39">
            <a:extLst>
              <a:ext uri="{FF2B5EF4-FFF2-40B4-BE49-F238E27FC236}">
                <a16:creationId xmlns:a16="http://schemas.microsoft.com/office/drawing/2014/main" id="{95A7F2A5-282E-6BA2-9C3A-18EB576ED28F}"/>
              </a:ext>
            </a:extLst>
          </p:cNvPr>
          <p:cNvSpPr/>
          <p:nvPr/>
        </p:nvSpPr>
        <p:spPr>
          <a:xfrm>
            <a:off x="1358402" y="4257184"/>
            <a:ext cx="3876250" cy="4303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latin typeface="Helvetica" pitchFamily="2" charset="0"/>
              </a:rPr>
              <a:t>Initial Investment for newly signed artists</a:t>
            </a:r>
          </a:p>
        </p:txBody>
      </p:sp>
      <p:pic>
        <p:nvPicPr>
          <p:cNvPr id="41" name="Picture 40">
            <a:extLst>
              <a:ext uri="{FF2B5EF4-FFF2-40B4-BE49-F238E27FC236}">
                <a16:creationId xmlns:a16="http://schemas.microsoft.com/office/drawing/2014/main" id="{6E77CA9F-F339-58E7-AD67-DBB2BA9EDA0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5205" y1="43846" x2="45205" y2="43846"/>
                        <a14:foregroundMark x1="45205" y1="43846" x2="45205" y2="43846"/>
                        <a14:foregroundMark x1="45205" y1="43846" x2="45205" y2="43846"/>
                        <a14:foregroundMark x1="44521" y1="43846" x2="44521" y2="43846"/>
                        <a14:foregroundMark x1="44521" y1="43846" x2="44521" y2="43846"/>
                        <a14:foregroundMark x1="45205" y1="43846" x2="45205" y2="43846"/>
                        <a14:foregroundMark x1="50000" y1="55385" x2="50000" y2="55385"/>
                        <a14:foregroundMark x1="50000" y1="53846" x2="50000" y2="53846"/>
                        <a14:foregroundMark x1="50685" y1="49231" x2="50685" y2="49231"/>
                        <a14:foregroundMark x1="44521" y1="44615" x2="44521" y2="44615"/>
                        <a14:foregroundMark x1="48630" y1="42308" x2="48630" y2="42308"/>
                        <a14:foregroundMark x1="46575" y1="41538" x2="46575" y2="41538"/>
                        <a14:foregroundMark x1="42466" y1="43077" x2="42466" y2="43077"/>
                        <a14:foregroundMark x1="42466" y1="45385" x2="42466" y2="45385"/>
                        <a14:foregroundMark x1="42466" y1="43846" x2="42466" y2="43846"/>
                        <a14:foregroundMark x1="42466" y1="44615" x2="42466" y2="44615"/>
                        <a14:foregroundMark x1="43151" y1="44615" x2="43151" y2="44615"/>
                        <a14:foregroundMark x1="42466" y1="43846" x2="43151" y2="45385"/>
                        <a14:foregroundMark x1="43151" y1="42308" x2="43151" y2="45385"/>
                      </a14:backgroundRemoval>
                    </a14:imgEffect>
                  </a14:imgLayer>
                </a14:imgProps>
              </a:ext>
            </a:extLst>
          </a:blip>
          <a:srcRect l="20092" t="21442" r="21911" b="14334"/>
          <a:stretch/>
        </p:blipFill>
        <p:spPr>
          <a:xfrm>
            <a:off x="1451547" y="4814500"/>
            <a:ext cx="377504" cy="372220"/>
          </a:xfrm>
          <a:prstGeom prst="rect">
            <a:avLst/>
          </a:prstGeom>
        </p:spPr>
      </p:pic>
      <p:pic>
        <p:nvPicPr>
          <p:cNvPr id="42" name="Picture 41">
            <a:extLst>
              <a:ext uri="{FF2B5EF4-FFF2-40B4-BE49-F238E27FC236}">
                <a16:creationId xmlns:a16="http://schemas.microsoft.com/office/drawing/2014/main" id="{367C82C9-75C5-C02A-00ED-B9B2A9167CC3}"/>
              </a:ext>
            </a:extLst>
          </p:cNvPr>
          <p:cNvPicPr>
            <a:picLocks noChangeAspect="1"/>
          </p:cNvPicPr>
          <p:nvPr/>
        </p:nvPicPr>
        <p:blipFill rotWithShape="1">
          <a:blip r:embed="rId3">
            <a:extLst>
              <a:ext uri="{BEBA8EAE-BF5A-486C-A8C5-ECC9F3942E4B}">
                <a14:imgProps xmlns:a14="http://schemas.microsoft.com/office/drawing/2010/main">
                  <a14:imgLayer r:embed="rId5">
                    <a14:imgEffect>
                      <a14:backgroundRemoval t="10000" b="90000" l="10000" r="90000">
                        <a14:foregroundMark x1="45205" y1="43846" x2="45205" y2="43846"/>
                        <a14:foregroundMark x1="45205" y1="43846" x2="45205" y2="43846"/>
                        <a14:foregroundMark x1="45205" y1="43846" x2="45205" y2="43846"/>
                        <a14:foregroundMark x1="44521" y1="43846" x2="44521" y2="43846"/>
                        <a14:foregroundMark x1="44521" y1="43846" x2="44521" y2="43846"/>
                        <a14:foregroundMark x1="45205" y1="43846" x2="45205" y2="43846"/>
                        <a14:foregroundMark x1="50000" y1="55385" x2="50000" y2="55385"/>
                        <a14:foregroundMark x1="50000" y1="53846" x2="50000" y2="53846"/>
                        <a14:foregroundMark x1="50685" y1="49231" x2="50685" y2="49231"/>
                        <a14:foregroundMark x1="44521" y1="44615" x2="44521" y2="44615"/>
                        <a14:foregroundMark x1="48630" y1="42308" x2="48630" y2="42308"/>
                        <a14:foregroundMark x1="46575" y1="41538" x2="46575" y2="41538"/>
                        <a14:foregroundMark x1="42466" y1="43077" x2="42466" y2="43077"/>
                        <a14:foregroundMark x1="42466" y1="45385" x2="42466" y2="45385"/>
                        <a14:foregroundMark x1="42466" y1="43846" x2="42466" y2="43846"/>
                        <a14:foregroundMark x1="42466" y1="44615" x2="42466" y2="44615"/>
                        <a14:foregroundMark x1="43151" y1="44615" x2="43151" y2="44615"/>
                        <a14:foregroundMark x1="42466" y1="43846" x2="43151" y2="45385"/>
                        <a14:foregroundMark x1="43151" y1="42308" x2="43151" y2="45385"/>
                      </a14:backgroundRemoval>
                    </a14:imgEffect>
                  </a14:imgLayer>
                </a14:imgProps>
              </a:ext>
            </a:extLst>
          </a:blip>
          <a:srcRect l="20092" t="21442" r="21911" b="14334"/>
          <a:stretch/>
        </p:blipFill>
        <p:spPr>
          <a:xfrm>
            <a:off x="1451547" y="5316139"/>
            <a:ext cx="377504" cy="372220"/>
          </a:xfrm>
          <a:prstGeom prst="rect">
            <a:avLst/>
          </a:prstGeom>
        </p:spPr>
      </p:pic>
      <p:pic>
        <p:nvPicPr>
          <p:cNvPr id="43" name="Picture 42">
            <a:extLst>
              <a:ext uri="{FF2B5EF4-FFF2-40B4-BE49-F238E27FC236}">
                <a16:creationId xmlns:a16="http://schemas.microsoft.com/office/drawing/2014/main" id="{396B25F0-0EF1-4EE4-A07D-EEBDF3D3B2CC}"/>
              </a:ext>
            </a:extLst>
          </p:cNvPr>
          <p:cNvPicPr>
            <a:picLocks noChangeAspect="1"/>
          </p:cNvPicPr>
          <p:nvPr/>
        </p:nvPicPr>
        <p:blipFill rotWithShape="1">
          <a:blip r:embed="rId3">
            <a:extLst>
              <a:ext uri="{BEBA8EAE-BF5A-486C-A8C5-ECC9F3942E4B}">
                <a14:imgProps xmlns:a14="http://schemas.microsoft.com/office/drawing/2010/main">
                  <a14:imgLayer r:embed="rId6">
                    <a14:imgEffect>
                      <a14:backgroundRemoval t="10000" b="90000" l="10000" r="90000">
                        <a14:foregroundMark x1="45205" y1="43846" x2="45205" y2="43846"/>
                        <a14:foregroundMark x1="45205" y1="43846" x2="45205" y2="43846"/>
                        <a14:foregroundMark x1="45205" y1="43846" x2="45205" y2="43846"/>
                        <a14:foregroundMark x1="44521" y1="43846" x2="44521" y2="43846"/>
                        <a14:foregroundMark x1="44521" y1="43846" x2="44521" y2="43846"/>
                        <a14:foregroundMark x1="45205" y1="43846" x2="45205" y2="43846"/>
                        <a14:foregroundMark x1="50000" y1="55385" x2="50000" y2="55385"/>
                        <a14:foregroundMark x1="50000" y1="53846" x2="50000" y2="53846"/>
                        <a14:foregroundMark x1="50685" y1="49231" x2="50685" y2="49231"/>
                        <a14:foregroundMark x1="44521" y1="44615" x2="44521" y2="44615"/>
                        <a14:foregroundMark x1="48630" y1="42308" x2="48630" y2="42308"/>
                        <a14:foregroundMark x1="46575" y1="41538" x2="46575" y2="41538"/>
                        <a14:foregroundMark x1="42466" y1="43077" x2="42466" y2="43077"/>
                        <a14:foregroundMark x1="42466" y1="45385" x2="42466" y2="45385"/>
                        <a14:foregroundMark x1="42466" y1="43846" x2="42466" y2="43846"/>
                        <a14:foregroundMark x1="42466" y1="44615" x2="42466" y2="44615"/>
                        <a14:foregroundMark x1="43151" y1="44615" x2="43151" y2="44615"/>
                        <a14:foregroundMark x1="42466" y1="43846" x2="43151" y2="45385"/>
                        <a14:foregroundMark x1="43151" y1="42308" x2="43151" y2="45385"/>
                      </a14:backgroundRemoval>
                    </a14:imgEffect>
                  </a14:imgLayer>
                </a14:imgProps>
              </a:ext>
            </a:extLst>
          </a:blip>
          <a:srcRect l="20092" t="21442" r="21911" b="14334"/>
          <a:stretch/>
        </p:blipFill>
        <p:spPr>
          <a:xfrm>
            <a:off x="3406389" y="5341776"/>
            <a:ext cx="377504" cy="372220"/>
          </a:xfrm>
          <a:prstGeom prst="rect">
            <a:avLst/>
          </a:prstGeom>
        </p:spPr>
      </p:pic>
      <p:pic>
        <p:nvPicPr>
          <p:cNvPr id="44" name="Picture 43">
            <a:extLst>
              <a:ext uri="{FF2B5EF4-FFF2-40B4-BE49-F238E27FC236}">
                <a16:creationId xmlns:a16="http://schemas.microsoft.com/office/drawing/2014/main" id="{C491FC51-8439-7A8E-09DB-4C00847D5512}"/>
              </a:ext>
            </a:extLst>
          </p:cNvPr>
          <p:cNvPicPr>
            <a:picLocks noChangeAspect="1"/>
          </p:cNvPicPr>
          <p:nvPr/>
        </p:nvPicPr>
        <p:blipFill rotWithShape="1">
          <a:blip r:embed="rId3">
            <a:extLst>
              <a:ext uri="{BEBA8EAE-BF5A-486C-A8C5-ECC9F3942E4B}">
                <a14:imgProps xmlns:a14="http://schemas.microsoft.com/office/drawing/2010/main">
                  <a14:imgLayer r:embed="rId7">
                    <a14:imgEffect>
                      <a14:backgroundRemoval t="10000" b="90000" l="10000" r="90000">
                        <a14:foregroundMark x1="45205" y1="43846" x2="45205" y2="43846"/>
                        <a14:foregroundMark x1="45205" y1="43846" x2="45205" y2="43846"/>
                        <a14:foregroundMark x1="45205" y1="43846" x2="45205" y2="43846"/>
                        <a14:foregroundMark x1="44521" y1="43846" x2="44521" y2="43846"/>
                        <a14:foregroundMark x1="44521" y1="43846" x2="44521" y2="43846"/>
                        <a14:foregroundMark x1="45205" y1="43846" x2="45205" y2="43846"/>
                        <a14:foregroundMark x1="50000" y1="55385" x2="50000" y2="55385"/>
                        <a14:foregroundMark x1="50000" y1="53846" x2="50000" y2="53846"/>
                        <a14:foregroundMark x1="50685" y1="49231" x2="50685" y2="49231"/>
                        <a14:foregroundMark x1="44521" y1="44615" x2="44521" y2="44615"/>
                        <a14:foregroundMark x1="48630" y1="42308" x2="48630" y2="42308"/>
                        <a14:foregroundMark x1="46575" y1="41538" x2="46575" y2="41538"/>
                        <a14:foregroundMark x1="42466" y1="43077" x2="42466" y2="43077"/>
                        <a14:foregroundMark x1="42466" y1="45385" x2="42466" y2="45385"/>
                        <a14:foregroundMark x1="42466" y1="43846" x2="42466" y2="43846"/>
                        <a14:foregroundMark x1="42466" y1="44615" x2="42466" y2="44615"/>
                        <a14:foregroundMark x1="43151" y1="44615" x2="43151" y2="44615"/>
                        <a14:foregroundMark x1="42466" y1="43846" x2="43151" y2="45385"/>
                        <a14:foregroundMark x1="43151" y1="42308" x2="43151" y2="45385"/>
                      </a14:backgroundRemoval>
                    </a14:imgEffect>
                  </a14:imgLayer>
                </a14:imgProps>
              </a:ext>
            </a:extLst>
          </a:blip>
          <a:srcRect l="20092" t="21442" r="21911" b="14334"/>
          <a:stretch/>
        </p:blipFill>
        <p:spPr>
          <a:xfrm>
            <a:off x="3406389" y="4832897"/>
            <a:ext cx="377504" cy="372220"/>
          </a:xfrm>
          <a:prstGeom prst="rect">
            <a:avLst/>
          </a:prstGeom>
        </p:spPr>
      </p:pic>
      <p:pic>
        <p:nvPicPr>
          <p:cNvPr id="45" name="Graphic 44" descr="Group of men with solid fill">
            <a:extLst>
              <a:ext uri="{FF2B5EF4-FFF2-40B4-BE49-F238E27FC236}">
                <a16:creationId xmlns:a16="http://schemas.microsoft.com/office/drawing/2014/main" id="{8079570C-90CB-FFB3-AA72-BC24C2E9BF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49171" y="4832704"/>
            <a:ext cx="315970" cy="315970"/>
          </a:xfrm>
          <a:prstGeom prst="rect">
            <a:avLst/>
          </a:prstGeom>
        </p:spPr>
      </p:pic>
      <p:pic>
        <p:nvPicPr>
          <p:cNvPr id="46" name="Graphic 45" descr="Group of men with solid fill">
            <a:extLst>
              <a:ext uri="{FF2B5EF4-FFF2-40B4-BE49-F238E27FC236}">
                <a16:creationId xmlns:a16="http://schemas.microsoft.com/office/drawing/2014/main" id="{465197DA-B22E-045F-2E28-65563428BF5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49171" y="5321896"/>
            <a:ext cx="315970" cy="315970"/>
          </a:xfrm>
          <a:prstGeom prst="rect">
            <a:avLst/>
          </a:prstGeom>
        </p:spPr>
      </p:pic>
      <p:pic>
        <p:nvPicPr>
          <p:cNvPr id="47" name="Graphic 46" descr="Group of men with solid fill">
            <a:extLst>
              <a:ext uri="{FF2B5EF4-FFF2-40B4-BE49-F238E27FC236}">
                <a16:creationId xmlns:a16="http://schemas.microsoft.com/office/drawing/2014/main" id="{8CD3D6AF-6022-9F9F-83F5-FAB1AB3A7F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47183" y="5322348"/>
            <a:ext cx="315970" cy="315970"/>
          </a:xfrm>
          <a:prstGeom prst="rect">
            <a:avLst/>
          </a:prstGeom>
        </p:spPr>
      </p:pic>
      <p:sp>
        <p:nvSpPr>
          <p:cNvPr id="48" name="TextBox 47">
            <a:extLst>
              <a:ext uri="{FF2B5EF4-FFF2-40B4-BE49-F238E27FC236}">
                <a16:creationId xmlns:a16="http://schemas.microsoft.com/office/drawing/2014/main" id="{6A595526-67ED-17BF-509C-2B7DC63273D7}"/>
              </a:ext>
            </a:extLst>
          </p:cNvPr>
          <p:cNvSpPr txBox="1"/>
          <p:nvPr/>
        </p:nvSpPr>
        <p:spPr>
          <a:xfrm>
            <a:off x="832821" y="2657541"/>
            <a:ext cx="734496" cy="261610"/>
          </a:xfrm>
          <a:prstGeom prst="rect">
            <a:avLst/>
          </a:prstGeom>
          <a:noFill/>
        </p:spPr>
        <p:txBody>
          <a:bodyPr wrap="none" rtlCol="0">
            <a:spAutoFit/>
          </a:bodyPr>
          <a:lstStyle/>
          <a:p>
            <a:r>
              <a:rPr lang="en-US" sz="1050" b="1"/>
              <a:t>Legend:</a:t>
            </a:r>
          </a:p>
        </p:txBody>
      </p:sp>
      <p:pic>
        <p:nvPicPr>
          <p:cNvPr id="49" name="Picture 48">
            <a:extLst>
              <a:ext uri="{FF2B5EF4-FFF2-40B4-BE49-F238E27FC236}">
                <a16:creationId xmlns:a16="http://schemas.microsoft.com/office/drawing/2014/main" id="{8017B16D-F784-28EF-AD12-B42C0E1DA12E}"/>
              </a:ext>
            </a:extLst>
          </p:cNvPr>
          <p:cNvPicPr>
            <a:picLocks noChangeAspect="1"/>
          </p:cNvPicPr>
          <p:nvPr/>
        </p:nvPicPr>
        <p:blipFill rotWithShape="1">
          <a:blip r:embed="rId3">
            <a:extLst>
              <a:ext uri="{BEBA8EAE-BF5A-486C-A8C5-ECC9F3942E4B}">
                <a14:imgProps xmlns:a14="http://schemas.microsoft.com/office/drawing/2010/main">
                  <a14:imgLayer r:embed="rId10">
                    <a14:imgEffect>
                      <a14:backgroundRemoval t="10000" b="90000" l="10000" r="90000">
                        <a14:foregroundMark x1="45205" y1="43846" x2="45205" y2="43846"/>
                        <a14:foregroundMark x1="45205" y1="43846" x2="45205" y2="43846"/>
                        <a14:foregroundMark x1="45205" y1="43846" x2="45205" y2="43846"/>
                        <a14:foregroundMark x1="44521" y1="43846" x2="44521" y2="43846"/>
                        <a14:foregroundMark x1="44521" y1="43846" x2="44521" y2="43846"/>
                        <a14:foregroundMark x1="45205" y1="43846" x2="45205" y2="43846"/>
                        <a14:foregroundMark x1="50000" y1="55385" x2="50000" y2="55385"/>
                        <a14:foregroundMark x1="50000" y1="53846" x2="50000" y2="53846"/>
                        <a14:foregroundMark x1="50685" y1="49231" x2="50685" y2="49231"/>
                        <a14:foregroundMark x1="44521" y1="44615" x2="44521" y2="44615"/>
                        <a14:foregroundMark x1="48630" y1="42308" x2="48630" y2="42308"/>
                        <a14:foregroundMark x1="46575" y1="41538" x2="46575" y2="41538"/>
                        <a14:foregroundMark x1="42466" y1="43077" x2="42466" y2="43077"/>
                        <a14:foregroundMark x1="42466" y1="45385" x2="42466" y2="45385"/>
                        <a14:foregroundMark x1="42466" y1="43846" x2="42466" y2="43846"/>
                        <a14:foregroundMark x1="42466" y1="44615" x2="42466" y2="44615"/>
                        <a14:foregroundMark x1="43151" y1="44615" x2="43151" y2="44615"/>
                        <a14:foregroundMark x1="42466" y1="43846" x2="43151" y2="45385"/>
                        <a14:foregroundMark x1="43151" y1="42308" x2="43151" y2="45385"/>
                      </a14:backgroundRemoval>
                    </a14:imgEffect>
                  </a14:imgLayer>
                </a14:imgProps>
              </a:ext>
            </a:extLst>
          </a:blip>
          <a:srcRect l="20092" t="21442" r="21911" b="14334"/>
          <a:stretch/>
        </p:blipFill>
        <p:spPr>
          <a:xfrm>
            <a:off x="850179" y="3014173"/>
            <a:ext cx="377504" cy="372220"/>
          </a:xfrm>
          <a:prstGeom prst="rect">
            <a:avLst/>
          </a:prstGeom>
        </p:spPr>
      </p:pic>
      <p:pic>
        <p:nvPicPr>
          <p:cNvPr id="50" name="Graphic 49" descr="Group of men with solid fill">
            <a:extLst>
              <a:ext uri="{FF2B5EF4-FFF2-40B4-BE49-F238E27FC236}">
                <a16:creationId xmlns:a16="http://schemas.microsoft.com/office/drawing/2014/main" id="{ACB19487-6E08-D465-049E-01BD89B8A0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0946" y="3375113"/>
            <a:ext cx="315970" cy="315970"/>
          </a:xfrm>
          <a:prstGeom prst="rect">
            <a:avLst/>
          </a:prstGeom>
        </p:spPr>
      </p:pic>
      <p:sp>
        <p:nvSpPr>
          <p:cNvPr id="51" name="TextBox 50">
            <a:extLst>
              <a:ext uri="{FF2B5EF4-FFF2-40B4-BE49-F238E27FC236}">
                <a16:creationId xmlns:a16="http://schemas.microsoft.com/office/drawing/2014/main" id="{6DDCF893-D066-2D60-6CFA-CD1647F5DD74}"/>
              </a:ext>
            </a:extLst>
          </p:cNvPr>
          <p:cNvSpPr txBox="1"/>
          <p:nvPr/>
        </p:nvSpPr>
        <p:spPr>
          <a:xfrm>
            <a:off x="1200069" y="3100633"/>
            <a:ext cx="934871" cy="230832"/>
          </a:xfrm>
          <a:prstGeom prst="rect">
            <a:avLst/>
          </a:prstGeom>
          <a:noFill/>
        </p:spPr>
        <p:txBody>
          <a:bodyPr wrap="none" rtlCol="0">
            <a:spAutoFit/>
          </a:bodyPr>
          <a:lstStyle/>
          <a:p>
            <a:r>
              <a:rPr lang="en-US" sz="900" i="1"/>
              <a:t>Cash Expense</a:t>
            </a:r>
          </a:p>
        </p:txBody>
      </p:sp>
      <p:sp>
        <p:nvSpPr>
          <p:cNvPr id="52" name="TextBox 51">
            <a:extLst>
              <a:ext uri="{FF2B5EF4-FFF2-40B4-BE49-F238E27FC236}">
                <a16:creationId xmlns:a16="http://schemas.microsoft.com/office/drawing/2014/main" id="{0F143647-AAC5-ED02-A165-E9170DD1196D}"/>
              </a:ext>
            </a:extLst>
          </p:cNvPr>
          <p:cNvSpPr txBox="1"/>
          <p:nvPr/>
        </p:nvSpPr>
        <p:spPr>
          <a:xfrm>
            <a:off x="1200069" y="3402014"/>
            <a:ext cx="1024639" cy="230832"/>
          </a:xfrm>
          <a:prstGeom prst="rect">
            <a:avLst/>
          </a:prstGeom>
          <a:noFill/>
        </p:spPr>
        <p:txBody>
          <a:bodyPr wrap="none" rtlCol="0">
            <a:spAutoFit/>
          </a:bodyPr>
          <a:lstStyle/>
          <a:p>
            <a:r>
              <a:rPr lang="en-US" sz="900" i="1" dirty="0"/>
              <a:t>Labour Expense</a:t>
            </a:r>
          </a:p>
        </p:txBody>
      </p:sp>
      <p:pic>
        <p:nvPicPr>
          <p:cNvPr id="53" name="Picture 52">
            <a:extLst>
              <a:ext uri="{FF2B5EF4-FFF2-40B4-BE49-F238E27FC236}">
                <a16:creationId xmlns:a16="http://schemas.microsoft.com/office/drawing/2014/main" id="{FFDF530F-8DE8-1ECE-2BD8-4971E9A8D0B8}"/>
              </a:ext>
            </a:extLst>
          </p:cNvPr>
          <p:cNvPicPr>
            <a:picLocks noChangeAspect="1"/>
          </p:cNvPicPr>
          <p:nvPr/>
        </p:nvPicPr>
        <p:blipFill>
          <a:blip r:embed="rId11"/>
          <a:stretch>
            <a:fillRect/>
          </a:stretch>
        </p:blipFill>
        <p:spPr>
          <a:xfrm>
            <a:off x="12504416" y="2296043"/>
            <a:ext cx="5226050" cy="3358858"/>
          </a:xfrm>
          <a:prstGeom prst="rect">
            <a:avLst/>
          </a:prstGeom>
        </p:spPr>
      </p:pic>
      <p:pic>
        <p:nvPicPr>
          <p:cNvPr id="54" name="Picture 53">
            <a:extLst>
              <a:ext uri="{FF2B5EF4-FFF2-40B4-BE49-F238E27FC236}">
                <a16:creationId xmlns:a16="http://schemas.microsoft.com/office/drawing/2014/main" id="{3C146AF8-84F4-6104-12BD-8D7352CE45CB}"/>
              </a:ext>
            </a:extLst>
          </p:cNvPr>
          <p:cNvPicPr>
            <a:picLocks noChangeAspect="1"/>
          </p:cNvPicPr>
          <p:nvPr/>
        </p:nvPicPr>
        <p:blipFill>
          <a:blip r:embed="rId12"/>
          <a:stretch>
            <a:fillRect/>
          </a:stretch>
        </p:blipFill>
        <p:spPr>
          <a:xfrm>
            <a:off x="12504416" y="1102738"/>
            <a:ext cx="6375400" cy="990600"/>
          </a:xfrm>
          <a:prstGeom prst="rect">
            <a:avLst/>
          </a:prstGeom>
        </p:spPr>
      </p:pic>
      <p:sp>
        <p:nvSpPr>
          <p:cNvPr id="55" name="TextBox 54">
            <a:extLst>
              <a:ext uri="{FF2B5EF4-FFF2-40B4-BE49-F238E27FC236}">
                <a16:creationId xmlns:a16="http://schemas.microsoft.com/office/drawing/2014/main" id="{34C24DBA-627C-E4E1-36BC-5534CC8F747B}"/>
              </a:ext>
            </a:extLst>
          </p:cNvPr>
          <p:cNvSpPr txBox="1"/>
          <p:nvPr/>
        </p:nvSpPr>
        <p:spPr>
          <a:xfrm>
            <a:off x="839187" y="1203099"/>
            <a:ext cx="4514363" cy="1077218"/>
          </a:xfrm>
          <a:prstGeom prst="rect">
            <a:avLst/>
          </a:prstGeom>
          <a:solidFill>
            <a:srgbClr val="043170"/>
          </a:solidFill>
        </p:spPr>
        <p:txBody>
          <a:bodyPr wrap="square" rtlCol="0">
            <a:spAutoFit/>
          </a:bodyPr>
          <a:lstStyle/>
          <a:p>
            <a:pPr algn="ctr"/>
            <a:endParaRPr lang="en-US" sz="1600" b="1">
              <a:solidFill>
                <a:schemeClr val="bg1"/>
              </a:solidFill>
            </a:endParaRPr>
          </a:p>
          <a:p>
            <a:pPr algn="ctr"/>
            <a:r>
              <a:rPr lang="en-US" sz="1600" b="1">
                <a:solidFill>
                  <a:schemeClr val="bg1"/>
                </a:solidFill>
              </a:rPr>
              <a:t>UMG </a:t>
            </a:r>
            <a:r>
              <a:rPr lang="en-US" sz="1600">
                <a:solidFill>
                  <a:schemeClr val="bg1"/>
                </a:solidFill>
              </a:rPr>
              <a:t>must make a </a:t>
            </a:r>
            <a:r>
              <a:rPr lang="en-US" sz="1600" b="1">
                <a:solidFill>
                  <a:schemeClr val="bg1"/>
                </a:solidFill>
              </a:rPr>
              <a:t>heavy initial investment </a:t>
            </a:r>
            <a:r>
              <a:rPr lang="en-US" sz="1600">
                <a:solidFill>
                  <a:schemeClr val="bg1"/>
                </a:solidFill>
              </a:rPr>
              <a:t>for newly signed artists</a:t>
            </a:r>
          </a:p>
          <a:p>
            <a:pPr algn="ctr"/>
            <a:endParaRPr lang="en-US" sz="1600">
              <a:solidFill>
                <a:schemeClr val="bg1"/>
              </a:solidFill>
            </a:endParaRPr>
          </a:p>
        </p:txBody>
      </p:sp>
      <p:sp>
        <p:nvSpPr>
          <p:cNvPr id="56" name="TextBox 55">
            <a:extLst>
              <a:ext uri="{FF2B5EF4-FFF2-40B4-BE49-F238E27FC236}">
                <a16:creationId xmlns:a16="http://schemas.microsoft.com/office/drawing/2014/main" id="{B9FF7BC7-3AA8-0EF2-365A-BA394671120B}"/>
              </a:ext>
            </a:extLst>
          </p:cNvPr>
          <p:cNvSpPr txBox="1"/>
          <p:nvPr/>
        </p:nvSpPr>
        <p:spPr>
          <a:xfrm>
            <a:off x="6768242" y="1379408"/>
            <a:ext cx="4463375" cy="1077218"/>
          </a:xfrm>
          <a:prstGeom prst="rect">
            <a:avLst/>
          </a:prstGeom>
          <a:solidFill>
            <a:srgbClr val="D5F0FA"/>
          </a:solidFill>
        </p:spPr>
        <p:txBody>
          <a:bodyPr wrap="square" rtlCol="0">
            <a:spAutoFit/>
          </a:bodyPr>
          <a:lstStyle/>
          <a:p>
            <a:pPr algn="ctr"/>
            <a:endParaRPr lang="en-US" sz="1600" dirty="0"/>
          </a:p>
          <a:p>
            <a:pPr algn="ctr"/>
            <a:r>
              <a:rPr lang="en-US" sz="1600" b="1" dirty="0">
                <a:solidFill>
                  <a:srgbClr val="00137F"/>
                </a:solidFill>
              </a:rPr>
              <a:t>Talent Costs </a:t>
            </a:r>
            <a:r>
              <a:rPr lang="en-US" sz="1600" dirty="0">
                <a:solidFill>
                  <a:srgbClr val="00137F"/>
                </a:solidFill>
              </a:rPr>
              <a:t>have been inflated in the  past 2 years due to competition</a:t>
            </a:r>
            <a:endParaRPr lang="en-US" sz="1600" b="1" dirty="0">
              <a:solidFill>
                <a:srgbClr val="00137F"/>
              </a:solidFill>
            </a:endParaRPr>
          </a:p>
          <a:p>
            <a:pPr algn="ctr"/>
            <a:endParaRPr lang="en-US" sz="1600" dirty="0">
              <a:solidFill>
                <a:srgbClr val="00137F"/>
              </a:solidFill>
            </a:endParaRPr>
          </a:p>
        </p:txBody>
      </p:sp>
      <p:pic>
        <p:nvPicPr>
          <p:cNvPr id="57" name="Content Placeholder 9" descr="Badge 1 with solid fill">
            <a:extLst>
              <a:ext uri="{FF2B5EF4-FFF2-40B4-BE49-F238E27FC236}">
                <a16:creationId xmlns:a16="http://schemas.microsoft.com/office/drawing/2014/main" id="{A8AFC857-23BB-7D40-660B-3EA3D4B7D14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96017" y="1102738"/>
            <a:ext cx="560805" cy="560805"/>
          </a:xfrm>
          <a:prstGeom prst="rect">
            <a:avLst/>
          </a:prstGeom>
        </p:spPr>
      </p:pic>
      <p:sp>
        <p:nvSpPr>
          <p:cNvPr id="58" name="TextBox 57">
            <a:extLst>
              <a:ext uri="{FF2B5EF4-FFF2-40B4-BE49-F238E27FC236}">
                <a16:creationId xmlns:a16="http://schemas.microsoft.com/office/drawing/2014/main" id="{431E595C-0B38-B68B-52B1-13FD1B5BC7B0}"/>
              </a:ext>
            </a:extLst>
          </p:cNvPr>
          <p:cNvSpPr txBox="1"/>
          <p:nvPr/>
        </p:nvSpPr>
        <p:spPr>
          <a:xfrm>
            <a:off x="6768241" y="2981664"/>
            <a:ext cx="4463374" cy="1077218"/>
          </a:xfrm>
          <a:prstGeom prst="rect">
            <a:avLst/>
          </a:prstGeom>
          <a:solidFill>
            <a:srgbClr val="D5F0FA"/>
          </a:solidFill>
        </p:spPr>
        <p:txBody>
          <a:bodyPr wrap="square" rtlCol="0">
            <a:spAutoFit/>
          </a:bodyPr>
          <a:lstStyle/>
          <a:p>
            <a:pPr algn="ctr"/>
            <a:endParaRPr lang="en-US" sz="1600"/>
          </a:p>
          <a:p>
            <a:pPr algn="ctr"/>
            <a:r>
              <a:rPr lang="en-US" sz="1600" b="1">
                <a:solidFill>
                  <a:srgbClr val="00137F"/>
                </a:solidFill>
              </a:rPr>
              <a:t>UMGs </a:t>
            </a:r>
            <a:r>
              <a:rPr lang="en-US" sz="1600">
                <a:solidFill>
                  <a:srgbClr val="00137F"/>
                </a:solidFill>
              </a:rPr>
              <a:t>staff growth cannot keep up with the roster growth, leading to fatigue</a:t>
            </a:r>
            <a:endParaRPr lang="en-US" sz="1600" b="1">
              <a:solidFill>
                <a:srgbClr val="00137F"/>
              </a:solidFill>
            </a:endParaRPr>
          </a:p>
          <a:p>
            <a:pPr algn="ctr"/>
            <a:endParaRPr lang="en-US" sz="1600" b="1">
              <a:solidFill>
                <a:srgbClr val="00137F"/>
              </a:solidFill>
            </a:endParaRPr>
          </a:p>
        </p:txBody>
      </p:sp>
      <p:pic>
        <p:nvPicPr>
          <p:cNvPr id="59" name="Graphic 58" descr="Badge with solid fill">
            <a:extLst>
              <a:ext uri="{FF2B5EF4-FFF2-40B4-BE49-F238E27FC236}">
                <a16:creationId xmlns:a16="http://schemas.microsoft.com/office/drawing/2014/main" id="{AF128C8A-0063-8F1B-5119-09360D9F3B2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99986" y="2667614"/>
            <a:ext cx="556834" cy="556834"/>
          </a:xfrm>
          <a:prstGeom prst="rect">
            <a:avLst/>
          </a:prstGeom>
        </p:spPr>
      </p:pic>
      <p:sp>
        <p:nvSpPr>
          <p:cNvPr id="60" name="TextBox 59">
            <a:extLst>
              <a:ext uri="{FF2B5EF4-FFF2-40B4-BE49-F238E27FC236}">
                <a16:creationId xmlns:a16="http://schemas.microsoft.com/office/drawing/2014/main" id="{0491424D-3891-A750-BEE1-B83953FE7B34}"/>
              </a:ext>
            </a:extLst>
          </p:cNvPr>
          <p:cNvSpPr txBox="1"/>
          <p:nvPr/>
        </p:nvSpPr>
        <p:spPr>
          <a:xfrm>
            <a:off x="6768242" y="4634641"/>
            <a:ext cx="4463373" cy="1077218"/>
          </a:xfrm>
          <a:prstGeom prst="rect">
            <a:avLst/>
          </a:prstGeom>
          <a:solidFill>
            <a:srgbClr val="D5F0FA"/>
          </a:solidFill>
        </p:spPr>
        <p:txBody>
          <a:bodyPr wrap="square" rtlCol="0">
            <a:spAutoFit/>
          </a:bodyPr>
          <a:lstStyle/>
          <a:p>
            <a:pPr algn="ctr"/>
            <a:endParaRPr lang="en-US" sz="1600"/>
          </a:p>
          <a:p>
            <a:pPr algn="ctr"/>
            <a:r>
              <a:rPr lang="en-US" sz="1600">
                <a:solidFill>
                  <a:srgbClr val="00137F"/>
                </a:solidFill>
              </a:rPr>
              <a:t>Marketing talents is </a:t>
            </a:r>
            <a:r>
              <a:rPr lang="en-US" sz="1600" b="1">
                <a:solidFill>
                  <a:srgbClr val="00137F"/>
                </a:solidFill>
              </a:rPr>
              <a:t>time-intensive </a:t>
            </a:r>
            <a:r>
              <a:rPr lang="en-US" sz="1600">
                <a:solidFill>
                  <a:srgbClr val="00137F"/>
                </a:solidFill>
              </a:rPr>
              <a:t>and </a:t>
            </a:r>
            <a:r>
              <a:rPr lang="en-US" sz="1600" b="1">
                <a:solidFill>
                  <a:srgbClr val="00137F"/>
                </a:solidFill>
              </a:rPr>
              <a:t>challenging</a:t>
            </a:r>
            <a:r>
              <a:rPr lang="en-US" sz="1600">
                <a:solidFill>
                  <a:srgbClr val="00137F"/>
                </a:solidFill>
              </a:rPr>
              <a:t> even for experienced marketers</a:t>
            </a:r>
          </a:p>
          <a:p>
            <a:pPr algn="ctr"/>
            <a:endParaRPr lang="en-US" sz="1600" b="1">
              <a:solidFill>
                <a:srgbClr val="00137F"/>
              </a:solidFill>
            </a:endParaRPr>
          </a:p>
        </p:txBody>
      </p:sp>
      <p:pic>
        <p:nvPicPr>
          <p:cNvPr id="64" name="Content Placeholder 63" descr="Badge 3 with solid fill">
            <a:extLst>
              <a:ext uri="{FF2B5EF4-FFF2-40B4-BE49-F238E27FC236}">
                <a16:creationId xmlns:a16="http://schemas.microsoft.com/office/drawing/2014/main" id="{5F641CB9-71CA-4C7E-2E83-ADF8AEF57423}"/>
              </a:ext>
            </a:extLst>
          </p:cNvPr>
          <p:cNvPicPr>
            <a:picLocks noGrp="1" noChangeAspect="1"/>
          </p:cNvPicPr>
          <p:nvPr>
            <p:ph sz="quarter" idx="11"/>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496016" y="4301879"/>
            <a:ext cx="556833" cy="556833"/>
          </a:xfrm>
        </p:spPr>
      </p:pic>
    </p:spTree>
    <p:extLst>
      <p:ext uri="{BB962C8B-B14F-4D97-AF65-F5344CB8AC3E}">
        <p14:creationId xmlns:p14="http://schemas.microsoft.com/office/powerpoint/2010/main" val="3432013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2B63FC-EAD2-F708-BF31-815F8955E814}"/>
              </a:ext>
            </a:extLst>
          </p:cNvPr>
          <p:cNvSpPr>
            <a:spLocks noGrp="1"/>
          </p:cNvSpPr>
          <p:nvPr>
            <p:ph type="sldNum" sz="quarter" idx="4"/>
          </p:nvPr>
        </p:nvSpPr>
        <p:spPr/>
        <p:txBody>
          <a:bodyPr/>
          <a:lstStyle/>
          <a:p>
            <a:fld id="{330EA680-D336-4FF7-8B7A-9848BB0A1C32}" type="slidenum">
              <a:rPr lang="en-US" smtClean="0"/>
              <a:t>11</a:t>
            </a:fld>
            <a:endParaRPr lang="en-US"/>
          </a:p>
        </p:txBody>
      </p:sp>
      <p:sp>
        <p:nvSpPr>
          <p:cNvPr id="5" name="Title 4">
            <a:extLst>
              <a:ext uri="{FF2B5EF4-FFF2-40B4-BE49-F238E27FC236}">
                <a16:creationId xmlns:a16="http://schemas.microsoft.com/office/drawing/2014/main" id="{7BDFBDF2-7E56-A696-1909-3E042B709045}"/>
              </a:ext>
            </a:extLst>
          </p:cNvPr>
          <p:cNvSpPr>
            <a:spLocks noGrp="1"/>
          </p:cNvSpPr>
          <p:nvPr>
            <p:ph type="title"/>
          </p:nvPr>
        </p:nvSpPr>
        <p:spPr>
          <a:xfrm>
            <a:off x="1054443" y="198877"/>
            <a:ext cx="9599379" cy="628650"/>
          </a:xfrm>
        </p:spPr>
        <p:txBody>
          <a:bodyPr lIns="91440" tIns="45720" rIns="91440" bIns="45720" anchor="ctr">
            <a:normAutofit/>
          </a:bodyPr>
          <a:lstStyle/>
          <a:p>
            <a:r>
              <a:rPr lang="en-SG">
                <a:cs typeface="Arial"/>
              </a:rPr>
              <a:t>Issue 2: Rapidly signing new artists is </a:t>
            </a:r>
            <a:r>
              <a:rPr lang="en-SG">
                <a:solidFill>
                  <a:srgbClr val="043170"/>
                </a:solidFill>
                <a:cs typeface="Arial"/>
              </a:rPr>
              <a:t>resource-intensive</a:t>
            </a:r>
            <a:r>
              <a:rPr lang="en-SG">
                <a:cs typeface="Arial"/>
              </a:rPr>
              <a:t> and becoming </a:t>
            </a:r>
            <a:r>
              <a:rPr lang="en-SG">
                <a:solidFill>
                  <a:srgbClr val="043170"/>
                </a:solidFill>
                <a:cs typeface="Arial"/>
              </a:rPr>
              <a:t>less effective </a:t>
            </a:r>
            <a:endParaRPr lang="en-US"/>
          </a:p>
        </p:txBody>
      </p:sp>
      <p:sp>
        <p:nvSpPr>
          <p:cNvPr id="17" name="Content Placeholder 16">
            <a:extLst>
              <a:ext uri="{FF2B5EF4-FFF2-40B4-BE49-F238E27FC236}">
                <a16:creationId xmlns:a16="http://schemas.microsoft.com/office/drawing/2014/main" id="{ACACF37B-F9C8-A846-D831-A00D7D2514CD}"/>
              </a:ext>
            </a:extLst>
          </p:cNvPr>
          <p:cNvSpPr>
            <a:spLocks noGrp="1"/>
          </p:cNvSpPr>
          <p:nvPr>
            <p:ph sz="quarter" idx="11"/>
          </p:nvPr>
        </p:nvSpPr>
        <p:spPr>
          <a:xfrm>
            <a:off x="337947" y="6294467"/>
            <a:ext cx="3964087" cy="246220"/>
          </a:xfrm>
        </p:spPr>
        <p:txBody>
          <a:bodyPr/>
          <a:lstStyle/>
          <a:p>
            <a:r>
              <a:rPr lang="en-US" dirty="0"/>
              <a:t>Source(s): </a:t>
            </a:r>
            <a:r>
              <a:rPr lang="en-US" dirty="0" err="1"/>
              <a:t>MusicBusinessWorldwide</a:t>
            </a:r>
            <a:r>
              <a:rPr lang="en-US" dirty="0"/>
              <a:t>, </a:t>
            </a:r>
            <a:r>
              <a:rPr lang="en-US" dirty="0" err="1"/>
              <a:t>SeekingAlpha</a:t>
            </a:r>
            <a:r>
              <a:rPr lang="en-US" dirty="0"/>
              <a:t>, </a:t>
            </a:r>
            <a:r>
              <a:rPr lang="en-US" dirty="0" err="1"/>
              <a:t>Soundcharts</a:t>
            </a:r>
            <a:endParaRPr lang="en-US" dirty="0"/>
          </a:p>
        </p:txBody>
      </p:sp>
      <p:sp>
        <p:nvSpPr>
          <p:cNvPr id="22" name="Content Placeholder 21">
            <a:extLst>
              <a:ext uri="{FF2B5EF4-FFF2-40B4-BE49-F238E27FC236}">
                <a16:creationId xmlns:a16="http://schemas.microsoft.com/office/drawing/2014/main" id="{062B49E2-E1C4-3900-0330-870F13D937FE}"/>
              </a:ext>
            </a:extLst>
          </p:cNvPr>
          <p:cNvSpPr>
            <a:spLocks noGrp="1"/>
          </p:cNvSpPr>
          <p:nvPr>
            <p:ph sz="quarter" idx="12"/>
          </p:nvPr>
        </p:nvSpPr>
        <p:spPr/>
        <p:txBody>
          <a:bodyPr/>
          <a:lstStyle/>
          <a:p>
            <a:r>
              <a:rPr lang="en-US" dirty="0"/>
              <a:t>Hui Yu</a:t>
            </a:r>
          </a:p>
        </p:txBody>
      </p:sp>
      <p:sp>
        <p:nvSpPr>
          <p:cNvPr id="23" name="Oval 22">
            <a:extLst>
              <a:ext uri="{FF2B5EF4-FFF2-40B4-BE49-F238E27FC236}">
                <a16:creationId xmlns:a16="http://schemas.microsoft.com/office/drawing/2014/main" id="{10ED897E-0D13-3085-4259-00DAF2241619}"/>
              </a:ext>
            </a:extLst>
          </p:cNvPr>
          <p:cNvSpPr/>
          <p:nvPr/>
        </p:nvSpPr>
        <p:spPr>
          <a:xfrm>
            <a:off x="635077" y="1335506"/>
            <a:ext cx="4307306" cy="4307306"/>
          </a:xfrm>
          <a:prstGeom prst="ellipse">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solidFill>
                <a:schemeClr val="accent1"/>
              </a:solidFill>
              <a:latin typeface="Arial" panose="020B0604020202020204" pitchFamily="34" charset="0"/>
              <a:cs typeface="Arial" panose="020B0604020202020204" pitchFamily="34" charset="0"/>
            </a:endParaRPr>
          </a:p>
          <a:p>
            <a:pPr algn="ctr"/>
            <a:r>
              <a:rPr lang="en-US" sz="4000" b="1">
                <a:solidFill>
                  <a:schemeClr val="accent1"/>
                </a:solidFill>
                <a:latin typeface="Arial" panose="020B0604020202020204" pitchFamily="34" charset="0"/>
                <a:cs typeface="Arial" panose="020B0604020202020204" pitchFamily="34" charset="0"/>
              </a:rPr>
              <a:t>Only 12</a:t>
            </a:r>
            <a:r>
              <a:rPr lang="en-US" sz="4000">
                <a:solidFill>
                  <a:schemeClr val="accent1"/>
                </a:solidFill>
                <a:latin typeface="Arial" panose="020B0604020202020204" pitchFamily="34" charset="0"/>
                <a:cs typeface="Arial" panose="020B0604020202020204" pitchFamily="34" charset="0"/>
              </a:rPr>
              <a:t> </a:t>
            </a:r>
            <a:endParaRPr lang="en-US" sz="2400">
              <a:solidFill>
                <a:schemeClr val="tx1"/>
              </a:solidFill>
              <a:latin typeface="Arial" panose="020B0604020202020204" pitchFamily="34" charset="0"/>
              <a:cs typeface="Arial" panose="020B0604020202020204" pitchFamily="34" charset="0"/>
            </a:endParaRPr>
          </a:p>
          <a:p>
            <a:pPr algn="ctr"/>
            <a:r>
              <a:rPr lang="en-US" sz="2800" b="1">
                <a:solidFill>
                  <a:srgbClr val="2BB3E1"/>
                </a:solidFill>
                <a:latin typeface="Arial" panose="020B0604020202020204" pitchFamily="34" charset="0"/>
                <a:cs typeface="Arial" panose="020B0604020202020204" pitchFamily="34" charset="0"/>
              </a:rPr>
              <a:t>first-timers</a:t>
            </a:r>
            <a:r>
              <a:rPr lang="en-US">
                <a:solidFill>
                  <a:srgbClr val="2BB3E1"/>
                </a:solidFill>
                <a:latin typeface="Arial" panose="020B0604020202020204" pitchFamily="34" charset="0"/>
                <a:cs typeface="Arial" panose="020B0604020202020204" pitchFamily="34" charset="0"/>
              </a:rPr>
              <a:t> </a:t>
            </a:r>
          </a:p>
          <a:p>
            <a:pPr algn="ctr"/>
            <a:r>
              <a:rPr lang="en-US">
                <a:solidFill>
                  <a:schemeClr val="tx1"/>
                </a:solidFill>
                <a:latin typeface="Arial" panose="020B0604020202020204" pitchFamily="34" charset="0"/>
                <a:cs typeface="Arial" panose="020B0604020202020204" pitchFamily="34" charset="0"/>
              </a:rPr>
              <a:t>top 10 positions in 2022 on Billboard’s </a:t>
            </a:r>
            <a:r>
              <a:rPr lang="en-US" i="1">
                <a:solidFill>
                  <a:schemeClr val="tx1"/>
                </a:solidFill>
                <a:latin typeface="Arial" panose="020B0604020202020204" pitchFamily="34" charset="0"/>
                <a:cs typeface="Arial" panose="020B0604020202020204" pitchFamily="34" charset="0"/>
              </a:rPr>
              <a:t>Top 100 </a:t>
            </a:r>
            <a:r>
              <a:rPr lang="en-US">
                <a:solidFill>
                  <a:schemeClr val="tx1"/>
                </a:solidFill>
                <a:latin typeface="Arial" panose="020B0604020202020204" pitchFamily="34" charset="0"/>
                <a:cs typeface="Arial" panose="020B0604020202020204" pitchFamily="34" charset="0"/>
              </a:rPr>
              <a:t>chart </a:t>
            </a:r>
          </a:p>
          <a:p>
            <a:pPr algn="ctr"/>
            <a:r>
              <a:rPr lang="en-US">
                <a:solidFill>
                  <a:schemeClr val="tx1"/>
                </a:solidFill>
                <a:latin typeface="Arial" panose="020B0604020202020204" pitchFamily="34" charset="0"/>
                <a:cs typeface="Arial" panose="020B0604020202020204" pitchFamily="34" charset="0"/>
              </a:rPr>
              <a:t>as </a:t>
            </a:r>
            <a:r>
              <a:rPr lang="en-US" b="1">
                <a:solidFill>
                  <a:srgbClr val="2BB3E1"/>
                </a:solidFill>
                <a:latin typeface="Arial" panose="020B0604020202020204" pitchFamily="34" charset="0"/>
                <a:cs typeface="Arial" panose="020B0604020202020204" pitchFamily="34" charset="0"/>
              </a:rPr>
              <a:t>compared to 30 </a:t>
            </a:r>
            <a:r>
              <a:rPr lang="en-US">
                <a:solidFill>
                  <a:schemeClr val="tx1"/>
                </a:solidFill>
                <a:latin typeface="Arial" panose="020B0604020202020204" pitchFamily="34" charset="0"/>
                <a:cs typeface="Arial" panose="020B0604020202020204" pitchFamily="34" charset="0"/>
              </a:rPr>
              <a:t>in 2021</a:t>
            </a:r>
          </a:p>
        </p:txBody>
      </p:sp>
      <p:pic>
        <p:nvPicPr>
          <p:cNvPr id="10242" name="Picture 2">
            <a:extLst>
              <a:ext uri="{FF2B5EF4-FFF2-40B4-BE49-F238E27FC236}">
                <a16:creationId xmlns:a16="http://schemas.microsoft.com/office/drawing/2014/main" id="{5B2E41AD-36F5-C793-1EAF-74A693381CA6}"/>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20696" y="1561432"/>
            <a:ext cx="1352110" cy="1352110"/>
          </a:xfrm>
          <a:prstGeom prst="rect">
            <a:avLst/>
          </a:prstGeom>
          <a:solidFill>
            <a:srgbClr val="D5F0FA"/>
          </a:solidFill>
        </p:spPr>
      </p:pic>
      <p:sp>
        <p:nvSpPr>
          <p:cNvPr id="24" name="Rounded Rectangle 23">
            <a:extLst>
              <a:ext uri="{FF2B5EF4-FFF2-40B4-BE49-F238E27FC236}">
                <a16:creationId xmlns:a16="http://schemas.microsoft.com/office/drawing/2014/main" id="{74A6C889-263B-C849-93A8-A2E87C8AD7FE}"/>
              </a:ext>
            </a:extLst>
          </p:cNvPr>
          <p:cNvSpPr/>
          <p:nvPr/>
        </p:nvSpPr>
        <p:spPr>
          <a:xfrm>
            <a:off x="12830454" y="643686"/>
            <a:ext cx="4734535" cy="372220"/>
          </a:xfrm>
          <a:prstGeom prst="roundRect">
            <a:avLst/>
          </a:prstGeom>
          <a:solidFill>
            <a:srgbClr val="043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latin typeface="Helvetica" pitchFamily="2" charset="0"/>
              </a:rPr>
              <a:t>Current Strategy</a:t>
            </a:r>
          </a:p>
        </p:txBody>
      </p:sp>
      <p:sp>
        <p:nvSpPr>
          <p:cNvPr id="25" name="Rounded Rectangle 24">
            <a:extLst>
              <a:ext uri="{FF2B5EF4-FFF2-40B4-BE49-F238E27FC236}">
                <a16:creationId xmlns:a16="http://schemas.microsoft.com/office/drawing/2014/main" id="{F7A08F93-E70D-0947-FC81-FAE8912F486D}"/>
              </a:ext>
            </a:extLst>
          </p:cNvPr>
          <p:cNvSpPr/>
          <p:nvPr/>
        </p:nvSpPr>
        <p:spPr>
          <a:xfrm>
            <a:off x="17897754" y="643685"/>
            <a:ext cx="4734535" cy="37222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latin typeface="Helvetica" pitchFamily="2" charset="0"/>
              </a:rPr>
              <a:t>A better strategy </a:t>
            </a:r>
          </a:p>
        </p:txBody>
      </p:sp>
      <p:pic>
        <p:nvPicPr>
          <p:cNvPr id="26" name="Picture 25">
            <a:extLst>
              <a:ext uri="{FF2B5EF4-FFF2-40B4-BE49-F238E27FC236}">
                <a16:creationId xmlns:a16="http://schemas.microsoft.com/office/drawing/2014/main" id="{4B38D5E5-5814-F3E5-9448-554B88C78CA6}"/>
              </a:ext>
            </a:extLst>
          </p:cNvPr>
          <p:cNvPicPr>
            <a:picLocks noChangeAspect="1"/>
          </p:cNvPicPr>
          <p:nvPr/>
        </p:nvPicPr>
        <p:blipFill>
          <a:blip r:embed="rId3"/>
          <a:stretch>
            <a:fillRect/>
          </a:stretch>
        </p:blipFill>
        <p:spPr>
          <a:xfrm>
            <a:off x="12690318" y="1580353"/>
            <a:ext cx="5054600" cy="723900"/>
          </a:xfrm>
          <a:prstGeom prst="rect">
            <a:avLst/>
          </a:prstGeom>
        </p:spPr>
      </p:pic>
      <p:sp>
        <p:nvSpPr>
          <p:cNvPr id="27" name="Isosceles Triangle 54">
            <a:extLst>
              <a:ext uri="{FF2B5EF4-FFF2-40B4-BE49-F238E27FC236}">
                <a16:creationId xmlns:a16="http://schemas.microsoft.com/office/drawing/2014/main" id="{0F2DDF02-8199-F560-C114-824AEB7D6901}"/>
              </a:ext>
            </a:extLst>
          </p:cNvPr>
          <p:cNvSpPr/>
          <p:nvPr/>
        </p:nvSpPr>
        <p:spPr>
          <a:xfrm rot="10800000">
            <a:off x="14637288" y="2446002"/>
            <a:ext cx="955204" cy="301330"/>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8" name="Picture 27">
            <a:extLst>
              <a:ext uri="{FF2B5EF4-FFF2-40B4-BE49-F238E27FC236}">
                <a16:creationId xmlns:a16="http://schemas.microsoft.com/office/drawing/2014/main" id="{B62F6141-558A-D88E-9068-F22892D02682}"/>
              </a:ext>
            </a:extLst>
          </p:cNvPr>
          <p:cNvPicPr>
            <a:picLocks noChangeAspect="1"/>
          </p:cNvPicPr>
          <p:nvPr/>
        </p:nvPicPr>
        <p:blipFill rotWithShape="1">
          <a:blip r:embed="rId3"/>
          <a:srcRect l="40509" r="51193"/>
          <a:stretch/>
        </p:blipFill>
        <p:spPr>
          <a:xfrm>
            <a:off x="14905163" y="2856520"/>
            <a:ext cx="419451" cy="723900"/>
          </a:xfrm>
          <a:prstGeom prst="rect">
            <a:avLst/>
          </a:prstGeom>
        </p:spPr>
      </p:pic>
      <p:sp>
        <p:nvSpPr>
          <p:cNvPr id="29" name="Rectangle 28">
            <a:extLst>
              <a:ext uri="{FF2B5EF4-FFF2-40B4-BE49-F238E27FC236}">
                <a16:creationId xmlns:a16="http://schemas.microsoft.com/office/drawing/2014/main" id="{C11A9196-CBB3-AC9F-22DB-1F8268BF18DA}"/>
              </a:ext>
            </a:extLst>
          </p:cNvPr>
          <p:cNvSpPr/>
          <p:nvPr/>
        </p:nvSpPr>
        <p:spPr>
          <a:xfrm>
            <a:off x="12830455" y="1125094"/>
            <a:ext cx="4734535" cy="43030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latin typeface="Helvetica" pitchFamily="2" charset="0"/>
              </a:rPr>
              <a:t>Sign </a:t>
            </a:r>
            <a:r>
              <a:rPr lang="en-US" sz="1200" b="1" u="sng">
                <a:solidFill>
                  <a:schemeClr val="tx1"/>
                </a:solidFill>
                <a:latin typeface="Helvetica" pitchFamily="2" charset="0"/>
              </a:rPr>
              <a:t>10 Artists </a:t>
            </a:r>
            <a:r>
              <a:rPr lang="en-US" sz="1200" b="1">
                <a:solidFill>
                  <a:schemeClr val="tx1"/>
                </a:solidFill>
                <a:latin typeface="Helvetica" pitchFamily="2" charset="0"/>
              </a:rPr>
              <a:t>without knowing if they are likely to be popular</a:t>
            </a:r>
          </a:p>
        </p:txBody>
      </p:sp>
      <p:sp>
        <p:nvSpPr>
          <p:cNvPr id="30" name="Rectangle 29">
            <a:extLst>
              <a:ext uri="{FF2B5EF4-FFF2-40B4-BE49-F238E27FC236}">
                <a16:creationId xmlns:a16="http://schemas.microsoft.com/office/drawing/2014/main" id="{1938B6AB-2784-CCC1-0758-E9CFD2CFDE7E}"/>
              </a:ext>
            </a:extLst>
          </p:cNvPr>
          <p:cNvSpPr/>
          <p:nvPr/>
        </p:nvSpPr>
        <p:spPr>
          <a:xfrm>
            <a:off x="12830454" y="3580420"/>
            <a:ext cx="4734535"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Helvetica" pitchFamily="2" charset="0"/>
              </a:rPr>
              <a:t>1 Successful Artist + 9 Average / Underperformers</a:t>
            </a:r>
          </a:p>
          <a:p>
            <a:pPr algn="ctr"/>
            <a:r>
              <a:rPr lang="en-US" sz="1200" b="1">
                <a:solidFill>
                  <a:schemeClr val="bg1"/>
                </a:solidFill>
                <a:latin typeface="Helvetica" pitchFamily="2" charset="0"/>
              </a:rPr>
              <a:t>=</a:t>
            </a:r>
          </a:p>
          <a:p>
            <a:pPr algn="ctr"/>
            <a:r>
              <a:rPr lang="en-US" sz="1200" b="1" u="sng">
                <a:solidFill>
                  <a:schemeClr val="bg1"/>
                </a:solidFill>
                <a:latin typeface="Helvetica" pitchFamily="2" charset="0"/>
              </a:rPr>
              <a:t>Few Streams</a:t>
            </a:r>
          </a:p>
        </p:txBody>
      </p:sp>
      <p:sp>
        <p:nvSpPr>
          <p:cNvPr id="31" name="Rectangle 30">
            <a:extLst>
              <a:ext uri="{FF2B5EF4-FFF2-40B4-BE49-F238E27FC236}">
                <a16:creationId xmlns:a16="http://schemas.microsoft.com/office/drawing/2014/main" id="{A84514A8-E896-FF86-E4CB-7601FC545163}"/>
              </a:ext>
            </a:extLst>
          </p:cNvPr>
          <p:cNvSpPr/>
          <p:nvPr/>
        </p:nvSpPr>
        <p:spPr>
          <a:xfrm>
            <a:off x="17897754" y="1125094"/>
            <a:ext cx="4734535" cy="43030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latin typeface="Helvetica" pitchFamily="2" charset="0"/>
              </a:rPr>
              <a:t>Sign </a:t>
            </a:r>
            <a:r>
              <a:rPr lang="en-US" sz="1200" b="1" u="sng">
                <a:solidFill>
                  <a:schemeClr val="tx1"/>
                </a:solidFill>
                <a:latin typeface="Helvetica" pitchFamily="2" charset="0"/>
              </a:rPr>
              <a:t>8 Artists </a:t>
            </a:r>
            <a:r>
              <a:rPr lang="en-US" sz="1200" b="1">
                <a:solidFill>
                  <a:schemeClr val="tx1"/>
                </a:solidFill>
                <a:latin typeface="Helvetica" pitchFamily="2" charset="0"/>
              </a:rPr>
              <a:t>being at least 50% sure of their success</a:t>
            </a:r>
          </a:p>
        </p:txBody>
      </p:sp>
      <p:pic>
        <p:nvPicPr>
          <p:cNvPr id="32" name="Picture 31">
            <a:extLst>
              <a:ext uri="{FF2B5EF4-FFF2-40B4-BE49-F238E27FC236}">
                <a16:creationId xmlns:a16="http://schemas.microsoft.com/office/drawing/2014/main" id="{0C55C0AA-F0C4-E96E-4012-35BABC562967}"/>
              </a:ext>
            </a:extLst>
          </p:cNvPr>
          <p:cNvPicPr>
            <a:picLocks noChangeAspect="1"/>
          </p:cNvPicPr>
          <p:nvPr/>
        </p:nvPicPr>
        <p:blipFill rotWithShape="1">
          <a:blip r:embed="rId3"/>
          <a:srcRect l="10880" r="10784"/>
          <a:stretch/>
        </p:blipFill>
        <p:spPr>
          <a:xfrm>
            <a:off x="18180692" y="1580353"/>
            <a:ext cx="3959603" cy="723900"/>
          </a:xfrm>
          <a:prstGeom prst="rect">
            <a:avLst/>
          </a:prstGeom>
        </p:spPr>
      </p:pic>
      <p:sp>
        <p:nvSpPr>
          <p:cNvPr id="33" name="Isosceles Triangle 54">
            <a:extLst>
              <a:ext uri="{FF2B5EF4-FFF2-40B4-BE49-F238E27FC236}">
                <a16:creationId xmlns:a16="http://schemas.microsoft.com/office/drawing/2014/main" id="{5A335806-A9CE-0D32-BB60-8FE5E918BCE5}"/>
              </a:ext>
            </a:extLst>
          </p:cNvPr>
          <p:cNvSpPr/>
          <p:nvPr/>
        </p:nvSpPr>
        <p:spPr>
          <a:xfrm rot="10800000">
            <a:off x="19871817" y="2446002"/>
            <a:ext cx="955204" cy="301330"/>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Rectangle 33">
            <a:extLst>
              <a:ext uri="{FF2B5EF4-FFF2-40B4-BE49-F238E27FC236}">
                <a16:creationId xmlns:a16="http://schemas.microsoft.com/office/drawing/2014/main" id="{483F85DE-CC3D-BB62-2267-6E159D7DC885}"/>
              </a:ext>
            </a:extLst>
          </p:cNvPr>
          <p:cNvSpPr/>
          <p:nvPr/>
        </p:nvSpPr>
        <p:spPr>
          <a:xfrm>
            <a:off x="17897755" y="3580420"/>
            <a:ext cx="4734534" cy="7239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Helvetica" pitchFamily="2" charset="0"/>
              </a:rPr>
              <a:t>4 Successful Artists + 4 Average / Underperformers</a:t>
            </a:r>
          </a:p>
          <a:p>
            <a:pPr algn="ctr"/>
            <a:r>
              <a:rPr lang="en-US" sz="1200" b="1">
                <a:solidFill>
                  <a:schemeClr val="bg1"/>
                </a:solidFill>
                <a:latin typeface="Helvetica" pitchFamily="2" charset="0"/>
              </a:rPr>
              <a:t>=</a:t>
            </a:r>
          </a:p>
          <a:p>
            <a:pPr algn="ctr"/>
            <a:r>
              <a:rPr lang="en-US" sz="1200" b="1" u="sng">
                <a:solidFill>
                  <a:schemeClr val="bg1"/>
                </a:solidFill>
                <a:latin typeface="Helvetica" pitchFamily="2" charset="0"/>
              </a:rPr>
              <a:t>More Streams</a:t>
            </a:r>
          </a:p>
        </p:txBody>
      </p:sp>
      <p:pic>
        <p:nvPicPr>
          <p:cNvPr id="35" name="Picture 34">
            <a:extLst>
              <a:ext uri="{FF2B5EF4-FFF2-40B4-BE49-F238E27FC236}">
                <a16:creationId xmlns:a16="http://schemas.microsoft.com/office/drawing/2014/main" id="{C2F44527-9D57-EFD8-E9F6-9EF8ABE9FF7E}"/>
              </a:ext>
            </a:extLst>
          </p:cNvPr>
          <p:cNvPicPr>
            <a:picLocks noChangeAspect="1"/>
          </p:cNvPicPr>
          <p:nvPr/>
        </p:nvPicPr>
        <p:blipFill>
          <a:blip r:embed="rId4"/>
          <a:stretch>
            <a:fillRect/>
          </a:stretch>
        </p:blipFill>
        <p:spPr>
          <a:xfrm>
            <a:off x="19322582" y="2919314"/>
            <a:ext cx="1910425" cy="620888"/>
          </a:xfrm>
          <a:prstGeom prst="rect">
            <a:avLst/>
          </a:prstGeom>
        </p:spPr>
      </p:pic>
      <p:sp>
        <p:nvSpPr>
          <p:cNvPr id="36" name="TextBox 35">
            <a:extLst>
              <a:ext uri="{FF2B5EF4-FFF2-40B4-BE49-F238E27FC236}">
                <a16:creationId xmlns:a16="http://schemas.microsoft.com/office/drawing/2014/main" id="{8F5DEA29-FB6A-E7A2-1ED5-C6C8F5E502BC}"/>
              </a:ext>
            </a:extLst>
          </p:cNvPr>
          <p:cNvSpPr txBox="1"/>
          <p:nvPr/>
        </p:nvSpPr>
        <p:spPr>
          <a:xfrm>
            <a:off x="13351424" y="6133322"/>
            <a:ext cx="3526928" cy="738664"/>
          </a:xfrm>
          <a:prstGeom prst="rect">
            <a:avLst/>
          </a:prstGeom>
          <a:noFill/>
        </p:spPr>
        <p:txBody>
          <a:bodyPr wrap="none" rtlCol="0">
            <a:spAutoFit/>
          </a:bodyPr>
          <a:lstStyle/>
          <a:p>
            <a:pPr algn="ctr"/>
            <a:r>
              <a:rPr lang="en-US" sz="1400" i="1" dirty="0"/>
              <a:t>Inefficient allocation of </a:t>
            </a:r>
            <a:r>
              <a:rPr lang="en-US" sz="1400" b="1" i="1" dirty="0"/>
              <a:t>labour</a:t>
            </a:r>
            <a:r>
              <a:rPr lang="en-US" sz="1400" i="1" dirty="0"/>
              <a:t> and </a:t>
            </a:r>
            <a:r>
              <a:rPr lang="en-US" sz="1400" b="1" i="1" dirty="0"/>
              <a:t>money</a:t>
            </a:r>
          </a:p>
          <a:p>
            <a:pPr algn="ctr"/>
            <a:r>
              <a:rPr lang="en-US" sz="1400" i="1" dirty="0"/>
              <a:t>=</a:t>
            </a:r>
          </a:p>
          <a:p>
            <a:pPr algn="ctr"/>
            <a:r>
              <a:rPr lang="en-US" sz="1400" i="1" dirty="0"/>
              <a:t>Smaller Profit Margins</a:t>
            </a:r>
          </a:p>
        </p:txBody>
      </p:sp>
      <p:pic>
        <p:nvPicPr>
          <p:cNvPr id="37" name="Picture 36">
            <a:extLst>
              <a:ext uri="{FF2B5EF4-FFF2-40B4-BE49-F238E27FC236}">
                <a16:creationId xmlns:a16="http://schemas.microsoft.com/office/drawing/2014/main" id="{43268415-3476-9D8E-AB1C-7A6B4CA7BAB1}"/>
              </a:ext>
            </a:extLst>
          </p:cNvPr>
          <p:cNvPicPr>
            <a:picLocks noChangeAspect="1"/>
          </p:cNvPicPr>
          <p:nvPr/>
        </p:nvPicPr>
        <p:blipFill rotWithShape="1">
          <a:blip r:embed="rId5"/>
          <a:srcRect t="-15237" b="15237"/>
          <a:stretch/>
        </p:blipFill>
        <p:spPr>
          <a:xfrm>
            <a:off x="6085320" y="2237487"/>
            <a:ext cx="5772545" cy="2604984"/>
          </a:xfrm>
          <a:prstGeom prst="rect">
            <a:avLst/>
          </a:prstGeom>
        </p:spPr>
      </p:pic>
      <p:sp>
        <p:nvSpPr>
          <p:cNvPr id="38" name="Oval 37">
            <a:extLst>
              <a:ext uri="{FF2B5EF4-FFF2-40B4-BE49-F238E27FC236}">
                <a16:creationId xmlns:a16="http://schemas.microsoft.com/office/drawing/2014/main" id="{6DC78EEB-C68B-5200-25B1-EE69692E496B}"/>
              </a:ext>
            </a:extLst>
          </p:cNvPr>
          <p:cNvSpPr/>
          <p:nvPr/>
        </p:nvSpPr>
        <p:spPr>
          <a:xfrm>
            <a:off x="8153248" y="2913542"/>
            <a:ext cx="3704617" cy="130429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09C62680-2861-9036-8C35-DD2B2BF4E633}"/>
              </a:ext>
            </a:extLst>
          </p:cNvPr>
          <p:cNvPicPr>
            <a:picLocks noChangeAspect="1"/>
          </p:cNvPicPr>
          <p:nvPr/>
        </p:nvPicPr>
        <p:blipFill rotWithShape="1">
          <a:blip r:embed="rId5"/>
          <a:srcRect t="-15237" b="15237"/>
          <a:stretch/>
        </p:blipFill>
        <p:spPr>
          <a:xfrm>
            <a:off x="18389746" y="4179939"/>
            <a:ext cx="3750549" cy="1692515"/>
          </a:xfrm>
          <a:prstGeom prst="rect">
            <a:avLst/>
          </a:prstGeom>
        </p:spPr>
      </p:pic>
      <p:sp>
        <p:nvSpPr>
          <p:cNvPr id="40" name="Oval 39">
            <a:extLst>
              <a:ext uri="{FF2B5EF4-FFF2-40B4-BE49-F238E27FC236}">
                <a16:creationId xmlns:a16="http://schemas.microsoft.com/office/drawing/2014/main" id="{D042058C-EB93-F975-713A-5A59F0FEF125}"/>
              </a:ext>
            </a:extLst>
          </p:cNvPr>
          <p:cNvSpPr/>
          <p:nvPr/>
        </p:nvSpPr>
        <p:spPr>
          <a:xfrm>
            <a:off x="19103028" y="4857155"/>
            <a:ext cx="2522235" cy="80233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2E405F1B-30B5-A3C3-B033-D56608661413}"/>
              </a:ext>
            </a:extLst>
          </p:cNvPr>
          <p:cNvSpPr txBox="1"/>
          <p:nvPr/>
        </p:nvSpPr>
        <p:spPr>
          <a:xfrm>
            <a:off x="19163463" y="6133322"/>
            <a:ext cx="1854996" cy="307777"/>
          </a:xfrm>
          <a:prstGeom prst="rect">
            <a:avLst/>
          </a:prstGeom>
          <a:noFill/>
        </p:spPr>
        <p:txBody>
          <a:bodyPr wrap="none" rtlCol="0">
            <a:spAutoFit/>
          </a:bodyPr>
          <a:lstStyle/>
          <a:p>
            <a:pPr algn="ctr"/>
            <a:r>
              <a:rPr lang="en-US" sz="1400" i="1"/>
              <a:t>Larger Profit Margins</a:t>
            </a:r>
          </a:p>
        </p:txBody>
      </p:sp>
      <p:sp>
        <p:nvSpPr>
          <p:cNvPr id="42" name="Triangle 41">
            <a:extLst>
              <a:ext uri="{FF2B5EF4-FFF2-40B4-BE49-F238E27FC236}">
                <a16:creationId xmlns:a16="http://schemas.microsoft.com/office/drawing/2014/main" id="{AF83C5B7-2868-CBDC-A0E9-DFAF36B5DA37}"/>
              </a:ext>
            </a:extLst>
          </p:cNvPr>
          <p:cNvSpPr/>
          <p:nvPr/>
        </p:nvSpPr>
        <p:spPr>
          <a:xfrm rot="5400000">
            <a:off x="5173774" y="3083391"/>
            <a:ext cx="924232" cy="29273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336113A-385C-F670-8099-EB1342C2B3A9}"/>
              </a:ext>
            </a:extLst>
          </p:cNvPr>
          <p:cNvSpPr txBox="1"/>
          <p:nvPr/>
        </p:nvSpPr>
        <p:spPr>
          <a:xfrm>
            <a:off x="6306037" y="1241105"/>
            <a:ext cx="5372819" cy="1077218"/>
          </a:xfrm>
          <a:prstGeom prst="rect">
            <a:avLst/>
          </a:prstGeom>
          <a:solidFill>
            <a:srgbClr val="043170"/>
          </a:solidFill>
        </p:spPr>
        <p:txBody>
          <a:bodyPr wrap="square" rtlCol="0">
            <a:spAutoFit/>
          </a:bodyPr>
          <a:lstStyle/>
          <a:p>
            <a:pPr algn="ctr"/>
            <a:endParaRPr lang="en-US" sz="1600" b="1" dirty="0">
              <a:solidFill>
                <a:schemeClr val="bg1"/>
              </a:solidFill>
            </a:endParaRPr>
          </a:p>
          <a:p>
            <a:pPr algn="ctr"/>
            <a:r>
              <a:rPr lang="en-US" sz="1600" b="1" dirty="0">
                <a:solidFill>
                  <a:schemeClr val="bg1"/>
                </a:solidFill>
              </a:rPr>
              <a:t>Labels must hit a critical number of streams in order to make a profit</a:t>
            </a:r>
          </a:p>
          <a:p>
            <a:pPr algn="ctr"/>
            <a:endParaRPr lang="en-US" sz="1600" dirty="0">
              <a:solidFill>
                <a:schemeClr val="bg1"/>
              </a:solidFill>
            </a:endParaRPr>
          </a:p>
        </p:txBody>
      </p:sp>
    </p:spTree>
    <p:extLst>
      <p:ext uri="{BB962C8B-B14F-4D97-AF65-F5344CB8AC3E}">
        <p14:creationId xmlns:p14="http://schemas.microsoft.com/office/powerpoint/2010/main" val="1689279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2B63FC-EAD2-F708-BF31-815F8955E814}"/>
              </a:ext>
            </a:extLst>
          </p:cNvPr>
          <p:cNvSpPr>
            <a:spLocks noGrp="1"/>
          </p:cNvSpPr>
          <p:nvPr>
            <p:ph type="sldNum" sz="quarter" idx="4"/>
          </p:nvPr>
        </p:nvSpPr>
        <p:spPr/>
        <p:txBody>
          <a:bodyPr/>
          <a:lstStyle/>
          <a:p>
            <a:fld id="{330EA680-D336-4FF7-8B7A-9848BB0A1C32}" type="slidenum">
              <a:rPr lang="en-US" smtClean="0"/>
              <a:t>12</a:t>
            </a:fld>
            <a:endParaRPr lang="en-US"/>
          </a:p>
        </p:txBody>
      </p:sp>
      <p:sp>
        <p:nvSpPr>
          <p:cNvPr id="5" name="Title 4">
            <a:extLst>
              <a:ext uri="{FF2B5EF4-FFF2-40B4-BE49-F238E27FC236}">
                <a16:creationId xmlns:a16="http://schemas.microsoft.com/office/drawing/2014/main" id="{7BDFBDF2-7E56-A696-1909-3E042B709045}"/>
              </a:ext>
            </a:extLst>
          </p:cNvPr>
          <p:cNvSpPr>
            <a:spLocks noGrp="1"/>
          </p:cNvSpPr>
          <p:nvPr>
            <p:ph type="title"/>
          </p:nvPr>
        </p:nvSpPr>
        <p:spPr>
          <a:xfrm>
            <a:off x="1054443" y="198877"/>
            <a:ext cx="9599379" cy="628650"/>
          </a:xfrm>
        </p:spPr>
        <p:txBody>
          <a:bodyPr lIns="91440" tIns="45720" rIns="91440" bIns="45720" anchor="ctr">
            <a:normAutofit/>
          </a:bodyPr>
          <a:lstStyle/>
          <a:p>
            <a:r>
              <a:rPr lang="en-SG">
                <a:cs typeface="Arial"/>
              </a:rPr>
              <a:t>Issue 2: Rapidly signing new artists is </a:t>
            </a:r>
            <a:r>
              <a:rPr lang="en-SG">
                <a:solidFill>
                  <a:srgbClr val="043170"/>
                </a:solidFill>
                <a:cs typeface="Arial"/>
              </a:rPr>
              <a:t>resource-intensive</a:t>
            </a:r>
            <a:r>
              <a:rPr lang="en-SG">
                <a:cs typeface="Arial"/>
              </a:rPr>
              <a:t> and becoming </a:t>
            </a:r>
            <a:r>
              <a:rPr lang="en-SG">
                <a:solidFill>
                  <a:srgbClr val="043170"/>
                </a:solidFill>
                <a:cs typeface="Arial"/>
              </a:rPr>
              <a:t>less effective </a:t>
            </a:r>
            <a:endParaRPr lang="en-US"/>
          </a:p>
        </p:txBody>
      </p:sp>
      <p:sp>
        <p:nvSpPr>
          <p:cNvPr id="22" name="Content Placeholder 21">
            <a:extLst>
              <a:ext uri="{FF2B5EF4-FFF2-40B4-BE49-F238E27FC236}">
                <a16:creationId xmlns:a16="http://schemas.microsoft.com/office/drawing/2014/main" id="{062B49E2-E1C4-3900-0330-870F13D937FE}"/>
              </a:ext>
            </a:extLst>
          </p:cNvPr>
          <p:cNvSpPr>
            <a:spLocks noGrp="1"/>
          </p:cNvSpPr>
          <p:nvPr>
            <p:ph sz="quarter" idx="12"/>
          </p:nvPr>
        </p:nvSpPr>
        <p:spPr/>
        <p:txBody>
          <a:bodyPr/>
          <a:lstStyle/>
          <a:p>
            <a:r>
              <a:rPr lang="en-US" dirty="0"/>
              <a:t>Hui Yu</a:t>
            </a:r>
          </a:p>
        </p:txBody>
      </p:sp>
      <p:sp>
        <p:nvSpPr>
          <p:cNvPr id="23" name="Oval 22">
            <a:extLst>
              <a:ext uri="{FF2B5EF4-FFF2-40B4-BE49-F238E27FC236}">
                <a16:creationId xmlns:a16="http://schemas.microsoft.com/office/drawing/2014/main" id="{10ED897E-0D13-3085-4259-00DAF2241619}"/>
              </a:ext>
            </a:extLst>
          </p:cNvPr>
          <p:cNvSpPr/>
          <p:nvPr/>
        </p:nvSpPr>
        <p:spPr>
          <a:xfrm>
            <a:off x="635077" y="1335506"/>
            <a:ext cx="4307306" cy="4307306"/>
          </a:xfrm>
          <a:prstGeom prst="ellipse">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solidFill>
                <a:schemeClr val="accent1"/>
              </a:solidFill>
              <a:latin typeface="Arial" panose="020B0604020202020204" pitchFamily="34" charset="0"/>
              <a:cs typeface="Arial" panose="020B0604020202020204" pitchFamily="34" charset="0"/>
            </a:endParaRPr>
          </a:p>
          <a:p>
            <a:pPr algn="ctr"/>
            <a:r>
              <a:rPr lang="en-US" sz="4000" b="1">
                <a:solidFill>
                  <a:schemeClr val="accent1"/>
                </a:solidFill>
                <a:latin typeface="Arial" panose="020B0604020202020204" pitchFamily="34" charset="0"/>
                <a:cs typeface="Arial" panose="020B0604020202020204" pitchFamily="34" charset="0"/>
              </a:rPr>
              <a:t>Only 12</a:t>
            </a:r>
            <a:r>
              <a:rPr lang="en-US" sz="4000">
                <a:solidFill>
                  <a:schemeClr val="accent1"/>
                </a:solidFill>
                <a:latin typeface="Arial" panose="020B0604020202020204" pitchFamily="34" charset="0"/>
                <a:cs typeface="Arial" panose="020B0604020202020204" pitchFamily="34" charset="0"/>
              </a:rPr>
              <a:t> </a:t>
            </a:r>
            <a:endParaRPr lang="en-US" sz="2400">
              <a:solidFill>
                <a:schemeClr val="tx1"/>
              </a:solidFill>
              <a:latin typeface="Arial" panose="020B0604020202020204" pitchFamily="34" charset="0"/>
              <a:cs typeface="Arial" panose="020B0604020202020204" pitchFamily="34" charset="0"/>
            </a:endParaRPr>
          </a:p>
          <a:p>
            <a:pPr algn="ctr"/>
            <a:r>
              <a:rPr lang="en-US" sz="2800" b="1">
                <a:solidFill>
                  <a:srgbClr val="2BB3E1"/>
                </a:solidFill>
                <a:latin typeface="Arial" panose="020B0604020202020204" pitchFamily="34" charset="0"/>
                <a:cs typeface="Arial" panose="020B0604020202020204" pitchFamily="34" charset="0"/>
              </a:rPr>
              <a:t>first-timers</a:t>
            </a:r>
            <a:r>
              <a:rPr lang="en-US">
                <a:solidFill>
                  <a:srgbClr val="2BB3E1"/>
                </a:solidFill>
                <a:latin typeface="Arial" panose="020B0604020202020204" pitchFamily="34" charset="0"/>
                <a:cs typeface="Arial" panose="020B0604020202020204" pitchFamily="34" charset="0"/>
              </a:rPr>
              <a:t> </a:t>
            </a:r>
          </a:p>
          <a:p>
            <a:pPr algn="ctr"/>
            <a:r>
              <a:rPr lang="en-US">
                <a:solidFill>
                  <a:schemeClr val="tx1"/>
                </a:solidFill>
                <a:latin typeface="Arial" panose="020B0604020202020204" pitchFamily="34" charset="0"/>
                <a:cs typeface="Arial" panose="020B0604020202020204" pitchFamily="34" charset="0"/>
              </a:rPr>
              <a:t>top 10 positions in 2022 on Billboard’s </a:t>
            </a:r>
            <a:r>
              <a:rPr lang="en-US" i="1">
                <a:solidFill>
                  <a:schemeClr val="tx1"/>
                </a:solidFill>
                <a:latin typeface="Arial" panose="020B0604020202020204" pitchFamily="34" charset="0"/>
                <a:cs typeface="Arial" panose="020B0604020202020204" pitchFamily="34" charset="0"/>
              </a:rPr>
              <a:t>Top 100 </a:t>
            </a:r>
            <a:r>
              <a:rPr lang="en-US">
                <a:solidFill>
                  <a:schemeClr val="tx1"/>
                </a:solidFill>
                <a:latin typeface="Arial" panose="020B0604020202020204" pitchFamily="34" charset="0"/>
                <a:cs typeface="Arial" panose="020B0604020202020204" pitchFamily="34" charset="0"/>
              </a:rPr>
              <a:t>chart </a:t>
            </a:r>
          </a:p>
          <a:p>
            <a:pPr algn="ctr"/>
            <a:r>
              <a:rPr lang="en-US">
                <a:solidFill>
                  <a:schemeClr val="tx1"/>
                </a:solidFill>
                <a:latin typeface="Arial" panose="020B0604020202020204" pitchFamily="34" charset="0"/>
                <a:cs typeface="Arial" panose="020B0604020202020204" pitchFamily="34" charset="0"/>
              </a:rPr>
              <a:t>as </a:t>
            </a:r>
            <a:r>
              <a:rPr lang="en-US" b="1">
                <a:solidFill>
                  <a:srgbClr val="2BB3E1"/>
                </a:solidFill>
                <a:latin typeface="Arial" panose="020B0604020202020204" pitchFamily="34" charset="0"/>
                <a:cs typeface="Arial" panose="020B0604020202020204" pitchFamily="34" charset="0"/>
              </a:rPr>
              <a:t>compared to 30 </a:t>
            </a:r>
            <a:r>
              <a:rPr lang="en-US">
                <a:solidFill>
                  <a:schemeClr val="tx1"/>
                </a:solidFill>
                <a:latin typeface="Arial" panose="020B0604020202020204" pitchFamily="34" charset="0"/>
                <a:cs typeface="Arial" panose="020B0604020202020204" pitchFamily="34" charset="0"/>
              </a:rPr>
              <a:t>in 2021</a:t>
            </a:r>
          </a:p>
        </p:txBody>
      </p:sp>
      <p:pic>
        <p:nvPicPr>
          <p:cNvPr id="10242" name="Picture 2">
            <a:extLst>
              <a:ext uri="{FF2B5EF4-FFF2-40B4-BE49-F238E27FC236}">
                <a16:creationId xmlns:a16="http://schemas.microsoft.com/office/drawing/2014/main" id="{5B2E41AD-36F5-C793-1EAF-74A693381CA6}"/>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20696" y="1561432"/>
            <a:ext cx="1352110" cy="1352110"/>
          </a:xfrm>
          <a:prstGeom prst="rect">
            <a:avLst/>
          </a:prstGeom>
          <a:solidFill>
            <a:srgbClr val="D5F0FA"/>
          </a:solidFill>
        </p:spPr>
      </p:pic>
      <p:sp>
        <p:nvSpPr>
          <p:cNvPr id="24" name="Rounded Rectangle 23">
            <a:extLst>
              <a:ext uri="{FF2B5EF4-FFF2-40B4-BE49-F238E27FC236}">
                <a16:creationId xmlns:a16="http://schemas.microsoft.com/office/drawing/2014/main" id="{74A6C889-263B-C849-93A8-A2E87C8AD7FE}"/>
              </a:ext>
            </a:extLst>
          </p:cNvPr>
          <p:cNvSpPr/>
          <p:nvPr/>
        </p:nvSpPr>
        <p:spPr>
          <a:xfrm>
            <a:off x="12830454" y="643686"/>
            <a:ext cx="4734535" cy="372220"/>
          </a:xfrm>
          <a:prstGeom prst="roundRect">
            <a:avLst/>
          </a:prstGeom>
          <a:solidFill>
            <a:srgbClr val="043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latin typeface="Helvetica" pitchFamily="2" charset="0"/>
              </a:rPr>
              <a:t>Current Strategy</a:t>
            </a:r>
          </a:p>
        </p:txBody>
      </p:sp>
      <p:sp>
        <p:nvSpPr>
          <p:cNvPr id="25" name="Rounded Rectangle 24">
            <a:extLst>
              <a:ext uri="{FF2B5EF4-FFF2-40B4-BE49-F238E27FC236}">
                <a16:creationId xmlns:a16="http://schemas.microsoft.com/office/drawing/2014/main" id="{F7A08F93-E70D-0947-FC81-FAE8912F486D}"/>
              </a:ext>
            </a:extLst>
          </p:cNvPr>
          <p:cNvSpPr/>
          <p:nvPr/>
        </p:nvSpPr>
        <p:spPr>
          <a:xfrm>
            <a:off x="17897754" y="643685"/>
            <a:ext cx="4734535" cy="37222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latin typeface="Helvetica" pitchFamily="2" charset="0"/>
              </a:rPr>
              <a:t>A better strategy </a:t>
            </a:r>
          </a:p>
        </p:txBody>
      </p:sp>
      <p:pic>
        <p:nvPicPr>
          <p:cNvPr id="26" name="Picture 25">
            <a:extLst>
              <a:ext uri="{FF2B5EF4-FFF2-40B4-BE49-F238E27FC236}">
                <a16:creationId xmlns:a16="http://schemas.microsoft.com/office/drawing/2014/main" id="{4B38D5E5-5814-F3E5-9448-554B88C78CA6}"/>
              </a:ext>
            </a:extLst>
          </p:cNvPr>
          <p:cNvPicPr>
            <a:picLocks noChangeAspect="1"/>
          </p:cNvPicPr>
          <p:nvPr/>
        </p:nvPicPr>
        <p:blipFill>
          <a:blip r:embed="rId3"/>
          <a:stretch>
            <a:fillRect/>
          </a:stretch>
        </p:blipFill>
        <p:spPr>
          <a:xfrm>
            <a:off x="12690318" y="1580353"/>
            <a:ext cx="5054600" cy="723900"/>
          </a:xfrm>
          <a:prstGeom prst="rect">
            <a:avLst/>
          </a:prstGeom>
        </p:spPr>
      </p:pic>
      <p:sp>
        <p:nvSpPr>
          <p:cNvPr id="27" name="Isosceles Triangle 54">
            <a:extLst>
              <a:ext uri="{FF2B5EF4-FFF2-40B4-BE49-F238E27FC236}">
                <a16:creationId xmlns:a16="http://schemas.microsoft.com/office/drawing/2014/main" id="{0F2DDF02-8199-F560-C114-824AEB7D6901}"/>
              </a:ext>
            </a:extLst>
          </p:cNvPr>
          <p:cNvSpPr/>
          <p:nvPr/>
        </p:nvSpPr>
        <p:spPr>
          <a:xfrm rot="10800000">
            <a:off x="14637288" y="2446002"/>
            <a:ext cx="955204" cy="301330"/>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8" name="Picture 27">
            <a:extLst>
              <a:ext uri="{FF2B5EF4-FFF2-40B4-BE49-F238E27FC236}">
                <a16:creationId xmlns:a16="http://schemas.microsoft.com/office/drawing/2014/main" id="{B62F6141-558A-D88E-9068-F22892D02682}"/>
              </a:ext>
            </a:extLst>
          </p:cNvPr>
          <p:cNvPicPr>
            <a:picLocks noChangeAspect="1"/>
          </p:cNvPicPr>
          <p:nvPr/>
        </p:nvPicPr>
        <p:blipFill rotWithShape="1">
          <a:blip r:embed="rId3"/>
          <a:srcRect l="40509" r="51193"/>
          <a:stretch/>
        </p:blipFill>
        <p:spPr>
          <a:xfrm>
            <a:off x="14905163" y="2856520"/>
            <a:ext cx="419451" cy="723900"/>
          </a:xfrm>
          <a:prstGeom prst="rect">
            <a:avLst/>
          </a:prstGeom>
        </p:spPr>
      </p:pic>
      <p:sp>
        <p:nvSpPr>
          <p:cNvPr id="29" name="Rectangle 28">
            <a:extLst>
              <a:ext uri="{FF2B5EF4-FFF2-40B4-BE49-F238E27FC236}">
                <a16:creationId xmlns:a16="http://schemas.microsoft.com/office/drawing/2014/main" id="{C11A9196-CBB3-AC9F-22DB-1F8268BF18DA}"/>
              </a:ext>
            </a:extLst>
          </p:cNvPr>
          <p:cNvSpPr/>
          <p:nvPr/>
        </p:nvSpPr>
        <p:spPr>
          <a:xfrm>
            <a:off x="12830455" y="1125094"/>
            <a:ext cx="4734535" cy="43030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latin typeface="Helvetica" pitchFamily="2" charset="0"/>
              </a:rPr>
              <a:t>Sign </a:t>
            </a:r>
            <a:r>
              <a:rPr lang="en-US" sz="1200" b="1" u="sng">
                <a:solidFill>
                  <a:schemeClr val="tx1"/>
                </a:solidFill>
                <a:latin typeface="Helvetica" pitchFamily="2" charset="0"/>
              </a:rPr>
              <a:t>10 Artists </a:t>
            </a:r>
            <a:r>
              <a:rPr lang="en-US" sz="1200" b="1">
                <a:solidFill>
                  <a:schemeClr val="tx1"/>
                </a:solidFill>
                <a:latin typeface="Helvetica" pitchFamily="2" charset="0"/>
              </a:rPr>
              <a:t>without knowing if they are likely to be popular</a:t>
            </a:r>
          </a:p>
        </p:txBody>
      </p:sp>
      <p:sp>
        <p:nvSpPr>
          <p:cNvPr id="30" name="Rectangle 29">
            <a:extLst>
              <a:ext uri="{FF2B5EF4-FFF2-40B4-BE49-F238E27FC236}">
                <a16:creationId xmlns:a16="http://schemas.microsoft.com/office/drawing/2014/main" id="{1938B6AB-2784-CCC1-0758-E9CFD2CFDE7E}"/>
              </a:ext>
            </a:extLst>
          </p:cNvPr>
          <p:cNvSpPr/>
          <p:nvPr/>
        </p:nvSpPr>
        <p:spPr>
          <a:xfrm>
            <a:off x="12830454" y="3580420"/>
            <a:ext cx="4734535"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Helvetica" pitchFamily="2" charset="0"/>
              </a:rPr>
              <a:t>1 Successful Artist + 9 Average / Underperformers</a:t>
            </a:r>
          </a:p>
          <a:p>
            <a:pPr algn="ctr"/>
            <a:r>
              <a:rPr lang="en-US" sz="1200" b="1">
                <a:solidFill>
                  <a:schemeClr val="bg1"/>
                </a:solidFill>
                <a:latin typeface="Helvetica" pitchFamily="2" charset="0"/>
              </a:rPr>
              <a:t>=</a:t>
            </a:r>
          </a:p>
          <a:p>
            <a:pPr algn="ctr"/>
            <a:r>
              <a:rPr lang="en-US" sz="1200" b="1" u="sng">
                <a:solidFill>
                  <a:schemeClr val="bg1"/>
                </a:solidFill>
                <a:latin typeface="Helvetica" pitchFamily="2" charset="0"/>
              </a:rPr>
              <a:t>Few Streams</a:t>
            </a:r>
          </a:p>
        </p:txBody>
      </p:sp>
      <p:sp>
        <p:nvSpPr>
          <p:cNvPr id="31" name="Rectangle 30">
            <a:extLst>
              <a:ext uri="{FF2B5EF4-FFF2-40B4-BE49-F238E27FC236}">
                <a16:creationId xmlns:a16="http://schemas.microsoft.com/office/drawing/2014/main" id="{A84514A8-E896-FF86-E4CB-7601FC545163}"/>
              </a:ext>
            </a:extLst>
          </p:cNvPr>
          <p:cNvSpPr/>
          <p:nvPr/>
        </p:nvSpPr>
        <p:spPr>
          <a:xfrm>
            <a:off x="17897754" y="1125094"/>
            <a:ext cx="4734535" cy="43030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latin typeface="Helvetica" pitchFamily="2" charset="0"/>
              </a:rPr>
              <a:t>Sign </a:t>
            </a:r>
            <a:r>
              <a:rPr lang="en-US" sz="1200" b="1" u="sng">
                <a:solidFill>
                  <a:schemeClr val="tx1"/>
                </a:solidFill>
                <a:latin typeface="Helvetica" pitchFamily="2" charset="0"/>
              </a:rPr>
              <a:t>8 Artists </a:t>
            </a:r>
            <a:r>
              <a:rPr lang="en-US" sz="1200" b="1">
                <a:solidFill>
                  <a:schemeClr val="tx1"/>
                </a:solidFill>
                <a:latin typeface="Helvetica" pitchFamily="2" charset="0"/>
              </a:rPr>
              <a:t>being at least 50% sure of their success</a:t>
            </a:r>
          </a:p>
        </p:txBody>
      </p:sp>
      <p:pic>
        <p:nvPicPr>
          <p:cNvPr id="32" name="Picture 31">
            <a:extLst>
              <a:ext uri="{FF2B5EF4-FFF2-40B4-BE49-F238E27FC236}">
                <a16:creationId xmlns:a16="http://schemas.microsoft.com/office/drawing/2014/main" id="{0C55C0AA-F0C4-E96E-4012-35BABC562967}"/>
              </a:ext>
            </a:extLst>
          </p:cNvPr>
          <p:cNvPicPr>
            <a:picLocks noChangeAspect="1"/>
          </p:cNvPicPr>
          <p:nvPr/>
        </p:nvPicPr>
        <p:blipFill rotWithShape="1">
          <a:blip r:embed="rId3"/>
          <a:srcRect l="10880" r="10784"/>
          <a:stretch/>
        </p:blipFill>
        <p:spPr>
          <a:xfrm>
            <a:off x="18180692" y="1580353"/>
            <a:ext cx="3959603" cy="723900"/>
          </a:xfrm>
          <a:prstGeom prst="rect">
            <a:avLst/>
          </a:prstGeom>
        </p:spPr>
      </p:pic>
      <p:sp>
        <p:nvSpPr>
          <p:cNvPr id="33" name="Isosceles Triangle 54">
            <a:extLst>
              <a:ext uri="{FF2B5EF4-FFF2-40B4-BE49-F238E27FC236}">
                <a16:creationId xmlns:a16="http://schemas.microsoft.com/office/drawing/2014/main" id="{5A335806-A9CE-0D32-BB60-8FE5E918BCE5}"/>
              </a:ext>
            </a:extLst>
          </p:cNvPr>
          <p:cNvSpPr/>
          <p:nvPr/>
        </p:nvSpPr>
        <p:spPr>
          <a:xfrm rot="10800000">
            <a:off x="19871817" y="2446002"/>
            <a:ext cx="955204" cy="301330"/>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Rectangle 33">
            <a:extLst>
              <a:ext uri="{FF2B5EF4-FFF2-40B4-BE49-F238E27FC236}">
                <a16:creationId xmlns:a16="http://schemas.microsoft.com/office/drawing/2014/main" id="{483F85DE-CC3D-BB62-2267-6E159D7DC885}"/>
              </a:ext>
            </a:extLst>
          </p:cNvPr>
          <p:cNvSpPr/>
          <p:nvPr/>
        </p:nvSpPr>
        <p:spPr>
          <a:xfrm>
            <a:off x="17897755" y="3580420"/>
            <a:ext cx="4734534" cy="7239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Helvetica" pitchFamily="2" charset="0"/>
              </a:rPr>
              <a:t>4 Successful Artists + 4 Average / Underperformers</a:t>
            </a:r>
          </a:p>
          <a:p>
            <a:pPr algn="ctr"/>
            <a:r>
              <a:rPr lang="en-US" sz="1200" b="1">
                <a:solidFill>
                  <a:schemeClr val="bg1"/>
                </a:solidFill>
                <a:latin typeface="Helvetica" pitchFamily="2" charset="0"/>
              </a:rPr>
              <a:t>=</a:t>
            </a:r>
          </a:p>
          <a:p>
            <a:pPr algn="ctr"/>
            <a:r>
              <a:rPr lang="en-US" sz="1200" b="1" u="sng">
                <a:solidFill>
                  <a:schemeClr val="bg1"/>
                </a:solidFill>
                <a:latin typeface="Helvetica" pitchFamily="2" charset="0"/>
              </a:rPr>
              <a:t>More Streams</a:t>
            </a:r>
          </a:p>
        </p:txBody>
      </p:sp>
      <p:pic>
        <p:nvPicPr>
          <p:cNvPr id="35" name="Picture 34">
            <a:extLst>
              <a:ext uri="{FF2B5EF4-FFF2-40B4-BE49-F238E27FC236}">
                <a16:creationId xmlns:a16="http://schemas.microsoft.com/office/drawing/2014/main" id="{C2F44527-9D57-EFD8-E9F6-9EF8ABE9FF7E}"/>
              </a:ext>
            </a:extLst>
          </p:cNvPr>
          <p:cNvPicPr>
            <a:picLocks noChangeAspect="1"/>
          </p:cNvPicPr>
          <p:nvPr/>
        </p:nvPicPr>
        <p:blipFill>
          <a:blip r:embed="rId4"/>
          <a:stretch>
            <a:fillRect/>
          </a:stretch>
        </p:blipFill>
        <p:spPr>
          <a:xfrm>
            <a:off x="19322582" y="2919314"/>
            <a:ext cx="1910425" cy="620888"/>
          </a:xfrm>
          <a:prstGeom prst="rect">
            <a:avLst/>
          </a:prstGeom>
        </p:spPr>
      </p:pic>
      <p:sp>
        <p:nvSpPr>
          <p:cNvPr id="36" name="TextBox 35">
            <a:extLst>
              <a:ext uri="{FF2B5EF4-FFF2-40B4-BE49-F238E27FC236}">
                <a16:creationId xmlns:a16="http://schemas.microsoft.com/office/drawing/2014/main" id="{8F5DEA29-FB6A-E7A2-1ED5-C6C8F5E502BC}"/>
              </a:ext>
            </a:extLst>
          </p:cNvPr>
          <p:cNvSpPr txBox="1"/>
          <p:nvPr/>
        </p:nvSpPr>
        <p:spPr>
          <a:xfrm>
            <a:off x="13351424" y="6133322"/>
            <a:ext cx="3526928" cy="738664"/>
          </a:xfrm>
          <a:prstGeom prst="rect">
            <a:avLst/>
          </a:prstGeom>
          <a:noFill/>
        </p:spPr>
        <p:txBody>
          <a:bodyPr wrap="none" rtlCol="0">
            <a:spAutoFit/>
          </a:bodyPr>
          <a:lstStyle/>
          <a:p>
            <a:pPr algn="ctr"/>
            <a:r>
              <a:rPr lang="en-US" sz="1400" i="1" dirty="0"/>
              <a:t>Inefficient allocation of </a:t>
            </a:r>
            <a:r>
              <a:rPr lang="en-US" sz="1400" b="1" i="1" dirty="0"/>
              <a:t>labour</a:t>
            </a:r>
            <a:r>
              <a:rPr lang="en-US" sz="1400" i="1" dirty="0"/>
              <a:t> and </a:t>
            </a:r>
            <a:r>
              <a:rPr lang="en-US" sz="1400" b="1" i="1" dirty="0"/>
              <a:t>money</a:t>
            </a:r>
          </a:p>
          <a:p>
            <a:pPr algn="ctr"/>
            <a:r>
              <a:rPr lang="en-US" sz="1400" i="1" dirty="0"/>
              <a:t>=</a:t>
            </a:r>
          </a:p>
          <a:p>
            <a:pPr algn="ctr"/>
            <a:r>
              <a:rPr lang="en-US" sz="1400" i="1" dirty="0"/>
              <a:t>Smaller Profit Margins</a:t>
            </a:r>
          </a:p>
        </p:txBody>
      </p:sp>
      <p:pic>
        <p:nvPicPr>
          <p:cNvPr id="37" name="Picture 36">
            <a:extLst>
              <a:ext uri="{FF2B5EF4-FFF2-40B4-BE49-F238E27FC236}">
                <a16:creationId xmlns:a16="http://schemas.microsoft.com/office/drawing/2014/main" id="{43268415-3476-9D8E-AB1C-7A6B4CA7BAB1}"/>
              </a:ext>
            </a:extLst>
          </p:cNvPr>
          <p:cNvPicPr>
            <a:picLocks noChangeAspect="1"/>
          </p:cNvPicPr>
          <p:nvPr/>
        </p:nvPicPr>
        <p:blipFill rotWithShape="1">
          <a:blip r:embed="rId5"/>
          <a:srcRect t="-15237" b="15237"/>
          <a:stretch/>
        </p:blipFill>
        <p:spPr>
          <a:xfrm>
            <a:off x="6085320" y="2237487"/>
            <a:ext cx="5772545" cy="2604984"/>
          </a:xfrm>
          <a:prstGeom prst="rect">
            <a:avLst/>
          </a:prstGeom>
        </p:spPr>
      </p:pic>
      <p:sp>
        <p:nvSpPr>
          <p:cNvPr id="38" name="Oval 37">
            <a:extLst>
              <a:ext uri="{FF2B5EF4-FFF2-40B4-BE49-F238E27FC236}">
                <a16:creationId xmlns:a16="http://schemas.microsoft.com/office/drawing/2014/main" id="{6DC78EEB-C68B-5200-25B1-EE69692E496B}"/>
              </a:ext>
            </a:extLst>
          </p:cNvPr>
          <p:cNvSpPr/>
          <p:nvPr/>
        </p:nvSpPr>
        <p:spPr>
          <a:xfrm>
            <a:off x="6520104" y="2913542"/>
            <a:ext cx="2309453" cy="130429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09C62680-2861-9036-8C35-DD2B2BF4E633}"/>
              </a:ext>
            </a:extLst>
          </p:cNvPr>
          <p:cNvPicPr>
            <a:picLocks noChangeAspect="1"/>
          </p:cNvPicPr>
          <p:nvPr/>
        </p:nvPicPr>
        <p:blipFill rotWithShape="1">
          <a:blip r:embed="rId5"/>
          <a:srcRect t="-15237" b="15237"/>
          <a:stretch/>
        </p:blipFill>
        <p:spPr>
          <a:xfrm>
            <a:off x="18389746" y="4179939"/>
            <a:ext cx="3750549" cy="1692515"/>
          </a:xfrm>
          <a:prstGeom prst="rect">
            <a:avLst/>
          </a:prstGeom>
        </p:spPr>
      </p:pic>
      <p:sp>
        <p:nvSpPr>
          <p:cNvPr id="40" name="Oval 39">
            <a:extLst>
              <a:ext uri="{FF2B5EF4-FFF2-40B4-BE49-F238E27FC236}">
                <a16:creationId xmlns:a16="http://schemas.microsoft.com/office/drawing/2014/main" id="{D042058C-EB93-F975-713A-5A59F0FEF125}"/>
              </a:ext>
            </a:extLst>
          </p:cNvPr>
          <p:cNvSpPr/>
          <p:nvPr/>
        </p:nvSpPr>
        <p:spPr>
          <a:xfrm>
            <a:off x="19103028" y="4857155"/>
            <a:ext cx="2522235" cy="80233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2E405F1B-30B5-A3C3-B033-D56608661413}"/>
              </a:ext>
            </a:extLst>
          </p:cNvPr>
          <p:cNvSpPr txBox="1"/>
          <p:nvPr/>
        </p:nvSpPr>
        <p:spPr>
          <a:xfrm>
            <a:off x="19163463" y="6133322"/>
            <a:ext cx="1854996" cy="307777"/>
          </a:xfrm>
          <a:prstGeom prst="rect">
            <a:avLst/>
          </a:prstGeom>
          <a:noFill/>
        </p:spPr>
        <p:txBody>
          <a:bodyPr wrap="none" rtlCol="0">
            <a:spAutoFit/>
          </a:bodyPr>
          <a:lstStyle/>
          <a:p>
            <a:pPr algn="ctr"/>
            <a:r>
              <a:rPr lang="en-US" sz="1400" i="1"/>
              <a:t>Larger Profit Margins</a:t>
            </a:r>
          </a:p>
        </p:txBody>
      </p:sp>
      <p:sp>
        <p:nvSpPr>
          <p:cNvPr id="42" name="Triangle 41">
            <a:extLst>
              <a:ext uri="{FF2B5EF4-FFF2-40B4-BE49-F238E27FC236}">
                <a16:creationId xmlns:a16="http://schemas.microsoft.com/office/drawing/2014/main" id="{AF83C5B7-2868-CBDC-A0E9-DFAF36B5DA37}"/>
              </a:ext>
            </a:extLst>
          </p:cNvPr>
          <p:cNvSpPr/>
          <p:nvPr/>
        </p:nvSpPr>
        <p:spPr>
          <a:xfrm rot="5400000">
            <a:off x="5173774" y="3083391"/>
            <a:ext cx="924232" cy="29273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336113A-385C-F670-8099-EB1342C2B3A9}"/>
              </a:ext>
            </a:extLst>
          </p:cNvPr>
          <p:cNvSpPr txBox="1"/>
          <p:nvPr/>
        </p:nvSpPr>
        <p:spPr>
          <a:xfrm>
            <a:off x="6306037" y="1241105"/>
            <a:ext cx="5372819" cy="1077218"/>
          </a:xfrm>
          <a:prstGeom prst="rect">
            <a:avLst/>
          </a:prstGeom>
          <a:solidFill>
            <a:srgbClr val="043170"/>
          </a:solidFill>
        </p:spPr>
        <p:txBody>
          <a:bodyPr wrap="square" rtlCol="0">
            <a:spAutoFit/>
          </a:bodyPr>
          <a:lstStyle/>
          <a:p>
            <a:pPr algn="ctr"/>
            <a:endParaRPr lang="en-US" sz="1600" b="1" dirty="0">
              <a:solidFill>
                <a:schemeClr val="bg1"/>
              </a:solidFill>
            </a:endParaRPr>
          </a:p>
          <a:p>
            <a:pPr algn="ctr"/>
            <a:r>
              <a:rPr lang="en-US" sz="1600" b="1" dirty="0">
                <a:solidFill>
                  <a:schemeClr val="bg1"/>
                </a:solidFill>
              </a:rPr>
              <a:t>Labels must hit a critical number of streams in order to make a profit</a:t>
            </a:r>
          </a:p>
          <a:p>
            <a:pPr algn="ctr"/>
            <a:endParaRPr lang="en-US" sz="1600" dirty="0">
              <a:solidFill>
                <a:schemeClr val="bg1"/>
              </a:solidFill>
            </a:endParaRPr>
          </a:p>
        </p:txBody>
      </p:sp>
      <p:sp>
        <p:nvSpPr>
          <p:cNvPr id="4" name="TextBox 3">
            <a:extLst>
              <a:ext uri="{FF2B5EF4-FFF2-40B4-BE49-F238E27FC236}">
                <a16:creationId xmlns:a16="http://schemas.microsoft.com/office/drawing/2014/main" id="{593DF69C-B984-A485-9931-BCA6DD6A64D4}"/>
              </a:ext>
            </a:extLst>
          </p:cNvPr>
          <p:cNvSpPr txBox="1"/>
          <p:nvPr/>
        </p:nvSpPr>
        <p:spPr>
          <a:xfrm>
            <a:off x="6306037" y="4759598"/>
            <a:ext cx="5372819" cy="830997"/>
          </a:xfrm>
          <a:prstGeom prst="rect">
            <a:avLst/>
          </a:prstGeom>
          <a:solidFill>
            <a:srgbClr val="D5F0FA"/>
          </a:solidFill>
        </p:spPr>
        <p:txBody>
          <a:bodyPr wrap="square" rtlCol="0">
            <a:spAutoFit/>
          </a:bodyPr>
          <a:lstStyle/>
          <a:p>
            <a:pPr algn="ctr"/>
            <a:endParaRPr lang="en-US" sz="1600" b="1" dirty="0"/>
          </a:p>
          <a:p>
            <a:pPr algn="ctr"/>
            <a:r>
              <a:rPr lang="en-US" sz="1600" dirty="0">
                <a:solidFill>
                  <a:srgbClr val="00137F"/>
                </a:solidFill>
              </a:rPr>
              <a:t>It is becoming harder to hit that </a:t>
            </a:r>
            <a:r>
              <a:rPr lang="en-US" sz="1600" b="1" dirty="0">
                <a:solidFill>
                  <a:srgbClr val="00137F"/>
                </a:solidFill>
              </a:rPr>
              <a:t>critical point</a:t>
            </a:r>
          </a:p>
          <a:p>
            <a:pPr algn="ctr"/>
            <a:endParaRPr lang="en-US" sz="1600" b="1" dirty="0">
              <a:solidFill>
                <a:srgbClr val="00137F"/>
              </a:solidFill>
            </a:endParaRPr>
          </a:p>
        </p:txBody>
      </p:sp>
      <p:sp>
        <p:nvSpPr>
          <p:cNvPr id="7" name="Content Placeholder 6">
            <a:extLst>
              <a:ext uri="{FF2B5EF4-FFF2-40B4-BE49-F238E27FC236}">
                <a16:creationId xmlns:a16="http://schemas.microsoft.com/office/drawing/2014/main" id="{812A2643-4A43-3C30-DE87-C4F019DF3489}"/>
              </a:ext>
            </a:extLst>
          </p:cNvPr>
          <p:cNvSpPr>
            <a:spLocks noGrp="1"/>
          </p:cNvSpPr>
          <p:nvPr>
            <p:ph sz="quarter" idx="11"/>
          </p:nvPr>
        </p:nvSpPr>
        <p:spPr>
          <a:xfrm>
            <a:off x="337947" y="6294467"/>
            <a:ext cx="4307306" cy="246220"/>
          </a:xfrm>
        </p:spPr>
        <p:txBody>
          <a:bodyPr/>
          <a:lstStyle/>
          <a:p>
            <a:r>
              <a:rPr lang="en-US" dirty="0"/>
              <a:t>Source(s): </a:t>
            </a:r>
            <a:r>
              <a:rPr lang="en-US" dirty="0" err="1"/>
              <a:t>MusicBusinessWorldwide</a:t>
            </a:r>
            <a:r>
              <a:rPr lang="en-US" dirty="0"/>
              <a:t>, </a:t>
            </a:r>
            <a:r>
              <a:rPr lang="en-US" dirty="0" err="1"/>
              <a:t>SeekingAlpha</a:t>
            </a:r>
            <a:r>
              <a:rPr lang="en-US" dirty="0"/>
              <a:t>, </a:t>
            </a:r>
            <a:r>
              <a:rPr lang="en-US" dirty="0" err="1"/>
              <a:t>Soundcharts</a:t>
            </a:r>
            <a:endParaRPr lang="en-US" dirty="0"/>
          </a:p>
        </p:txBody>
      </p:sp>
    </p:spTree>
    <p:extLst>
      <p:ext uri="{BB962C8B-B14F-4D97-AF65-F5344CB8AC3E}">
        <p14:creationId xmlns:p14="http://schemas.microsoft.com/office/powerpoint/2010/main" val="343219453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2B63FC-EAD2-F708-BF31-815F8955E814}"/>
              </a:ext>
            </a:extLst>
          </p:cNvPr>
          <p:cNvSpPr>
            <a:spLocks noGrp="1"/>
          </p:cNvSpPr>
          <p:nvPr>
            <p:ph type="sldNum" sz="quarter" idx="4"/>
          </p:nvPr>
        </p:nvSpPr>
        <p:spPr/>
        <p:txBody>
          <a:bodyPr/>
          <a:lstStyle/>
          <a:p>
            <a:fld id="{330EA680-D336-4FF7-8B7A-9848BB0A1C32}" type="slidenum">
              <a:rPr lang="en-US" smtClean="0"/>
              <a:t>13</a:t>
            </a:fld>
            <a:endParaRPr lang="en-US"/>
          </a:p>
        </p:txBody>
      </p:sp>
      <p:sp>
        <p:nvSpPr>
          <p:cNvPr id="5" name="Title 4">
            <a:extLst>
              <a:ext uri="{FF2B5EF4-FFF2-40B4-BE49-F238E27FC236}">
                <a16:creationId xmlns:a16="http://schemas.microsoft.com/office/drawing/2014/main" id="{7BDFBDF2-7E56-A696-1909-3E042B709045}"/>
              </a:ext>
            </a:extLst>
          </p:cNvPr>
          <p:cNvSpPr>
            <a:spLocks noGrp="1"/>
          </p:cNvSpPr>
          <p:nvPr>
            <p:ph type="title"/>
          </p:nvPr>
        </p:nvSpPr>
        <p:spPr>
          <a:xfrm>
            <a:off x="1054443" y="198877"/>
            <a:ext cx="9599379" cy="628650"/>
          </a:xfrm>
        </p:spPr>
        <p:txBody>
          <a:bodyPr lIns="91440" tIns="45720" rIns="91440" bIns="45720" anchor="ctr">
            <a:normAutofit/>
          </a:bodyPr>
          <a:lstStyle/>
          <a:p>
            <a:r>
              <a:rPr lang="en-SG">
                <a:cs typeface="Arial"/>
              </a:rPr>
              <a:t>Issue 2: Rapidly signing new artists is </a:t>
            </a:r>
            <a:r>
              <a:rPr lang="en-SG">
                <a:solidFill>
                  <a:srgbClr val="043170"/>
                </a:solidFill>
                <a:cs typeface="Arial"/>
              </a:rPr>
              <a:t>resource-intensive</a:t>
            </a:r>
            <a:r>
              <a:rPr lang="en-SG">
                <a:cs typeface="Arial"/>
              </a:rPr>
              <a:t> and becoming </a:t>
            </a:r>
            <a:r>
              <a:rPr lang="en-SG">
                <a:solidFill>
                  <a:srgbClr val="043170"/>
                </a:solidFill>
                <a:cs typeface="Arial"/>
              </a:rPr>
              <a:t>less effective </a:t>
            </a:r>
            <a:endParaRPr lang="en-US"/>
          </a:p>
        </p:txBody>
      </p:sp>
      <p:sp>
        <p:nvSpPr>
          <p:cNvPr id="17" name="Content Placeholder 16">
            <a:extLst>
              <a:ext uri="{FF2B5EF4-FFF2-40B4-BE49-F238E27FC236}">
                <a16:creationId xmlns:a16="http://schemas.microsoft.com/office/drawing/2014/main" id="{ACACF37B-F9C8-A846-D831-A00D7D2514CD}"/>
              </a:ext>
            </a:extLst>
          </p:cNvPr>
          <p:cNvSpPr>
            <a:spLocks noGrp="1"/>
          </p:cNvSpPr>
          <p:nvPr>
            <p:ph sz="quarter" idx="11"/>
          </p:nvPr>
        </p:nvSpPr>
        <p:spPr/>
        <p:txBody>
          <a:bodyPr/>
          <a:lstStyle/>
          <a:p>
            <a:endParaRPr lang="en-US" dirty="0"/>
          </a:p>
        </p:txBody>
      </p:sp>
      <p:sp>
        <p:nvSpPr>
          <p:cNvPr id="22" name="Content Placeholder 21">
            <a:extLst>
              <a:ext uri="{FF2B5EF4-FFF2-40B4-BE49-F238E27FC236}">
                <a16:creationId xmlns:a16="http://schemas.microsoft.com/office/drawing/2014/main" id="{062B49E2-E1C4-3900-0330-870F13D937FE}"/>
              </a:ext>
            </a:extLst>
          </p:cNvPr>
          <p:cNvSpPr>
            <a:spLocks noGrp="1"/>
          </p:cNvSpPr>
          <p:nvPr>
            <p:ph sz="quarter" idx="12"/>
          </p:nvPr>
        </p:nvSpPr>
        <p:spPr/>
        <p:txBody>
          <a:bodyPr/>
          <a:lstStyle/>
          <a:p>
            <a:r>
              <a:rPr lang="en-US" dirty="0"/>
              <a:t>Neha</a:t>
            </a:r>
          </a:p>
        </p:txBody>
      </p:sp>
      <p:sp>
        <p:nvSpPr>
          <p:cNvPr id="23" name="Oval 22">
            <a:extLst>
              <a:ext uri="{FF2B5EF4-FFF2-40B4-BE49-F238E27FC236}">
                <a16:creationId xmlns:a16="http://schemas.microsoft.com/office/drawing/2014/main" id="{10ED897E-0D13-3085-4259-00DAF2241619}"/>
              </a:ext>
            </a:extLst>
          </p:cNvPr>
          <p:cNvSpPr/>
          <p:nvPr/>
        </p:nvSpPr>
        <p:spPr>
          <a:xfrm>
            <a:off x="635077" y="1335506"/>
            <a:ext cx="4307306" cy="4307306"/>
          </a:xfrm>
          <a:prstGeom prst="ellipse">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solidFill>
                <a:schemeClr val="accent1"/>
              </a:solidFill>
              <a:latin typeface="Arial" panose="020B0604020202020204" pitchFamily="34" charset="0"/>
              <a:cs typeface="Arial" panose="020B0604020202020204" pitchFamily="34" charset="0"/>
            </a:endParaRPr>
          </a:p>
          <a:p>
            <a:pPr algn="ctr"/>
            <a:r>
              <a:rPr lang="en-US" sz="4000" b="1">
                <a:solidFill>
                  <a:schemeClr val="accent1"/>
                </a:solidFill>
                <a:latin typeface="Arial" panose="020B0604020202020204" pitchFamily="34" charset="0"/>
                <a:cs typeface="Arial" panose="020B0604020202020204" pitchFamily="34" charset="0"/>
              </a:rPr>
              <a:t>Only 12</a:t>
            </a:r>
            <a:r>
              <a:rPr lang="en-US" sz="4000">
                <a:solidFill>
                  <a:schemeClr val="accent1"/>
                </a:solidFill>
                <a:latin typeface="Arial" panose="020B0604020202020204" pitchFamily="34" charset="0"/>
                <a:cs typeface="Arial" panose="020B0604020202020204" pitchFamily="34" charset="0"/>
              </a:rPr>
              <a:t> </a:t>
            </a:r>
            <a:endParaRPr lang="en-US" sz="2400">
              <a:solidFill>
                <a:schemeClr val="tx1"/>
              </a:solidFill>
              <a:latin typeface="Arial" panose="020B0604020202020204" pitchFamily="34" charset="0"/>
              <a:cs typeface="Arial" panose="020B0604020202020204" pitchFamily="34" charset="0"/>
            </a:endParaRPr>
          </a:p>
          <a:p>
            <a:pPr algn="ctr"/>
            <a:r>
              <a:rPr lang="en-US" sz="2800" b="1">
                <a:solidFill>
                  <a:srgbClr val="2BB3E1"/>
                </a:solidFill>
                <a:latin typeface="Arial" panose="020B0604020202020204" pitchFamily="34" charset="0"/>
                <a:cs typeface="Arial" panose="020B0604020202020204" pitchFamily="34" charset="0"/>
              </a:rPr>
              <a:t>first-timers</a:t>
            </a:r>
            <a:r>
              <a:rPr lang="en-US">
                <a:solidFill>
                  <a:srgbClr val="2BB3E1"/>
                </a:solidFill>
                <a:latin typeface="Arial" panose="020B0604020202020204" pitchFamily="34" charset="0"/>
                <a:cs typeface="Arial" panose="020B0604020202020204" pitchFamily="34" charset="0"/>
              </a:rPr>
              <a:t> </a:t>
            </a:r>
          </a:p>
          <a:p>
            <a:pPr algn="ctr"/>
            <a:r>
              <a:rPr lang="en-US">
                <a:solidFill>
                  <a:schemeClr val="tx1"/>
                </a:solidFill>
                <a:latin typeface="Arial" panose="020B0604020202020204" pitchFamily="34" charset="0"/>
                <a:cs typeface="Arial" panose="020B0604020202020204" pitchFamily="34" charset="0"/>
              </a:rPr>
              <a:t>top 10 positions in 2022 on Billboard’s </a:t>
            </a:r>
            <a:r>
              <a:rPr lang="en-US" i="1">
                <a:solidFill>
                  <a:schemeClr val="tx1"/>
                </a:solidFill>
                <a:latin typeface="Arial" panose="020B0604020202020204" pitchFamily="34" charset="0"/>
                <a:cs typeface="Arial" panose="020B0604020202020204" pitchFamily="34" charset="0"/>
              </a:rPr>
              <a:t>Top 100 </a:t>
            </a:r>
            <a:r>
              <a:rPr lang="en-US">
                <a:solidFill>
                  <a:schemeClr val="tx1"/>
                </a:solidFill>
                <a:latin typeface="Arial" panose="020B0604020202020204" pitchFamily="34" charset="0"/>
                <a:cs typeface="Arial" panose="020B0604020202020204" pitchFamily="34" charset="0"/>
              </a:rPr>
              <a:t>chart </a:t>
            </a:r>
          </a:p>
          <a:p>
            <a:pPr algn="ctr"/>
            <a:r>
              <a:rPr lang="en-US">
                <a:solidFill>
                  <a:schemeClr val="tx1"/>
                </a:solidFill>
                <a:latin typeface="Arial" panose="020B0604020202020204" pitchFamily="34" charset="0"/>
                <a:cs typeface="Arial" panose="020B0604020202020204" pitchFamily="34" charset="0"/>
              </a:rPr>
              <a:t>as </a:t>
            </a:r>
            <a:r>
              <a:rPr lang="en-US" b="1">
                <a:solidFill>
                  <a:srgbClr val="2BB3E1"/>
                </a:solidFill>
                <a:latin typeface="Arial" panose="020B0604020202020204" pitchFamily="34" charset="0"/>
                <a:cs typeface="Arial" panose="020B0604020202020204" pitchFamily="34" charset="0"/>
              </a:rPr>
              <a:t>compared to 30 </a:t>
            </a:r>
            <a:r>
              <a:rPr lang="en-US">
                <a:solidFill>
                  <a:schemeClr val="tx1"/>
                </a:solidFill>
                <a:latin typeface="Arial" panose="020B0604020202020204" pitchFamily="34" charset="0"/>
                <a:cs typeface="Arial" panose="020B0604020202020204" pitchFamily="34" charset="0"/>
              </a:rPr>
              <a:t>in 2021</a:t>
            </a:r>
          </a:p>
        </p:txBody>
      </p:sp>
      <p:pic>
        <p:nvPicPr>
          <p:cNvPr id="10242" name="Picture 2">
            <a:extLst>
              <a:ext uri="{FF2B5EF4-FFF2-40B4-BE49-F238E27FC236}">
                <a16:creationId xmlns:a16="http://schemas.microsoft.com/office/drawing/2014/main" id="{5B2E41AD-36F5-C793-1EAF-74A693381CA6}"/>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20696" y="1561432"/>
            <a:ext cx="1352110" cy="1352110"/>
          </a:xfrm>
          <a:prstGeom prst="rect">
            <a:avLst/>
          </a:prstGeom>
          <a:solidFill>
            <a:srgbClr val="D5F0FA"/>
          </a:solidFill>
        </p:spPr>
      </p:pic>
      <p:sp>
        <p:nvSpPr>
          <p:cNvPr id="24" name="Rounded Rectangle 23">
            <a:extLst>
              <a:ext uri="{FF2B5EF4-FFF2-40B4-BE49-F238E27FC236}">
                <a16:creationId xmlns:a16="http://schemas.microsoft.com/office/drawing/2014/main" id="{74A6C889-263B-C849-93A8-A2E87C8AD7FE}"/>
              </a:ext>
            </a:extLst>
          </p:cNvPr>
          <p:cNvSpPr/>
          <p:nvPr/>
        </p:nvSpPr>
        <p:spPr>
          <a:xfrm>
            <a:off x="12830454" y="643686"/>
            <a:ext cx="4734535" cy="372220"/>
          </a:xfrm>
          <a:prstGeom prst="roundRect">
            <a:avLst/>
          </a:prstGeom>
          <a:solidFill>
            <a:srgbClr val="043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latin typeface="Helvetica" pitchFamily="2" charset="0"/>
              </a:rPr>
              <a:t>Current Strategy</a:t>
            </a:r>
          </a:p>
        </p:txBody>
      </p:sp>
      <p:sp>
        <p:nvSpPr>
          <p:cNvPr id="25" name="Rounded Rectangle 24">
            <a:extLst>
              <a:ext uri="{FF2B5EF4-FFF2-40B4-BE49-F238E27FC236}">
                <a16:creationId xmlns:a16="http://schemas.microsoft.com/office/drawing/2014/main" id="{F7A08F93-E70D-0947-FC81-FAE8912F486D}"/>
              </a:ext>
            </a:extLst>
          </p:cNvPr>
          <p:cNvSpPr/>
          <p:nvPr/>
        </p:nvSpPr>
        <p:spPr>
          <a:xfrm>
            <a:off x="17897754" y="643685"/>
            <a:ext cx="4734535" cy="37222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latin typeface="Helvetica" pitchFamily="2" charset="0"/>
              </a:rPr>
              <a:t>A better strategy </a:t>
            </a:r>
          </a:p>
        </p:txBody>
      </p:sp>
      <p:pic>
        <p:nvPicPr>
          <p:cNvPr id="26" name="Picture 25">
            <a:extLst>
              <a:ext uri="{FF2B5EF4-FFF2-40B4-BE49-F238E27FC236}">
                <a16:creationId xmlns:a16="http://schemas.microsoft.com/office/drawing/2014/main" id="{4B38D5E5-5814-F3E5-9448-554B88C78CA6}"/>
              </a:ext>
            </a:extLst>
          </p:cNvPr>
          <p:cNvPicPr>
            <a:picLocks noChangeAspect="1"/>
          </p:cNvPicPr>
          <p:nvPr/>
        </p:nvPicPr>
        <p:blipFill>
          <a:blip r:embed="rId3"/>
          <a:stretch>
            <a:fillRect/>
          </a:stretch>
        </p:blipFill>
        <p:spPr>
          <a:xfrm>
            <a:off x="12690318" y="1580353"/>
            <a:ext cx="5054600" cy="723900"/>
          </a:xfrm>
          <a:prstGeom prst="rect">
            <a:avLst/>
          </a:prstGeom>
        </p:spPr>
      </p:pic>
      <p:sp>
        <p:nvSpPr>
          <p:cNvPr id="27" name="Isosceles Triangle 54">
            <a:extLst>
              <a:ext uri="{FF2B5EF4-FFF2-40B4-BE49-F238E27FC236}">
                <a16:creationId xmlns:a16="http://schemas.microsoft.com/office/drawing/2014/main" id="{0F2DDF02-8199-F560-C114-824AEB7D6901}"/>
              </a:ext>
            </a:extLst>
          </p:cNvPr>
          <p:cNvSpPr/>
          <p:nvPr/>
        </p:nvSpPr>
        <p:spPr>
          <a:xfrm rot="10800000">
            <a:off x="14637288" y="2446002"/>
            <a:ext cx="955204" cy="301330"/>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8" name="Picture 27">
            <a:extLst>
              <a:ext uri="{FF2B5EF4-FFF2-40B4-BE49-F238E27FC236}">
                <a16:creationId xmlns:a16="http://schemas.microsoft.com/office/drawing/2014/main" id="{B62F6141-558A-D88E-9068-F22892D02682}"/>
              </a:ext>
            </a:extLst>
          </p:cNvPr>
          <p:cNvPicPr>
            <a:picLocks noChangeAspect="1"/>
          </p:cNvPicPr>
          <p:nvPr/>
        </p:nvPicPr>
        <p:blipFill rotWithShape="1">
          <a:blip r:embed="rId3"/>
          <a:srcRect l="40509" r="51193"/>
          <a:stretch/>
        </p:blipFill>
        <p:spPr>
          <a:xfrm>
            <a:off x="14905163" y="2856520"/>
            <a:ext cx="419451" cy="723900"/>
          </a:xfrm>
          <a:prstGeom prst="rect">
            <a:avLst/>
          </a:prstGeom>
        </p:spPr>
      </p:pic>
      <p:sp>
        <p:nvSpPr>
          <p:cNvPr id="29" name="Rectangle 28">
            <a:extLst>
              <a:ext uri="{FF2B5EF4-FFF2-40B4-BE49-F238E27FC236}">
                <a16:creationId xmlns:a16="http://schemas.microsoft.com/office/drawing/2014/main" id="{C11A9196-CBB3-AC9F-22DB-1F8268BF18DA}"/>
              </a:ext>
            </a:extLst>
          </p:cNvPr>
          <p:cNvSpPr/>
          <p:nvPr/>
        </p:nvSpPr>
        <p:spPr>
          <a:xfrm>
            <a:off x="12830455" y="1125094"/>
            <a:ext cx="4734535" cy="43030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latin typeface="Helvetica" pitchFamily="2" charset="0"/>
              </a:rPr>
              <a:t>Sign </a:t>
            </a:r>
            <a:r>
              <a:rPr lang="en-US" sz="1200" b="1" u="sng">
                <a:solidFill>
                  <a:schemeClr val="tx1"/>
                </a:solidFill>
                <a:latin typeface="Helvetica" pitchFamily="2" charset="0"/>
              </a:rPr>
              <a:t>10 Artists </a:t>
            </a:r>
            <a:r>
              <a:rPr lang="en-US" sz="1200" b="1">
                <a:solidFill>
                  <a:schemeClr val="tx1"/>
                </a:solidFill>
                <a:latin typeface="Helvetica" pitchFamily="2" charset="0"/>
              </a:rPr>
              <a:t>without knowing if they are likely to be popular</a:t>
            </a:r>
          </a:p>
        </p:txBody>
      </p:sp>
      <p:sp>
        <p:nvSpPr>
          <p:cNvPr id="30" name="Rectangle 29">
            <a:extLst>
              <a:ext uri="{FF2B5EF4-FFF2-40B4-BE49-F238E27FC236}">
                <a16:creationId xmlns:a16="http://schemas.microsoft.com/office/drawing/2014/main" id="{1938B6AB-2784-CCC1-0758-E9CFD2CFDE7E}"/>
              </a:ext>
            </a:extLst>
          </p:cNvPr>
          <p:cNvSpPr/>
          <p:nvPr/>
        </p:nvSpPr>
        <p:spPr>
          <a:xfrm>
            <a:off x="12830454" y="3580420"/>
            <a:ext cx="4734535"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Helvetica" pitchFamily="2" charset="0"/>
              </a:rPr>
              <a:t>1 Successful Artist + 9 Average / Underperformers</a:t>
            </a:r>
          </a:p>
          <a:p>
            <a:pPr algn="ctr"/>
            <a:r>
              <a:rPr lang="en-US" sz="1200" b="1">
                <a:solidFill>
                  <a:schemeClr val="bg1"/>
                </a:solidFill>
                <a:latin typeface="Helvetica" pitchFamily="2" charset="0"/>
              </a:rPr>
              <a:t>=</a:t>
            </a:r>
          </a:p>
          <a:p>
            <a:pPr algn="ctr"/>
            <a:r>
              <a:rPr lang="en-US" sz="1200" b="1" u="sng">
                <a:solidFill>
                  <a:schemeClr val="bg1"/>
                </a:solidFill>
                <a:latin typeface="Helvetica" pitchFamily="2" charset="0"/>
              </a:rPr>
              <a:t>Few Streams</a:t>
            </a:r>
          </a:p>
        </p:txBody>
      </p:sp>
      <p:sp>
        <p:nvSpPr>
          <p:cNvPr id="31" name="Rectangle 30">
            <a:extLst>
              <a:ext uri="{FF2B5EF4-FFF2-40B4-BE49-F238E27FC236}">
                <a16:creationId xmlns:a16="http://schemas.microsoft.com/office/drawing/2014/main" id="{A84514A8-E896-FF86-E4CB-7601FC545163}"/>
              </a:ext>
            </a:extLst>
          </p:cNvPr>
          <p:cNvSpPr/>
          <p:nvPr/>
        </p:nvSpPr>
        <p:spPr>
          <a:xfrm>
            <a:off x="17897754" y="1125094"/>
            <a:ext cx="4734535" cy="43030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latin typeface="Helvetica" pitchFamily="2" charset="0"/>
              </a:rPr>
              <a:t>Sign </a:t>
            </a:r>
            <a:r>
              <a:rPr lang="en-US" sz="1200" b="1" u="sng">
                <a:solidFill>
                  <a:schemeClr val="tx1"/>
                </a:solidFill>
                <a:latin typeface="Helvetica" pitchFamily="2" charset="0"/>
              </a:rPr>
              <a:t>8 Artists </a:t>
            </a:r>
            <a:r>
              <a:rPr lang="en-US" sz="1200" b="1">
                <a:solidFill>
                  <a:schemeClr val="tx1"/>
                </a:solidFill>
                <a:latin typeface="Helvetica" pitchFamily="2" charset="0"/>
              </a:rPr>
              <a:t>being at least 50% sure of their success</a:t>
            </a:r>
          </a:p>
        </p:txBody>
      </p:sp>
      <p:pic>
        <p:nvPicPr>
          <p:cNvPr id="32" name="Picture 31">
            <a:extLst>
              <a:ext uri="{FF2B5EF4-FFF2-40B4-BE49-F238E27FC236}">
                <a16:creationId xmlns:a16="http://schemas.microsoft.com/office/drawing/2014/main" id="{0C55C0AA-F0C4-E96E-4012-35BABC562967}"/>
              </a:ext>
            </a:extLst>
          </p:cNvPr>
          <p:cNvPicPr>
            <a:picLocks noChangeAspect="1"/>
          </p:cNvPicPr>
          <p:nvPr/>
        </p:nvPicPr>
        <p:blipFill rotWithShape="1">
          <a:blip r:embed="rId3"/>
          <a:srcRect l="10880" r="10784"/>
          <a:stretch/>
        </p:blipFill>
        <p:spPr>
          <a:xfrm>
            <a:off x="18180692" y="1580353"/>
            <a:ext cx="3959603" cy="723900"/>
          </a:xfrm>
          <a:prstGeom prst="rect">
            <a:avLst/>
          </a:prstGeom>
        </p:spPr>
      </p:pic>
      <p:sp>
        <p:nvSpPr>
          <p:cNvPr id="33" name="Isosceles Triangle 54">
            <a:extLst>
              <a:ext uri="{FF2B5EF4-FFF2-40B4-BE49-F238E27FC236}">
                <a16:creationId xmlns:a16="http://schemas.microsoft.com/office/drawing/2014/main" id="{5A335806-A9CE-0D32-BB60-8FE5E918BCE5}"/>
              </a:ext>
            </a:extLst>
          </p:cNvPr>
          <p:cNvSpPr/>
          <p:nvPr/>
        </p:nvSpPr>
        <p:spPr>
          <a:xfrm rot="10800000">
            <a:off x="19871817" y="2446002"/>
            <a:ext cx="955204" cy="301330"/>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Rectangle 33">
            <a:extLst>
              <a:ext uri="{FF2B5EF4-FFF2-40B4-BE49-F238E27FC236}">
                <a16:creationId xmlns:a16="http://schemas.microsoft.com/office/drawing/2014/main" id="{483F85DE-CC3D-BB62-2267-6E159D7DC885}"/>
              </a:ext>
            </a:extLst>
          </p:cNvPr>
          <p:cNvSpPr/>
          <p:nvPr/>
        </p:nvSpPr>
        <p:spPr>
          <a:xfrm>
            <a:off x="17897755" y="3580420"/>
            <a:ext cx="4734534" cy="7239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Helvetica" pitchFamily="2" charset="0"/>
              </a:rPr>
              <a:t>4 Successful Artists + 4 Average / Underperformers</a:t>
            </a:r>
          </a:p>
          <a:p>
            <a:pPr algn="ctr"/>
            <a:r>
              <a:rPr lang="en-US" sz="1200" b="1">
                <a:solidFill>
                  <a:schemeClr val="bg1"/>
                </a:solidFill>
                <a:latin typeface="Helvetica" pitchFamily="2" charset="0"/>
              </a:rPr>
              <a:t>=</a:t>
            </a:r>
          </a:p>
          <a:p>
            <a:pPr algn="ctr"/>
            <a:r>
              <a:rPr lang="en-US" sz="1200" b="1" u="sng">
                <a:solidFill>
                  <a:schemeClr val="bg1"/>
                </a:solidFill>
                <a:latin typeface="Helvetica" pitchFamily="2" charset="0"/>
              </a:rPr>
              <a:t>More Streams</a:t>
            </a:r>
          </a:p>
        </p:txBody>
      </p:sp>
      <p:pic>
        <p:nvPicPr>
          <p:cNvPr id="35" name="Picture 34">
            <a:extLst>
              <a:ext uri="{FF2B5EF4-FFF2-40B4-BE49-F238E27FC236}">
                <a16:creationId xmlns:a16="http://schemas.microsoft.com/office/drawing/2014/main" id="{C2F44527-9D57-EFD8-E9F6-9EF8ABE9FF7E}"/>
              </a:ext>
            </a:extLst>
          </p:cNvPr>
          <p:cNvPicPr>
            <a:picLocks noChangeAspect="1"/>
          </p:cNvPicPr>
          <p:nvPr/>
        </p:nvPicPr>
        <p:blipFill>
          <a:blip r:embed="rId4"/>
          <a:stretch>
            <a:fillRect/>
          </a:stretch>
        </p:blipFill>
        <p:spPr>
          <a:xfrm>
            <a:off x="19322582" y="2919314"/>
            <a:ext cx="1910425" cy="620888"/>
          </a:xfrm>
          <a:prstGeom prst="rect">
            <a:avLst/>
          </a:prstGeom>
        </p:spPr>
      </p:pic>
      <p:sp>
        <p:nvSpPr>
          <p:cNvPr id="36" name="TextBox 35">
            <a:extLst>
              <a:ext uri="{FF2B5EF4-FFF2-40B4-BE49-F238E27FC236}">
                <a16:creationId xmlns:a16="http://schemas.microsoft.com/office/drawing/2014/main" id="{8F5DEA29-FB6A-E7A2-1ED5-C6C8F5E502BC}"/>
              </a:ext>
            </a:extLst>
          </p:cNvPr>
          <p:cNvSpPr txBox="1"/>
          <p:nvPr/>
        </p:nvSpPr>
        <p:spPr>
          <a:xfrm>
            <a:off x="13351424" y="6133322"/>
            <a:ext cx="3526928" cy="738664"/>
          </a:xfrm>
          <a:prstGeom prst="rect">
            <a:avLst/>
          </a:prstGeom>
          <a:noFill/>
        </p:spPr>
        <p:txBody>
          <a:bodyPr wrap="none" rtlCol="0">
            <a:spAutoFit/>
          </a:bodyPr>
          <a:lstStyle/>
          <a:p>
            <a:pPr algn="ctr"/>
            <a:r>
              <a:rPr lang="en-US" sz="1400" i="1" dirty="0"/>
              <a:t>Inefficient allocation of </a:t>
            </a:r>
            <a:r>
              <a:rPr lang="en-US" sz="1400" b="1" i="1" dirty="0"/>
              <a:t>labour</a:t>
            </a:r>
            <a:r>
              <a:rPr lang="en-US" sz="1400" i="1" dirty="0"/>
              <a:t> and </a:t>
            </a:r>
            <a:r>
              <a:rPr lang="en-US" sz="1400" b="1" i="1" dirty="0"/>
              <a:t>money</a:t>
            </a:r>
          </a:p>
          <a:p>
            <a:pPr algn="ctr"/>
            <a:r>
              <a:rPr lang="en-US" sz="1400" i="1" dirty="0"/>
              <a:t>=</a:t>
            </a:r>
          </a:p>
          <a:p>
            <a:pPr algn="ctr"/>
            <a:r>
              <a:rPr lang="en-US" sz="1400" i="1" dirty="0"/>
              <a:t>Smaller Profit Margins</a:t>
            </a:r>
          </a:p>
        </p:txBody>
      </p:sp>
      <p:pic>
        <p:nvPicPr>
          <p:cNvPr id="37" name="Picture 36">
            <a:extLst>
              <a:ext uri="{FF2B5EF4-FFF2-40B4-BE49-F238E27FC236}">
                <a16:creationId xmlns:a16="http://schemas.microsoft.com/office/drawing/2014/main" id="{43268415-3476-9D8E-AB1C-7A6B4CA7BAB1}"/>
              </a:ext>
            </a:extLst>
          </p:cNvPr>
          <p:cNvPicPr>
            <a:picLocks noChangeAspect="1"/>
          </p:cNvPicPr>
          <p:nvPr/>
        </p:nvPicPr>
        <p:blipFill rotWithShape="1">
          <a:blip r:embed="rId5"/>
          <a:srcRect t="-15237" b="15237"/>
          <a:stretch/>
        </p:blipFill>
        <p:spPr>
          <a:xfrm>
            <a:off x="6085320" y="2237487"/>
            <a:ext cx="5772545" cy="2604984"/>
          </a:xfrm>
          <a:prstGeom prst="rect">
            <a:avLst/>
          </a:prstGeom>
        </p:spPr>
      </p:pic>
      <p:sp>
        <p:nvSpPr>
          <p:cNvPr id="38" name="Oval 37">
            <a:extLst>
              <a:ext uri="{FF2B5EF4-FFF2-40B4-BE49-F238E27FC236}">
                <a16:creationId xmlns:a16="http://schemas.microsoft.com/office/drawing/2014/main" id="{6DC78EEB-C68B-5200-25B1-EE69692E496B}"/>
              </a:ext>
            </a:extLst>
          </p:cNvPr>
          <p:cNvSpPr/>
          <p:nvPr/>
        </p:nvSpPr>
        <p:spPr>
          <a:xfrm>
            <a:off x="6520104" y="2913542"/>
            <a:ext cx="2309453" cy="130429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09C62680-2861-9036-8C35-DD2B2BF4E633}"/>
              </a:ext>
            </a:extLst>
          </p:cNvPr>
          <p:cNvPicPr>
            <a:picLocks noChangeAspect="1"/>
          </p:cNvPicPr>
          <p:nvPr/>
        </p:nvPicPr>
        <p:blipFill rotWithShape="1">
          <a:blip r:embed="rId5"/>
          <a:srcRect t="-15237" b="15237"/>
          <a:stretch/>
        </p:blipFill>
        <p:spPr>
          <a:xfrm>
            <a:off x="18389746" y="4179939"/>
            <a:ext cx="3750549" cy="1692515"/>
          </a:xfrm>
          <a:prstGeom prst="rect">
            <a:avLst/>
          </a:prstGeom>
        </p:spPr>
      </p:pic>
      <p:sp>
        <p:nvSpPr>
          <p:cNvPr id="40" name="Oval 39">
            <a:extLst>
              <a:ext uri="{FF2B5EF4-FFF2-40B4-BE49-F238E27FC236}">
                <a16:creationId xmlns:a16="http://schemas.microsoft.com/office/drawing/2014/main" id="{D042058C-EB93-F975-713A-5A59F0FEF125}"/>
              </a:ext>
            </a:extLst>
          </p:cNvPr>
          <p:cNvSpPr/>
          <p:nvPr/>
        </p:nvSpPr>
        <p:spPr>
          <a:xfrm>
            <a:off x="19103028" y="4857155"/>
            <a:ext cx="2522235" cy="80233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2E405F1B-30B5-A3C3-B033-D56608661413}"/>
              </a:ext>
            </a:extLst>
          </p:cNvPr>
          <p:cNvSpPr txBox="1"/>
          <p:nvPr/>
        </p:nvSpPr>
        <p:spPr>
          <a:xfrm>
            <a:off x="19163463" y="6133322"/>
            <a:ext cx="1854996" cy="307777"/>
          </a:xfrm>
          <a:prstGeom prst="rect">
            <a:avLst/>
          </a:prstGeom>
          <a:noFill/>
        </p:spPr>
        <p:txBody>
          <a:bodyPr wrap="none" rtlCol="0">
            <a:spAutoFit/>
          </a:bodyPr>
          <a:lstStyle/>
          <a:p>
            <a:pPr algn="ctr"/>
            <a:r>
              <a:rPr lang="en-US" sz="1400" i="1"/>
              <a:t>Larger Profit Margins</a:t>
            </a:r>
          </a:p>
        </p:txBody>
      </p:sp>
      <p:sp>
        <p:nvSpPr>
          <p:cNvPr id="42" name="Triangle 41">
            <a:extLst>
              <a:ext uri="{FF2B5EF4-FFF2-40B4-BE49-F238E27FC236}">
                <a16:creationId xmlns:a16="http://schemas.microsoft.com/office/drawing/2014/main" id="{AF83C5B7-2868-CBDC-A0E9-DFAF36B5DA37}"/>
              </a:ext>
            </a:extLst>
          </p:cNvPr>
          <p:cNvSpPr/>
          <p:nvPr/>
        </p:nvSpPr>
        <p:spPr>
          <a:xfrm rot="5400000">
            <a:off x="5173774" y="3083391"/>
            <a:ext cx="924232" cy="29273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336113A-385C-F670-8099-EB1342C2B3A9}"/>
              </a:ext>
            </a:extLst>
          </p:cNvPr>
          <p:cNvSpPr txBox="1"/>
          <p:nvPr/>
        </p:nvSpPr>
        <p:spPr>
          <a:xfrm>
            <a:off x="6306037" y="1241105"/>
            <a:ext cx="5372819" cy="1077218"/>
          </a:xfrm>
          <a:prstGeom prst="rect">
            <a:avLst/>
          </a:prstGeom>
          <a:solidFill>
            <a:srgbClr val="043170"/>
          </a:solidFill>
        </p:spPr>
        <p:txBody>
          <a:bodyPr wrap="square" rtlCol="0">
            <a:spAutoFit/>
          </a:bodyPr>
          <a:lstStyle/>
          <a:p>
            <a:pPr algn="ctr"/>
            <a:endParaRPr lang="en-US" sz="1600" b="1" dirty="0">
              <a:solidFill>
                <a:schemeClr val="bg1"/>
              </a:solidFill>
            </a:endParaRPr>
          </a:p>
          <a:p>
            <a:pPr algn="ctr"/>
            <a:r>
              <a:rPr lang="en-US" sz="1600" b="1" dirty="0">
                <a:solidFill>
                  <a:schemeClr val="bg1"/>
                </a:solidFill>
              </a:rPr>
              <a:t>Labels must hit a critical number of streams in order to make a profit</a:t>
            </a:r>
          </a:p>
          <a:p>
            <a:pPr algn="ctr"/>
            <a:endParaRPr lang="en-US" sz="1600" dirty="0">
              <a:solidFill>
                <a:schemeClr val="bg1"/>
              </a:solidFill>
            </a:endParaRPr>
          </a:p>
        </p:txBody>
      </p:sp>
      <p:sp>
        <p:nvSpPr>
          <p:cNvPr id="4" name="TextBox 3">
            <a:extLst>
              <a:ext uri="{FF2B5EF4-FFF2-40B4-BE49-F238E27FC236}">
                <a16:creationId xmlns:a16="http://schemas.microsoft.com/office/drawing/2014/main" id="{593DF69C-B984-A485-9931-BCA6DD6A64D4}"/>
              </a:ext>
            </a:extLst>
          </p:cNvPr>
          <p:cNvSpPr txBox="1"/>
          <p:nvPr/>
        </p:nvSpPr>
        <p:spPr>
          <a:xfrm>
            <a:off x="6306037" y="4759598"/>
            <a:ext cx="5372819" cy="830997"/>
          </a:xfrm>
          <a:prstGeom prst="rect">
            <a:avLst/>
          </a:prstGeom>
          <a:solidFill>
            <a:srgbClr val="D5F0FA"/>
          </a:solidFill>
        </p:spPr>
        <p:txBody>
          <a:bodyPr wrap="square" rtlCol="0">
            <a:spAutoFit/>
          </a:bodyPr>
          <a:lstStyle/>
          <a:p>
            <a:pPr algn="ctr"/>
            <a:endParaRPr lang="en-US" sz="1600" b="1" dirty="0"/>
          </a:p>
          <a:p>
            <a:pPr algn="ctr"/>
            <a:r>
              <a:rPr lang="en-US" sz="1600" dirty="0">
                <a:solidFill>
                  <a:srgbClr val="00137F"/>
                </a:solidFill>
              </a:rPr>
              <a:t>It is becoming harder to hit that </a:t>
            </a:r>
            <a:r>
              <a:rPr lang="en-US" sz="1600" b="1" dirty="0">
                <a:solidFill>
                  <a:srgbClr val="00137F"/>
                </a:solidFill>
              </a:rPr>
              <a:t>critical point</a:t>
            </a:r>
          </a:p>
          <a:p>
            <a:pPr algn="ctr"/>
            <a:endParaRPr lang="en-US" sz="1600" b="1" dirty="0">
              <a:solidFill>
                <a:srgbClr val="00137F"/>
              </a:solidFill>
            </a:endParaRPr>
          </a:p>
        </p:txBody>
      </p:sp>
      <p:sp>
        <p:nvSpPr>
          <p:cNvPr id="7" name="Rectangle 6">
            <a:extLst>
              <a:ext uri="{FF2B5EF4-FFF2-40B4-BE49-F238E27FC236}">
                <a16:creationId xmlns:a16="http://schemas.microsoft.com/office/drawing/2014/main" id="{6A89D2C7-F1A4-7010-0760-3D7CDEEDFDA8}"/>
              </a:ext>
            </a:extLst>
          </p:cNvPr>
          <p:cNvSpPr/>
          <p:nvPr/>
        </p:nvSpPr>
        <p:spPr>
          <a:xfrm>
            <a:off x="-15000" y="0"/>
            <a:ext cx="12204986" cy="6871986"/>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764BFC6A-CD22-2ECB-6D72-4F6A3DF006B9}"/>
              </a:ext>
            </a:extLst>
          </p:cNvPr>
          <p:cNvSpPr/>
          <p:nvPr/>
        </p:nvSpPr>
        <p:spPr>
          <a:xfrm>
            <a:off x="-15001" y="2566934"/>
            <a:ext cx="12192000" cy="166030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solidFill>
                  <a:schemeClr val="tx1"/>
                </a:solidFill>
                <a:latin typeface="Arial"/>
                <a:cs typeface="Arial"/>
              </a:rPr>
              <a:t>Problem Statement: </a:t>
            </a:r>
            <a:r>
              <a:rPr lang="en-US" sz="2000">
                <a:solidFill>
                  <a:schemeClr val="tx1"/>
                </a:solidFill>
                <a:latin typeface="Arial"/>
                <a:cs typeface="Arial"/>
              </a:rPr>
              <a:t>How can UMG continue its growth in a </a:t>
            </a:r>
            <a:r>
              <a:rPr lang="en-US" sz="2000" b="1">
                <a:solidFill>
                  <a:srgbClr val="00137F"/>
                </a:solidFill>
                <a:latin typeface="Arial"/>
                <a:cs typeface="Arial"/>
              </a:rPr>
              <a:t>resource-efficient</a:t>
            </a:r>
            <a:r>
              <a:rPr lang="en-US" sz="2000">
                <a:solidFill>
                  <a:schemeClr val="tx1"/>
                </a:solidFill>
                <a:latin typeface="Arial"/>
                <a:cs typeface="Arial"/>
              </a:rPr>
              <a:t>, and </a:t>
            </a:r>
            <a:r>
              <a:rPr lang="en-US" sz="2000" b="1">
                <a:solidFill>
                  <a:srgbClr val="00137F"/>
                </a:solidFill>
                <a:latin typeface="Arial"/>
                <a:cs typeface="Arial"/>
              </a:rPr>
              <a:t>cost-effective</a:t>
            </a:r>
            <a:r>
              <a:rPr lang="en-US" sz="2000">
                <a:solidFill>
                  <a:schemeClr val="tx1"/>
                </a:solidFill>
                <a:latin typeface="Arial"/>
                <a:cs typeface="Arial"/>
              </a:rPr>
              <a:t> way?</a:t>
            </a:r>
            <a:endParaRPr lang="en-US" sz="2000" b="1">
              <a:solidFill>
                <a:schemeClr val="tx1"/>
              </a:solidFill>
              <a:latin typeface="Arial"/>
              <a:cs typeface="Arial"/>
            </a:endParaRPr>
          </a:p>
        </p:txBody>
      </p:sp>
    </p:spTree>
    <p:extLst>
      <p:ext uri="{BB962C8B-B14F-4D97-AF65-F5344CB8AC3E}">
        <p14:creationId xmlns:p14="http://schemas.microsoft.com/office/powerpoint/2010/main" val="2047390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1419ECD7-92F6-C2AF-0CF5-0D57D3398473}"/>
              </a:ext>
            </a:extLst>
          </p:cNvPr>
          <p:cNvSpPr/>
          <p:nvPr/>
        </p:nvSpPr>
        <p:spPr>
          <a:xfrm>
            <a:off x="1362929" y="1301121"/>
            <a:ext cx="5648802" cy="1580975"/>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1">
            <a:extLst>
              <a:ext uri="{FF2B5EF4-FFF2-40B4-BE49-F238E27FC236}">
                <a16:creationId xmlns:a16="http://schemas.microsoft.com/office/drawing/2014/main" id="{CC614BDD-6000-4255-F0BA-4B74CC254403}"/>
              </a:ext>
            </a:extLst>
          </p:cNvPr>
          <p:cNvSpPr>
            <a:spLocks noGrp="1"/>
          </p:cNvSpPr>
          <p:nvPr>
            <p:ph sz="quarter" idx="11"/>
          </p:nvPr>
        </p:nvSpPr>
        <p:spPr/>
        <p:txBody>
          <a:bodyPr/>
          <a:lstStyle/>
          <a:p>
            <a:r>
              <a:rPr lang="en-US" dirty="0"/>
              <a:t>Source(s): Billboard</a:t>
            </a:r>
          </a:p>
        </p:txBody>
      </p:sp>
      <p:sp>
        <p:nvSpPr>
          <p:cNvPr id="3" name="Slide Number Placeholder 2">
            <a:extLst>
              <a:ext uri="{FF2B5EF4-FFF2-40B4-BE49-F238E27FC236}">
                <a16:creationId xmlns:a16="http://schemas.microsoft.com/office/drawing/2014/main" id="{993E5D15-0BDF-151B-8110-AD170D6821E8}"/>
              </a:ext>
            </a:extLst>
          </p:cNvPr>
          <p:cNvSpPr>
            <a:spLocks noGrp="1"/>
          </p:cNvSpPr>
          <p:nvPr>
            <p:ph type="sldNum" sz="quarter" idx="4"/>
          </p:nvPr>
        </p:nvSpPr>
        <p:spPr/>
        <p:txBody>
          <a:bodyPr/>
          <a:lstStyle/>
          <a:p>
            <a:fld id="{330EA680-D336-4FF7-8B7A-9848BB0A1C32}" type="slidenum">
              <a:rPr lang="en-US" smtClean="0"/>
              <a:t>14</a:t>
            </a:fld>
            <a:endParaRPr lang="en-US"/>
          </a:p>
        </p:txBody>
      </p:sp>
      <p:sp>
        <p:nvSpPr>
          <p:cNvPr id="4" name="Content Placeholder 3">
            <a:extLst>
              <a:ext uri="{FF2B5EF4-FFF2-40B4-BE49-F238E27FC236}">
                <a16:creationId xmlns:a16="http://schemas.microsoft.com/office/drawing/2014/main" id="{5F5B380F-4329-5D96-C2DA-25F22EC44E40}"/>
              </a:ext>
            </a:extLst>
          </p:cNvPr>
          <p:cNvSpPr>
            <a:spLocks noGrp="1"/>
          </p:cNvSpPr>
          <p:nvPr>
            <p:ph sz="quarter" idx="12"/>
          </p:nvPr>
        </p:nvSpPr>
        <p:spPr/>
        <p:txBody>
          <a:bodyPr/>
          <a:lstStyle/>
          <a:p>
            <a:r>
              <a:rPr lang="en-US" dirty="0"/>
              <a:t>Neha</a:t>
            </a:r>
          </a:p>
        </p:txBody>
      </p:sp>
      <p:sp>
        <p:nvSpPr>
          <p:cNvPr id="5" name="Title 4">
            <a:extLst>
              <a:ext uri="{FF2B5EF4-FFF2-40B4-BE49-F238E27FC236}">
                <a16:creationId xmlns:a16="http://schemas.microsoft.com/office/drawing/2014/main" id="{331FB5DD-82E6-245A-2A19-D55C17C02D3D}"/>
              </a:ext>
            </a:extLst>
          </p:cNvPr>
          <p:cNvSpPr>
            <a:spLocks noGrp="1"/>
          </p:cNvSpPr>
          <p:nvPr>
            <p:ph type="title"/>
          </p:nvPr>
        </p:nvSpPr>
        <p:spPr/>
        <p:txBody>
          <a:bodyPr/>
          <a:lstStyle/>
          <a:p>
            <a:r>
              <a:rPr lang="en-US" dirty="0"/>
              <a:t>UMG should introduce </a:t>
            </a:r>
            <a:r>
              <a:rPr lang="en-US" dirty="0">
                <a:solidFill>
                  <a:srgbClr val="00137F"/>
                </a:solidFill>
              </a:rPr>
              <a:t>analytics</a:t>
            </a:r>
            <a:r>
              <a:rPr lang="en-US" dirty="0"/>
              <a:t> into their recruitment process to easily identify </a:t>
            </a:r>
            <a:r>
              <a:rPr lang="en-US" dirty="0">
                <a:solidFill>
                  <a:srgbClr val="00137F"/>
                </a:solidFill>
              </a:rPr>
              <a:t>future stars</a:t>
            </a:r>
          </a:p>
        </p:txBody>
      </p:sp>
      <p:pic>
        <p:nvPicPr>
          <p:cNvPr id="6" name="Picture 2" descr="Premium Vector | Executive businessman cartoon">
            <a:extLst>
              <a:ext uri="{FF2B5EF4-FFF2-40B4-BE49-F238E27FC236}">
                <a16:creationId xmlns:a16="http://schemas.microsoft.com/office/drawing/2014/main" id="{722726DB-48C1-DD81-8470-A241F4D8F5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5958" y="1683044"/>
            <a:ext cx="2014514" cy="33575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4422D1F9-AD3B-C81A-36CE-5FBFC907B2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4917" y="1191816"/>
            <a:ext cx="1426369" cy="52931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25EAFB7-D39A-1C69-456F-45E9F840D6AC}"/>
              </a:ext>
            </a:extLst>
          </p:cNvPr>
          <p:cNvSpPr txBox="1"/>
          <p:nvPr/>
        </p:nvSpPr>
        <p:spPr>
          <a:xfrm>
            <a:off x="9184236" y="5059988"/>
            <a:ext cx="1899879" cy="584775"/>
          </a:xfrm>
          <a:prstGeom prst="rect">
            <a:avLst/>
          </a:prstGeom>
          <a:noFill/>
        </p:spPr>
        <p:txBody>
          <a:bodyPr wrap="none" rtlCol="0">
            <a:spAutoFit/>
          </a:bodyPr>
          <a:lstStyle/>
          <a:p>
            <a:pPr algn="ctr"/>
            <a:r>
              <a:rPr lang="en-US" dirty="0"/>
              <a:t>John, </a:t>
            </a:r>
          </a:p>
          <a:p>
            <a:pPr algn="ctr"/>
            <a:r>
              <a:rPr lang="en-US" sz="1400" dirty="0"/>
              <a:t>A&amp;R Executive, UMG</a:t>
            </a:r>
          </a:p>
        </p:txBody>
      </p:sp>
      <p:pic>
        <p:nvPicPr>
          <p:cNvPr id="22" name="Picture 6" descr="Spotify: Music, Podcasts, Lit - Apps on Google Play">
            <a:extLst>
              <a:ext uri="{FF2B5EF4-FFF2-40B4-BE49-F238E27FC236}">
                <a16:creationId xmlns:a16="http://schemas.microsoft.com/office/drawing/2014/main" id="{92523347-0245-88F2-1B59-3BA90811B8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046" y="872351"/>
            <a:ext cx="810693" cy="81069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AD8AEE78-8992-CCD6-9BCF-BEBAAAB624FD}"/>
              </a:ext>
            </a:extLst>
          </p:cNvPr>
          <p:cNvPicPr>
            <a:picLocks noChangeAspect="1"/>
          </p:cNvPicPr>
          <p:nvPr/>
        </p:nvPicPr>
        <p:blipFill>
          <a:blip r:embed="rId5"/>
          <a:stretch>
            <a:fillRect/>
          </a:stretch>
        </p:blipFill>
        <p:spPr>
          <a:xfrm>
            <a:off x="1784445" y="3984740"/>
            <a:ext cx="5054600" cy="723900"/>
          </a:xfrm>
          <a:prstGeom prst="rect">
            <a:avLst/>
          </a:prstGeom>
        </p:spPr>
      </p:pic>
      <p:sp>
        <p:nvSpPr>
          <p:cNvPr id="24" name="TextBox 23">
            <a:extLst>
              <a:ext uri="{FF2B5EF4-FFF2-40B4-BE49-F238E27FC236}">
                <a16:creationId xmlns:a16="http://schemas.microsoft.com/office/drawing/2014/main" id="{4ABD449B-77A0-CF8B-4A8B-F927335A6C7C}"/>
              </a:ext>
            </a:extLst>
          </p:cNvPr>
          <p:cNvSpPr txBox="1"/>
          <p:nvPr/>
        </p:nvSpPr>
        <p:spPr>
          <a:xfrm>
            <a:off x="1362929" y="3151583"/>
            <a:ext cx="5648802" cy="646331"/>
          </a:xfrm>
          <a:prstGeom prst="rect">
            <a:avLst/>
          </a:prstGeom>
          <a:noFill/>
        </p:spPr>
        <p:txBody>
          <a:bodyPr wrap="square">
            <a:spAutoFit/>
          </a:bodyPr>
          <a:lstStyle/>
          <a:p>
            <a:pPr algn="ctr"/>
            <a:r>
              <a:rPr lang="en-US" sz="1800" dirty="0">
                <a:solidFill>
                  <a:srgbClr val="00137F"/>
                </a:solidFill>
              </a:rPr>
              <a:t>John </a:t>
            </a:r>
            <a:r>
              <a:rPr lang="en-US" sz="1800" b="1" dirty="0">
                <a:solidFill>
                  <a:srgbClr val="00137F"/>
                </a:solidFill>
              </a:rPr>
              <a:t>ends up signing many artists </a:t>
            </a:r>
            <a:r>
              <a:rPr lang="en-US" sz="1800" dirty="0">
                <a:solidFill>
                  <a:srgbClr val="00137F"/>
                </a:solidFill>
              </a:rPr>
              <a:t>because he does not want to miss a potential superstar</a:t>
            </a:r>
            <a:endParaRPr lang="en-US" sz="1800" b="1" dirty="0">
              <a:solidFill>
                <a:srgbClr val="00137F"/>
              </a:solidFill>
            </a:endParaRPr>
          </a:p>
        </p:txBody>
      </p:sp>
      <p:pic>
        <p:nvPicPr>
          <p:cNvPr id="27" name="Content Placeholder 9" descr="Badge 1 with solid fill">
            <a:extLst>
              <a:ext uri="{FF2B5EF4-FFF2-40B4-BE49-F238E27FC236}">
                <a16:creationId xmlns:a16="http://schemas.microsoft.com/office/drawing/2014/main" id="{7FF5EA9D-0C96-16ED-C0C3-FC9C04A4C5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2052" y="1964130"/>
            <a:ext cx="560805" cy="560805"/>
          </a:xfrm>
          <a:prstGeom prst="rect">
            <a:avLst/>
          </a:prstGeom>
        </p:spPr>
      </p:pic>
      <p:sp>
        <p:nvSpPr>
          <p:cNvPr id="28" name="TextBox 27">
            <a:extLst>
              <a:ext uri="{FF2B5EF4-FFF2-40B4-BE49-F238E27FC236}">
                <a16:creationId xmlns:a16="http://schemas.microsoft.com/office/drawing/2014/main" id="{04A41523-4BFC-3A7C-C4FB-44F636E003E5}"/>
              </a:ext>
            </a:extLst>
          </p:cNvPr>
          <p:cNvSpPr txBox="1"/>
          <p:nvPr/>
        </p:nvSpPr>
        <p:spPr>
          <a:xfrm>
            <a:off x="2215674" y="1975955"/>
            <a:ext cx="4610861" cy="584775"/>
          </a:xfrm>
          <a:prstGeom prst="rect">
            <a:avLst/>
          </a:prstGeom>
          <a:noFill/>
        </p:spPr>
        <p:txBody>
          <a:bodyPr wrap="square" rtlCol="0">
            <a:spAutoFit/>
          </a:bodyPr>
          <a:lstStyle/>
          <a:p>
            <a:r>
              <a:rPr lang="en-US" sz="1600" dirty="0"/>
              <a:t>Artist signs up for demo, and submits </a:t>
            </a:r>
            <a:r>
              <a:rPr lang="en-US" sz="1600" b="1" dirty="0"/>
              <a:t>Spotify Profile</a:t>
            </a:r>
          </a:p>
        </p:txBody>
      </p:sp>
    </p:spTree>
    <p:extLst>
      <p:ext uri="{BB962C8B-B14F-4D97-AF65-F5344CB8AC3E}">
        <p14:creationId xmlns:p14="http://schemas.microsoft.com/office/powerpoint/2010/main" val="198066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1419ECD7-92F6-C2AF-0CF5-0D57D3398473}"/>
              </a:ext>
            </a:extLst>
          </p:cNvPr>
          <p:cNvSpPr/>
          <p:nvPr/>
        </p:nvSpPr>
        <p:spPr>
          <a:xfrm>
            <a:off x="1362929" y="1301121"/>
            <a:ext cx="5648802" cy="1580975"/>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1">
            <a:extLst>
              <a:ext uri="{FF2B5EF4-FFF2-40B4-BE49-F238E27FC236}">
                <a16:creationId xmlns:a16="http://schemas.microsoft.com/office/drawing/2014/main" id="{CC614BDD-6000-4255-F0BA-4B74CC254403}"/>
              </a:ext>
            </a:extLst>
          </p:cNvPr>
          <p:cNvSpPr>
            <a:spLocks noGrp="1"/>
          </p:cNvSpPr>
          <p:nvPr>
            <p:ph sz="quarter" idx="11"/>
          </p:nvPr>
        </p:nvSpPr>
        <p:spPr/>
        <p:txBody>
          <a:bodyPr/>
          <a:lstStyle/>
          <a:p>
            <a:r>
              <a:rPr lang="en-US" dirty="0"/>
              <a:t>Source(s): Billboard</a:t>
            </a:r>
          </a:p>
        </p:txBody>
      </p:sp>
      <p:sp>
        <p:nvSpPr>
          <p:cNvPr id="3" name="Slide Number Placeholder 2">
            <a:extLst>
              <a:ext uri="{FF2B5EF4-FFF2-40B4-BE49-F238E27FC236}">
                <a16:creationId xmlns:a16="http://schemas.microsoft.com/office/drawing/2014/main" id="{993E5D15-0BDF-151B-8110-AD170D6821E8}"/>
              </a:ext>
            </a:extLst>
          </p:cNvPr>
          <p:cNvSpPr>
            <a:spLocks noGrp="1"/>
          </p:cNvSpPr>
          <p:nvPr>
            <p:ph type="sldNum" sz="quarter" idx="4"/>
          </p:nvPr>
        </p:nvSpPr>
        <p:spPr/>
        <p:txBody>
          <a:bodyPr/>
          <a:lstStyle/>
          <a:p>
            <a:fld id="{330EA680-D336-4FF7-8B7A-9848BB0A1C32}" type="slidenum">
              <a:rPr lang="en-US" smtClean="0"/>
              <a:t>15</a:t>
            </a:fld>
            <a:endParaRPr lang="en-US"/>
          </a:p>
        </p:txBody>
      </p:sp>
      <p:sp>
        <p:nvSpPr>
          <p:cNvPr id="4" name="Content Placeholder 3">
            <a:extLst>
              <a:ext uri="{FF2B5EF4-FFF2-40B4-BE49-F238E27FC236}">
                <a16:creationId xmlns:a16="http://schemas.microsoft.com/office/drawing/2014/main" id="{5F5B380F-4329-5D96-C2DA-25F22EC44E40}"/>
              </a:ext>
            </a:extLst>
          </p:cNvPr>
          <p:cNvSpPr>
            <a:spLocks noGrp="1"/>
          </p:cNvSpPr>
          <p:nvPr>
            <p:ph sz="quarter" idx="12"/>
          </p:nvPr>
        </p:nvSpPr>
        <p:spPr/>
        <p:txBody>
          <a:bodyPr/>
          <a:lstStyle/>
          <a:p>
            <a:r>
              <a:rPr lang="en-US" dirty="0"/>
              <a:t>Neha</a:t>
            </a:r>
          </a:p>
        </p:txBody>
      </p:sp>
      <p:sp>
        <p:nvSpPr>
          <p:cNvPr id="5" name="Title 4">
            <a:extLst>
              <a:ext uri="{FF2B5EF4-FFF2-40B4-BE49-F238E27FC236}">
                <a16:creationId xmlns:a16="http://schemas.microsoft.com/office/drawing/2014/main" id="{331FB5DD-82E6-245A-2A19-D55C17C02D3D}"/>
              </a:ext>
            </a:extLst>
          </p:cNvPr>
          <p:cNvSpPr>
            <a:spLocks noGrp="1"/>
          </p:cNvSpPr>
          <p:nvPr>
            <p:ph type="title"/>
          </p:nvPr>
        </p:nvSpPr>
        <p:spPr/>
        <p:txBody>
          <a:bodyPr/>
          <a:lstStyle/>
          <a:p>
            <a:r>
              <a:rPr lang="en-US" dirty="0"/>
              <a:t>UMG should introduce </a:t>
            </a:r>
            <a:r>
              <a:rPr lang="en-US" dirty="0">
                <a:solidFill>
                  <a:srgbClr val="00137F"/>
                </a:solidFill>
              </a:rPr>
              <a:t>analytics</a:t>
            </a:r>
            <a:r>
              <a:rPr lang="en-US" dirty="0"/>
              <a:t> into their recruitment process to easily identify </a:t>
            </a:r>
            <a:r>
              <a:rPr lang="en-US" dirty="0">
                <a:solidFill>
                  <a:srgbClr val="00137F"/>
                </a:solidFill>
              </a:rPr>
              <a:t>future stars</a:t>
            </a:r>
          </a:p>
        </p:txBody>
      </p:sp>
      <p:pic>
        <p:nvPicPr>
          <p:cNvPr id="6" name="Picture 2" descr="Premium Vector | Executive businessman cartoon">
            <a:extLst>
              <a:ext uri="{FF2B5EF4-FFF2-40B4-BE49-F238E27FC236}">
                <a16:creationId xmlns:a16="http://schemas.microsoft.com/office/drawing/2014/main" id="{722726DB-48C1-DD81-8470-A241F4D8F5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5958" y="1683044"/>
            <a:ext cx="2014514" cy="33575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4422D1F9-AD3B-C81A-36CE-5FBFC907B2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4917" y="1191816"/>
            <a:ext cx="1426369" cy="52931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25EAFB7-D39A-1C69-456F-45E9F840D6AC}"/>
              </a:ext>
            </a:extLst>
          </p:cNvPr>
          <p:cNvSpPr txBox="1"/>
          <p:nvPr/>
        </p:nvSpPr>
        <p:spPr>
          <a:xfrm>
            <a:off x="9184236" y="5059988"/>
            <a:ext cx="1899879" cy="584775"/>
          </a:xfrm>
          <a:prstGeom prst="rect">
            <a:avLst/>
          </a:prstGeom>
          <a:noFill/>
        </p:spPr>
        <p:txBody>
          <a:bodyPr wrap="none" rtlCol="0">
            <a:spAutoFit/>
          </a:bodyPr>
          <a:lstStyle/>
          <a:p>
            <a:pPr algn="ctr"/>
            <a:r>
              <a:rPr lang="en-US" dirty="0"/>
              <a:t>John, </a:t>
            </a:r>
          </a:p>
          <a:p>
            <a:pPr algn="ctr"/>
            <a:r>
              <a:rPr lang="en-US" sz="1400" dirty="0"/>
              <a:t>A&amp;R Executive, UMG</a:t>
            </a:r>
          </a:p>
        </p:txBody>
      </p:sp>
      <p:pic>
        <p:nvPicPr>
          <p:cNvPr id="21" name="Picture 20">
            <a:extLst>
              <a:ext uri="{FF2B5EF4-FFF2-40B4-BE49-F238E27FC236}">
                <a16:creationId xmlns:a16="http://schemas.microsoft.com/office/drawing/2014/main" id="{AD8AEE78-8992-CCD6-9BCF-BEBAAAB624FD}"/>
              </a:ext>
            </a:extLst>
          </p:cNvPr>
          <p:cNvPicPr>
            <a:picLocks noChangeAspect="1"/>
          </p:cNvPicPr>
          <p:nvPr/>
        </p:nvPicPr>
        <p:blipFill>
          <a:blip r:embed="rId4"/>
          <a:stretch>
            <a:fillRect/>
          </a:stretch>
        </p:blipFill>
        <p:spPr>
          <a:xfrm>
            <a:off x="1784445" y="3984740"/>
            <a:ext cx="5054600" cy="723900"/>
          </a:xfrm>
          <a:prstGeom prst="rect">
            <a:avLst/>
          </a:prstGeom>
        </p:spPr>
      </p:pic>
      <p:sp>
        <p:nvSpPr>
          <p:cNvPr id="24" name="TextBox 23">
            <a:extLst>
              <a:ext uri="{FF2B5EF4-FFF2-40B4-BE49-F238E27FC236}">
                <a16:creationId xmlns:a16="http://schemas.microsoft.com/office/drawing/2014/main" id="{4ABD449B-77A0-CF8B-4A8B-F927335A6C7C}"/>
              </a:ext>
            </a:extLst>
          </p:cNvPr>
          <p:cNvSpPr txBox="1"/>
          <p:nvPr/>
        </p:nvSpPr>
        <p:spPr>
          <a:xfrm>
            <a:off x="1362929" y="3151583"/>
            <a:ext cx="5648802" cy="646331"/>
          </a:xfrm>
          <a:prstGeom prst="rect">
            <a:avLst/>
          </a:prstGeom>
          <a:noFill/>
        </p:spPr>
        <p:txBody>
          <a:bodyPr wrap="square">
            <a:spAutoFit/>
          </a:bodyPr>
          <a:lstStyle/>
          <a:p>
            <a:pPr algn="ctr"/>
            <a:r>
              <a:rPr lang="en-US" sz="1800" dirty="0">
                <a:solidFill>
                  <a:srgbClr val="00137F"/>
                </a:solidFill>
              </a:rPr>
              <a:t>John </a:t>
            </a:r>
            <a:r>
              <a:rPr lang="en-US" sz="1800" b="1" dirty="0">
                <a:solidFill>
                  <a:srgbClr val="00137F"/>
                </a:solidFill>
              </a:rPr>
              <a:t>ends up signing many artists </a:t>
            </a:r>
            <a:r>
              <a:rPr lang="en-US" sz="1800" dirty="0">
                <a:solidFill>
                  <a:srgbClr val="00137F"/>
                </a:solidFill>
              </a:rPr>
              <a:t>because he does not want to miss a potential superstar</a:t>
            </a:r>
            <a:endParaRPr lang="en-US" sz="1800" b="1" dirty="0">
              <a:solidFill>
                <a:srgbClr val="00137F"/>
              </a:solidFill>
            </a:endParaRPr>
          </a:p>
        </p:txBody>
      </p:sp>
      <p:pic>
        <p:nvPicPr>
          <p:cNvPr id="27" name="Content Placeholder 9" descr="Badge 1 with solid fill">
            <a:extLst>
              <a:ext uri="{FF2B5EF4-FFF2-40B4-BE49-F238E27FC236}">
                <a16:creationId xmlns:a16="http://schemas.microsoft.com/office/drawing/2014/main" id="{7FF5EA9D-0C96-16ED-C0C3-FC9C04A4C5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42052" y="1964130"/>
            <a:ext cx="560805" cy="560805"/>
          </a:xfrm>
          <a:prstGeom prst="rect">
            <a:avLst/>
          </a:prstGeom>
        </p:spPr>
      </p:pic>
      <p:sp>
        <p:nvSpPr>
          <p:cNvPr id="28" name="TextBox 27">
            <a:extLst>
              <a:ext uri="{FF2B5EF4-FFF2-40B4-BE49-F238E27FC236}">
                <a16:creationId xmlns:a16="http://schemas.microsoft.com/office/drawing/2014/main" id="{04A41523-4BFC-3A7C-C4FB-44F636E003E5}"/>
              </a:ext>
            </a:extLst>
          </p:cNvPr>
          <p:cNvSpPr txBox="1"/>
          <p:nvPr/>
        </p:nvSpPr>
        <p:spPr>
          <a:xfrm>
            <a:off x="2215674" y="1975955"/>
            <a:ext cx="4610861" cy="584775"/>
          </a:xfrm>
          <a:prstGeom prst="rect">
            <a:avLst/>
          </a:prstGeom>
          <a:noFill/>
        </p:spPr>
        <p:txBody>
          <a:bodyPr wrap="square" rtlCol="0">
            <a:spAutoFit/>
          </a:bodyPr>
          <a:lstStyle/>
          <a:p>
            <a:r>
              <a:rPr lang="en-US" sz="1600" dirty="0"/>
              <a:t>Artist signs up for demo, and submits </a:t>
            </a:r>
            <a:r>
              <a:rPr lang="en-US" sz="1600" b="1" dirty="0"/>
              <a:t>Spotify Profile</a:t>
            </a:r>
          </a:p>
        </p:txBody>
      </p:sp>
      <p:sp>
        <p:nvSpPr>
          <p:cNvPr id="29" name="Rounded Rectangle 28">
            <a:extLst>
              <a:ext uri="{FF2B5EF4-FFF2-40B4-BE49-F238E27FC236}">
                <a16:creationId xmlns:a16="http://schemas.microsoft.com/office/drawing/2014/main" id="{7B9FE569-2937-29D7-449D-00D2ED9EE43E}"/>
              </a:ext>
            </a:extLst>
          </p:cNvPr>
          <p:cNvSpPr/>
          <p:nvPr/>
        </p:nvSpPr>
        <p:spPr>
          <a:xfrm>
            <a:off x="1362929" y="4933811"/>
            <a:ext cx="5648802" cy="758874"/>
          </a:xfrm>
          <a:prstGeom prst="round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A lot of time and resources get wasted on artists that don’t achieve success</a:t>
            </a:r>
          </a:p>
        </p:txBody>
      </p:sp>
      <p:pic>
        <p:nvPicPr>
          <p:cNvPr id="9" name="Picture 6" descr="Spotify: Music, Podcasts, Lit - Apps on Google Play">
            <a:extLst>
              <a:ext uri="{FF2B5EF4-FFF2-40B4-BE49-F238E27FC236}">
                <a16:creationId xmlns:a16="http://schemas.microsoft.com/office/drawing/2014/main" id="{D4862231-48D0-4D1B-0B00-6BEBDCB5B0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046" y="872351"/>
            <a:ext cx="810693" cy="81069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757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1419ECD7-92F6-C2AF-0CF5-0D57D3398473}"/>
              </a:ext>
            </a:extLst>
          </p:cNvPr>
          <p:cNvSpPr/>
          <p:nvPr/>
        </p:nvSpPr>
        <p:spPr>
          <a:xfrm>
            <a:off x="1362929" y="1301121"/>
            <a:ext cx="5648802" cy="1580975"/>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1">
            <a:extLst>
              <a:ext uri="{FF2B5EF4-FFF2-40B4-BE49-F238E27FC236}">
                <a16:creationId xmlns:a16="http://schemas.microsoft.com/office/drawing/2014/main" id="{CC614BDD-6000-4255-F0BA-4B74CC254403}"/>
              </a:ext>
            </a:extLst>
          </p:cNvPr>
          <p:cNvSpPr>
            <a:spLocks noGrp="1"/>
          </p:cNvSpPr>
          <p:nvPr>
            <p:ph sz="quarter" idx="11"/>
          </p:nvPr>
        </p:nvSpPr>
        <p:spPr/>
        <p:txBody>
          <a:bodyPr/>
          <a:lstStyle/>
          <a:p>
            <a:r>
              <a:rPr lang="en-US" dirty="0"/>
              <a:t>Source(s): Billboard</a:t>
            </a:r>
          </a:p>
        </p:txBody>
      </p:sp>
      <p:sp>
        <p:nvSpPr>
          <p:cNvPr id="3" name="Slide Number Placeholder 2">
            <a:extLst>
              <a:ext uri="{FF2B5EF4-FFF2-40B4-BE49-F238E27FC236}">
                <a16:creationId xmlns:a16="http://schemas.microsoft.com/office/drawing/2014/main" id="{993E5D15-0BDF-151B-8110-AD170D6821E8}"/>
              </a:ext>
            </a:extLst>
          </p:cNvPr>
          <p:cNvSpPr>
            <a:spLocks noGrp="1"/>
          </p:cNvSpPr>
          <p:nvPr>
            <p:ph type="sldNum" sz="quarter" idx="4"/>
          </p:nvPr>
        </p:nvSpPr>
        <p:spPr/>
        <p:txBody>
          <a:bodyPr/>
          <a:lstStyle/>
          <a:p>
            <a:fld id="{330EA680-D336-4FF7-8B7A-9848BB0A1C32}" type="slidenum">
              <a:rPr lang="en-US" smtClean="0"/>
              <a:t>16</a:t>
            </a:fld>
            <a:endParaRPr lang="en-US"/>
          </a:p>
        </p:txBody>
      </p:sp>
      <p:sp>
        <p:nvSpPr>
          <p:cNvPr id="4" name="Content Placeholder 3">
            <a:extLst>
              <a:ext uri="{FF2B5EF4-FFF2-40B4-BE49-F238E27FC236}">
                <a16:creationId xmlns:a16="http://schemas.microsoft.com/office/drawing/2014/main" id="{5F5B380F-4329-5D96-C2DA-25F22EC44E40}"/>
              </a:ext>
            </a:extLst>
          </p:cNvPr>
          <p:cNvSpPr>
            <a:spLocks noGrp="1"/>
          </p:cNvSpPr>
          <p:nvPr>
            <p:ph sz="quarter" idx="12"/>
          </p:nvPr>
        </p:nvSpPr>
        <p:spPr/>
        <p:txBody>
          <a:bodyPr/>
          <a:lstStyle/>
          <a:p>
            <a:r>
              <a:rPr lang="en-US" dirty="0"/>
              <a:t>Neha</a:t>
            </a:r>
          </a:p>
        </p:txBody>
      </p:sp>
      <p:sp>
        <p:nvSpPr>
          <p:cNvPr id="5" name="Title 4">
            <a:extLst>
              <a:ext uri="{FF2B5EF4-FFF2-40B4-BE49-F238E27FC236}">
                <a16:creationId xmlns:a16="http://schemas.microsoft.com/office/drawing/2014/main" id="{331FB5DD-82E6-245A-2A19-D55C17C02D3D}"/>
              </a:ext>
            </a:extLst>
          </p:cNvPr>
          <p:cNvSpPr>
            <a:spLocks noGrp="1"/>
          </p:cNvSpPr>
          <p:nvPr>
            <p:ph type="title"/>
          </p:nvPr>
        </p:nvSpPr>
        <p:spPr/>
        <p:txBody>
          <a:bodyPr/>
          <a:lstStyle/>
          <a:p>
            <a:r>
              <a:rPr lang="en-US" dirty="0"/>
              <a:t>UMG should introduce </a:t>
            </a:r>
            <a:r>
              <a:rPr lang="en-US" dirty="0">
                <a:solidFill>
                  <a:srgbClr val="00137F"/>
                </a:solidFill>
              </a:rPr>
              <a:t>analytics</a:t>
            </a:r>
            <a:r>
              <a:rPr lang="en-US" dirty="0"/>
              <a:t> into their recruitment process to easily identify </a:t>
            </a:r>
            <a:r>
              <a:rPr lang="en-US" dirty="0">
                <a:solidFill>
                  <a:srgbClr val="00137F"/>
                </a:solidFill>
              </a:rPr>
              <a:t>future stars</a:t>
            </a:r>
          </a:p>
        </p:txBody>
      </p:sp>
      <p:pic>
        <p:nvPicPr>
          <p:cNvPr id="6" name="Picture 2" descr="Premium Vector | Executive businessman cartoon">
            <a:extLst>
              <a:ext uri="{FF2B5EF4-FFF2-40B4-BE49-F238E27FC236}">
                <a16:creationId xmlns:a16="http://schemas.microsoft.com/office/drawing/2014/main" id="{722726DB-48C1-DD81-8470-A241F4D8F5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5958" y="1683044"/>
            <a:ext cx="2014514" cy="33575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4422D1F9-AD3B-C81A-36CE-5FBFC907B2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4917" y="1191816"/>
            <a:ext cx="1426369" cy="52931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25EAFB7-D39A-1C69-456F-45E9F840D6AC}"/>
              </a:ext>
            </a:extLst>
          </p:cNvPr>
          <p:cNvSpPr txBox="1"/>
          <p:nvPr/>
        </p:nvSpPr>
        <p:spPr>
          <a:xfrm>
            <a:off x="9184236" y="5059988"/>
            <a:ext cx="1899879" cy="584775"/>
          </a:xfrm>
          <a:prstGeom prst="rect">
            <a:avLst/>
          </a:prstGeom>
          <a:noFill/>
        </p:spPr>
        <p:txBody>
          <a:bodyPr wrap="none" rtlCol="0">
            <a:spAutoFit/>
          </a:bodyPr>
          <a:lstStyle/>
          <a:p>
            <a:pPr algn="ctr"/>
            <a:r>
              <a:rPr lang="en-US" dirty="0"/>
              <a:t>John, </a:t>
            </a:r>
          </a:p>
          <a:p>
            <a:pPr algn="ctr"/>
            <a:r>
              <a:rPr lang="en-US" sz="1400" dirty="0"/>
              <a:t>A&amp;R Executive, UMG</a:t>
            </a:r>
          </a:p>
        </p:txBody>
      </p:sp>
      <p:sp>
        <p:nvSpPr>
          <p:cNvPr id="24" name="TextBox 23">
            <a:extLst>
              <a:ext uri="{FF2B5EF4-FFF2-40B4-BE49-F238E27FC236}">
                <a16:creationId xmlns:a16="http://schemas.microsoft.com/office/drawing/2014/main" id="{4ABD449B-77A0-CF8B-4A8B-F927335A6C7C}"/>
              </a:ext>
            </a:extLst>
          </p:cNvPr>
          <p:cNvSpPr txBox="1"/>
          <p:nvPr/>
        </p:nvSpPr>
        <p:spPr>
          <a:xfrm>
            <a:off x="1362929" y="3058379"/>
            <a:ext cx="5648802" cy="646331"/>
          </a:xfrm>
          <a:prstGeom prst="rect">
            <a:avLst/>
          </a:prstGeom>
          <a:noFill/>
        </p:spPr>
        <p:txBody>
          <a:bodyPr wrap="square">
            <a:spAutoFit/>
          </a:bodyPr>
          <a:lstStyle/>
          <a:p>
            <a:pPr algn="ctr"/>
            <a:r>
              <a:rPr lang="en-US" sz="1800" dirty="0">
                <a:solidFill>
                  <a:srgbClr val="00137F"/>
                </a:solidFill>
              </a:rPr>
              <a:t>If only John could narrow down his selection to </a:t>
            </a:r>
            <a:r>
              <a:rPr lang="en-US" sz="1800" b="1" dirty="0">
                <a:solidFill>
                  <a:srgbClr val="00137F"/>
                </a:solidFill>
              </a:rPr>
              <a:t>fewer artists with a higher potential</a:t>
            </a:r>
          </a:p>
        </p:txBody>
      </p:sp>
      <p:pic>
        <p:nvPicPr>
          <p:cNvPr id="27" name="Content Placeholder 9" descr="Badge 1 with solid fill">
            <a:extLst>
              <a:ext uri="{FF2B5EF4-FFF2-40B4-BE49-F238E27FC236}">
                <a16:creationId xmlns:a16="http://schemas.microsoft.com/office/drawing/2014/main" id="{7FF5EA9D-0C96-16ED-C0C3-FC9C04A4C5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42052" y="1964130"/>
            <a:ext cx="560805" cy="560805"/>
          </a:xfrm>
          <a:prstGeom prst="rect">
            <a:avLst/>
          </a:prstGeom>
        </p:spPr>
      </p:pic>
      <p:sp>
        <p:nvSpPr>
          <p:cNvPr id="28" name="TextBox 27">
            <a:extLst>
              <a:ext uri="{FF2B5EF4-FFF2-40B4-BE49-F238E27FC236}">
                <a16:creationId xmlns:a16="http://schemas.microsoft.com/office/drawing/2014/main" id="{04A41523-4BFC-3A7C-C4FB-44F636E003E5}"/>
              </a:ext>
            </a:extLst>
          </p:cNvPr>
          <p:cNvSpPr txBox="1"/>
          <p:nvPr/>
        </p:nvSpPr>
        <p:spPr>
          <a:xfrm>
            <a:off x="2215674" y="1975955"/>
            <a:ext cx="4610861" cy="584775"/>
          </a:xfrm>
          <a:prstGeom prst="rect">
            <a:avLst/>
          </a:prstGeom>
          <a:noFill/>
        </p:spPr>
        <p:txBody>
          <a:bodyPr wrap="square" rtlCol="0">
            <a:spAutoFit/>
          </a:bodyPr>
          <a:lstStyle/>
          <a:p>
            <a:r>
              <a:rPr lang="en-US" sz="1600" dirty="0"/>
              <a:t>Artist signs up for demo, and submits </a:t>
            </a:r>
            <a:r>
              <a:rPr lang="en-US" sz="1600" b="1" dirty="0"/>
              <a:t>Spotify Profile</a:t>
            </a:r>
          </a:p>
        </p:txBody>
      </p:sp>
      <p:sp>
        <p:nvSpPr>
          <p:cNvPr id="9" name="Rectangle 8">
            <a:extLst>
              <a:ext uri="{FF2B5EF4-FFF2-40B4-BE49-F238E27FC236}">
                <a16:creationId xmlns:a16="http://schemas.microsoft.com/office/drawing/2014/main" id="{987AFB31-CA9A-0E70-B5E9-9A340126A1BF}"/>
              </a:ext>
            </a:extLst>
          </p:cNvPr>
          <p:cNvSpPr/>
          <p:nvPr/>
        </p:nvSpPr>
        <p:spPr>
          <a:xfrm>
            <a:off x="2060294" y="3852249"/>
            <a:ext cx="4149848" cy="931400"/>
          </a:xfrm>
          <a:prstGeom prst="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8F1B35A-856A-B137-0C0B-711BB03E719A}"/>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8772" b="89474" l="21357" r="66583">
                        <a14:foregroundMark x1="23367" y1="35088" x2="23367" y2="35088"/>
                        <a14:foregroundMark x1="24246" y1="68421" x2="24246" y2="68421"/>
                        <a14:foregroundMark x1="23367" y1="67544" x2="23367" y2="67544"/>
                        <a14:foregroundMark x1="22990" y1="64912" x2="22990" y2="64912"/>
                        <a14:foregroundMark x1="21608" y1="46491" x2="21608" y2="46491"/>
                        <a14:foregroundMark x1="21985" y1="41228" x2="21985" y2="41228"/>
                        <a14:foregroundMark x1="22362" y1="32456" x2="22362" y2="32456"/>
                        <a14:foregroundMark x1="33417" y1="41228" x2="33417" y2="41228"/>
                        <a14:foregroundMark x1="43719" y1="47368" x2="43719" y2="47368"/>
                        <a14:foregroundMark x1="42085" y1="46491" x2="42085" y2="46491"/>
                        <a14:foregroundMark x1="41960" y1="37719" x2="41960" y2="37719"/>
                        <a14:foregroundMark x1="42714" y1="36842" x2="42714" y2="36842"/>
                        <a14:foregroundMark x1="46859" y1="38596" x2="46859" y2="38596"/>
                        <a14:foregroundMark x1="59925" y1="42105" x2="59925" y2="42105"/>
                        <a14:foregroundMark x1="61558" y1="48246" x2="61558" y2="48246"/>
                        <a14:foregroundMark x1="62940" y1="64912" x2="62940" y2="64912"/>
                        <a14:foregroundMark x1="64070" y1="75439" x2="64070" y2="75439"/>
                        <a14:foregroundMark x1="65452" y1="71053" x2="65452" y2="71053"/>
                        <a14:foregroundMark x1="66332" y1="37719" x2="66332" y2="37719"/>
                        <a14:foregroundMark x1="66457" y1="60526" x2="66457" y2="60526"/>
                        <a14:foregroundMark x1="65704" y1="73684" x2="65704" y2="73684"/>
                        <a14:foregroundMark x1="66332" y1="59649" x2="66332" y2="59649"/>
                        <a14:foregroundMark x1="66457" y1="64912" x2="66457" y2="64912"/>
                        <a14:foregroundMark x1="66583" y1="51754" x2="66583" y2="51754"/>
                        <a14:foregroundMark x1="55528" y1="44737" x2="55528" y2="44737"/>
                        <a14:foregroundMark x1="38191" y1="42982" x2="38191" y2="42982"/>
                        <a14:foregroundMark x1="36935" y1="46491" x2="36935" y2="46491"/>
                        <a14:foregroundMark x1="36558" y1="42105" x2="36558" y2="42105"/>
                        <a14:foregroundMark x1="35553" y1="34211" x2="35678" y2="49123"/>
                        <a14:foregroundMark x1="36055" y1="55263" x2="36055" y2="55263"/>
                        <a14:foregroundMark x1="36935" y1="55263" x2="36935" y2="55263"/>
                        <a14:foregroundMark x1="32161" y1="64912" x2="32161" y2="64912"/>
                        <a14:foregroundMark x1="31030" y1="59649" x2="31030" y2="59649"/>
                      </a14:backgroundRemoval>
                    </a14:imgEffect>
                  </a14:imgLayer>
                </a14:imgProps>
              </a:ext>
            </a:extLst>
          </a:blip>
          <a:srcRect l="20495" r="31417"/>
          <a:stretch/>
        </p:blipFill>
        <p:spPr>
          <a:xfrm>
            <a:off x="2276596" y="3778499"/>
            <a:ext cx="3717244" cy="1107060"/>
          </a:xfrm>
          <a:prstGeom prst="rect">
            <a:avLst/>
          </a:prstGeom>
        </p:spPr>
      </p:pic>
      <p:pic>
        <p:nvPicPr>
          <p:cNvPr id="11" name="Picture 6" descr="Spotify: Music, Podcasts, Lit - Apps on Google Play">
            <a:extLst>
              <a:ext uri="{FF2B5EF4-FFF2-40B4-BE49-F238E27FC236}">
                <a16:creationId xmlns:a16="http://schemas.microsoft.com/office/drawing/2014/main" id="{A98EAF71-3DFB-9124-1042-4830920B85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3046" y="872351"/>
            <a:ext cx="810693" cy="81069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8006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1419ECD7-92F6-C2AF-0CF5-0D57D3398473}"/>
              </a:ext>
            </a:extLst>
          </p:cNvPr>
          <p:cNvSpPr/>
          <p:nvPr/>
        </p:nvSpPr>
        <p:spPr>
          <a:xfrm>
            <a:off x="1362929" y="1301121"/>
            <a:ext cx="5648802" cy="3357524"/>
          </a:xfrm>
          <a:prstGeom prst="roundRect">
            <a:avLst>
              <a:gd name="adj" fmla="val 7359"/>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1">
            <a:extLst>
              <a:ext uri="{FF2B5EF4-FFF2-40B4-BE49-F238E27FC236}">
                <a16:creationId xmlns:a16="http://schemas.microsoft.com/office/drawing/2014/main" id="{CC614BDD-6000-4255-F0BA-4B74CC254403}"/>
              </a:ext>
            </a:extLst>
          </p:cNvPr>
          <p:cNvSpPr>
            <a:spLocks noGrp="1"/>
          </p:cNvSpPr>
          <p:nvPr>
            <p:ph sz="quarter" idx="11"/>
          </p:nvPr>
        </p:nvSpPr>
        <p:spPr/>
        <p:txBody>
          <a:bodyPr/>
          <a:lstStyle/>
          <a:p>
            <a:r>
              <a:rPr lang="en-US" dirty="0"/>
              <a:t>Source(s): Billboard</a:t>
            </a:r>
          </a:p>
        </p:txBody>
      </p:sp>
      <p:sp>
        <p:nvSpPr>
          <p:cNvPr id="3" name="Slide Number Placeholder 2">
            <a:extLst>
              <a:ext uri="{FF2B5EF4-FFF2-40B4-BE49-F238E27FC236}">
                <a16:creationId xmlns:a16="http://schemas.microsoft.com/office/drawing/2014/main" id="{993E5D15-0BDF-151B-8110-AD170D6821E8}"/>
              </a:ext>
            </a:extLst>
          </p:cNvPr>
          <p:cNvSpPr>
            <a:spLocks noGrp="1"/>
          </p:cNvSpPr>
          <p:nvPr>
            <p:ph type="sldNum" sz="quarter" idx="4"/>
          </p:nvPr>
        </p:nvSpPr>
        <p:spPr/>
        <p:txBody>
          <a:bodyPr/>
          <a:lstStyle/>
          <a:p>
            <a:fld id="{330EA680-D336-4FF7-8B7A-9848BB0A1C32}" type="slidenum">
              <a:rPr lang="en-US" smtClean="0"/>
              <a:t>17</a:t>
            </a:fld>
            <a:endParaRPr lang="en-US"/>
          </a:p>
        </p:txBody>
      </p:sp>
      <p:sp>
        <p:nvSpPr>
          <p:cNvPr id="4" name="Content Placeholder 3">
            <a:extLst>
              <a:ext uri="{FF2B5EF4-FFF2-40B4-BE49-F238E27FC236}">
                <a16:creationId xmlns:a16="http://schemas.microsoft.com/office/drawing/2014/main" id="{5F5B380F-4329-5D96-C2DA-25F22EC44E40}"/>
              </a:ext>
            </a:extLst>
          </p:cNvPr>
          <p:cNvSpPr>
            <a:spLocks noGrp="1"/>
          </p:cNvSpPr>
          <p:nvPr>
            <p:ph sz="quarter" idx="12"/>
          </p:nvPr>
        </p:nvSpPr>
        <p:spPr/>
        <p:txBody>
          <a:bodyPr/>
          <a:lstStyle/>
          <a:p>
            <a:r>
              <a:rPr lang="en-US" dirty="0"/>
              <a:t>Neha</a:t>
            </a:r>
          </a:p>
        </p:txBody>
      </p:sp>
      <p:sp>
        <p:nvSpPr>
          <p:cNvPr id="5" name="Title 4">
            <a:extLst>
              <a:ext uri="{FF2B5EF4-FFF2-40B4-BE49-F238E27FC236}">
                <a16:creationId xmlns:a16="http://schemas.microsoft.com/office/drawing/2014/main" id="{331FB5DD-82E6-245A-2A19-D55C17C02D3D}"/>
              </a:ext>
            </a:extLst>
          </p:cNvPr>
          <p:cNvSpPr>
            <a:spLocks noGrp="1"/>
          </p:cNvSpPr>
          <p:nvPr>
            <p:ph type="title"/>
          </p:nvPr>
        </p:nvSpPr>
        <p:spPr/>
        <p:txBody>
          <a:bodyPr/>
          <a:lstStyle/>
          <a:p>
            <a:r>
              <a:rPr lang="en-US" dirty="0"/>
              <a:t>UMG should introduce </a:t>
            </a:r>
            <a:r>
              <a:rPr lang="en-US" dirty="0">
                <a:solidFill>
                  <a:srgbClr val="00137F"/>
                </a:solidFill>
              </a:rPr>
              <a:t>analytics</a:t>
            </a:r>
            <a:r>
              <a:rPr lang="en-US" dirty="0"/>
              <a:t> into their recruitment process to easily identify </a:t>
            </a:r>
            <a:r>
              <a:rPr lang="en-US" dirty="0">
                <a:solidFill>
                  <a:srgbClr val="00137F"/>
                </a:solidFill>
              </a:rPr>
              <a:t>future stars</a:t>
            </a:r>
          </a:p>
        </p:txBody>
      </p:sp>
      <p:pic>
        <p:nvPicPr>
          <p:cNvPr id="6" name="Picture 2" descr="Premium Vector | Executive businessman cartoon">
            <a:extLst>
              <a:ext uri="{FF2B5EF4-FFF2-40B4-BE49-F238E27FC236}">
                <a16:creationId xmlns:a16="http://schemas.microsoft.com/office/drawing/2014/main" id="{722726DB-48C1-DD81-8470-A241F4D8F5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5958" y="1683044"/>
            <a:ext cx="2014514" cy="33575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4422D1F9-AD3B-C81A-36CE-5FBFC907B2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4917" y="1191816"/>
            <a:ext cx="1426369" cy="52931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25EAFB7-D39A-1C69-456F-45E9F840D6AC}"/>
              </a:ext>
            </a:extLst>
          </p:cNvPr>
          <p:cNvSpPr txBox="1"/>
          <p:nvPr/>
        </p:nvSpPr>
        <p:spPr>
          <a:xfrm>
            <a:off x="9184236" y="5059988"/>
            <a:ext cx="1899879" cy="584775"/>
          </a:xfrm>
          <a:prstGeom prst="rect">
            <a:avLst/>
          </a:prstGeom>
          <a:noFill/>
        </p:spPr>
        <p:txBody>
          <a:bodyPr wrap="none" rtlCol="0">
            <a:spAutoFit/>
          </a:bodyPr>
          <a:lstStyle/>
          <a:p>
            <a:pPr algn="ctr"/>
            <a:r>
              <a:rPr lang="en-US" dirty="0"/>
              <a:t>John, </a:t>
            </a:r>
          </a:p>
          <a:p>
            <a:pPr algn="ctr"/>
            <a:r>
              <a:rPr lang="en-US" sz="1400" dirty="0"/>
              <a:t>A&amp;R Executive, UMG</a:t>
            </a:r>
          </a:p>
        </p:txBody>
      </p:sp>
      <p:pic>
        <p:nvPicPr>
          <p:cNvPr id="27" name="Content Placeholder 9" descr="Badge 1 with solid fill">
            <a:extLst>
              <a:ext uri="{FF2B5EF4-FFF2-40B4-BE49-F238E27FC236}">
                <a16:creationId xmlns:a16="http://schemas.microsoft.com/office/drawing/2014/main" id="{7FF5EA9D-0C96-16ED-C0C3-FC9C04A4C5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42052" y="1964130"/>
            <a:ext cx="560805" cy="560805"/>
          </a:xfrm>
          <a:prstGeom prst="rect">
            <a:avLst/>
          </a:prstGeom>
        </p:spPr>
      </p:pic>
      <p:sp>
        <p:nvSpPr>
          <p:cNvPr id="28" name="TextBox 27">
            <a:extLst>
              <a:ext uri="{FF2B5EF4-FFF2-40B4-BE49-F238E27FC236}">
                <a16:creationId xmlns:a16="http://schemas.microsoft.com/office/drawing/2014/main" id="{04A41523-4BFC-3A7C-C4FB-44F636E003E5}"/>
              </a:ext>
            </a:extLst>
          </p:cNvPr>
          <p:cNvSpPr txBox="1"/>
          <p:nvPr/>
        </p:nvSpPr>
        <p:spPr>
          <a:xfrm>
            <a:off x="2215674" y="1975955"/>
            <a:ext cx="4610861" cy="584775"/>
          </a:xfrm>
          <a:prstGeom prst="rect">
            <a:avLst/>
          </a:prstGeom>
          <a:noFill/>
        </p:spPr>
        <p:txBody>
          <a:bodyPr wrap="square" rtlCol="0">
            <a:spAutoFit/>
          </a:bodyPr>
          <a:lstStyle/>
          <a:p>
            <a:r>
              <a:rPr lang="en-US" sz="1600" dirty="0"/>
              <a:t>Artist signs up for demo, and submits </a:t>
            </a:r>
            <a:r>
              <a:rPr lang="en-US" sz="1600" b="1" dirty="0"/>
              <a:t>Spotify Profile</a:t>
            </a:r>
          </a:p>
        </p:txBody>
      </p:sp>
      <p:pic>
        <p:nvPicPr>
          <p:cNvPr id="11" name="Graphic 10" descr="Badge with solid fill">
            <a:extLst>
              <a:ext uri="{FF2B5EF4-FFF2-40B4-BE49-F238E27FC236}">
                <a16:creationId xmlns:a16="http://schemas.microsoft.com/office/drawing/2014/main" id="{1B5362D4-3E46-4785-43EA-2CC3FA9B5C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2052" y="2877597"/>
            <a:ext cx="556834" cy="556834"/>
          </a:xfrm>
          <a:prstGeom prst="rect">
            <a:avLst/>
          </a:prstGeom>
        </p:spPr>
      </p:pic>
      <p:sp>
        <p:nvSpPr>
          <p:cNvPr id="12" name="TextBox 11">
            <a:extLst>
              <a:ext uri="{FF2B5EF4-FFF2-40B4-BE49-F238E27FC236}">
                <a16:creationId xmlns:a16="http://schemas.microsoft.com/office/drawing/2014/main" id="{91F808B5-1D5C-41F7-2678-49307A535B6D}"/>
              </a:ext>
            </a:extLst>
          </p:cNvPr>
          <p:cNvSpPr txBox="1"/>
          <p:nvPr/>
        </p:nvSpPr>
        <p:spPr>
          <a:xfrm>
            <a:off x="2215676" y="2869666"/>
            <a:ext cx="4610861" cy="584775"/>
          </a:xfrm>
          <a:prstGeom prst="rect">
            <a:avLst/>
          </a:prstGeom>
          <a:noFill/>
        </p:spPr>
        <p:txBody>
          <a:bodyPr wrap="square" rtlCol="0">
            <a:spAutoFit/>
          </a:bodyPr>
          <a:lstStyle/>
          <a:p>
            <a:r>
              <a:rPr lang="en-US" sz="1600" b="1" dirty="0"/>
              <a:t>Spotify</a:t>
            </a:r>
            <a:r>
              <a:rPr lang="en-US" sz="1600" dirty="0"/>
              <a:t> generates song attributes for all music uploaded to it</a:t>
            </a:r>
          </a:p>
        </p:txBody>
      </p:sp>
      <p:sp>
        <p:nvSpPr>
          <p:cNvPr id="15" name="Rounded Rectangle 14">
            <a:extLst>
              <a:ext uri="{FF2B5EF4-FFF2-40B4-BE49-F238E27FC236}">
                <a16:creationId xmlns:a16="http://schemas.microsoft.com/office/drawing/2014/main" id="{FE26200A-3FB7-4F65-3B58-D62117E74C6C}"/>
              </a:ext>
            </a:extLst>
          </p:cNvPr>
          <p:cNvSpPr/>
          <p:nvPr/>
        </p:nvSpPr>
        <p:spPr>
          <a:xfrm>
            <a:off x="2215673" y="3687514"/>
            <a:ext cx="4520793" cy="758874"/>
          </a:xfrm>
          <a:prstGeom prst="roundRect">
            <a:avLst>
              <a:gd name="adj" fmla="val 22768"/>
            </a:avLst>
          </a:prstGeom>
          <a:solidFill>
            <a:srgbClr val="043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Using </a:t>
            </a:r>
            <a:r>
              <a:rPr lang="en-US" sz="1600" b="1" dirty="0">
                <a:solidFill>
                  <a:schemeClr val="bg1"/>
                </a:solidFill>
              </a:rPr>
              <a:t>analytics</a:t>
            </a:r>
            <a:r>
              <a:rPr lang="en-US" sz="1600" dirty="0">
                <a:solidFill>
                  <a:schemeClr val="bg1"/>
                </a:solidFill>
              </a:rPr>
              <a:t>, UMG can identify artists that produce music with </a:t>
            </a:r>
            <a:r>
              <a:rPr lang="en-US" sz="1600" b="1" dirty="0">
                <a:solidFill>
                  <a:schemeClr val="bg1"/>
                </a:solidFill>
              </a:rPr>
              <a:t>potential to go viral</a:t>
            </a:r>
          </a:p>
        </p:txBody>
      </p:sp>
      <p:pic>
        <p:nvPicPr>
          <p:cNvPr id="16" name="Content Placeholder 63" descr="Badge 3 with solid fill">
            <a:extLst>
              <a:ext uri="{FF2B5EF4-FFF2-40B4-BE49-F238E27FC236}">
                <a16:creationId xmlns:a16="http://schemas.microsoft.com/office/drawing/2014/main" id="{8C33FACE-0F58-AD24-E692-E6441B3B63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42052" y="3787966"/>
            <a:ext cx="556833" cy="556833"/>
          </a:xfrm>
          <a:prstGeom prst="rect">
            <a:avLst/>
          </a:prstGeom>
        </p:spPr>
      </p:pic>
      <p:pic>
        <p:nvPicPr>
          <p:cNvPr id="19" name="Picture 6" descr="Spotify: Music, Podcasts, Lit - Apps on Google Play">
            <a:extLst>
              <a:ext uri="{FF2B5EF4-FFF2-40B4-BE49-F238E27FC236}">
                <a16:creationId xmlns:a16="http://schemas.microsoft.com/office/drawing/2014/main" id="{36FA8DB5-5762-6D20-52B0-4E9F406F3A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43046" y="872351"/>
            <a:ext cx="810693" cy="81069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0" name="Rounded Rectangle 19">
            <a:extLst>
              <a:ext uri="{FF2B5EF4-FFF2-40B4-BE49-F238E27FC236}">
                <a16:creationId xmlns:a16="http://schemas.microsoft.com/office/drawing/2014/main" id="{38DBFC93-A0CD-C2C6-5132-F160C310E305}"/>
              </a:ext>
            </a:extLst>
          </p:cNvPr>
          <p:cNvSpPr/>
          <p:nvPr/>
        </p:nvSpPr>
        <p:spPr>
          <a:xfrm>
            <a:off x="1362930" y="4908340"/>
            <a:ext cx="5648802" cy="7048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UMG stands to benefit greatly </a:t>
            </a:r>
            <a:r>
              <a:rPr lang="en-US" sz="1600" dirty="0">
                <a:solidFill>
                  <a:schemeClr val="tx1"/>
                </a:solidFill>
              </a:rPr>
              <a:t>from being able to improve the </a:t>
            </a:r>
            <a:r>
              <a:rPr lang="en-US" sz="1600" b="1" dirty="0">
                <a:solidFill>
                  <a:schemeClr val="tx1"/>
                </a:solidFill>
              </a:rPr>
              <a:t>accuracy</a:t>
            </a:r>
            <a:r>
              <a:rPr lang="en-US" sz="1600" dirty="0">
                <a:solidFill>
                  <a:schemeClr val="tx1"/>
                </a:solidFill>
              </a:rPr>
              <a:t> of their artist signings</a:t>
            </a:r>
          </a:p>
        </p:txBody>
      </p:sp>
    </p:spTree>
    <p:extLst>
      <p:ext uri="{BB962C8B-B14F-4D97-AF65-F5344CB8AC3E}">
        <p14:creationId xmlns:p14="http://schemas.microsoft.com/office/powerpoint/2010/main" val="37081068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14BDD-6000-4255-F0BA-4B74CC254403}"/>
              </a:ext>
            </a:extLst>
          </p:cNvPr>
          <p:cNvSpPr>
            <a:spLocks noGrp="1"/>
          </p:cNvSpPr>
          <p:nvPr>
            <p:ph sz="quarter" idx="11"/>
          </p:nvPr>
        </p:nvSpPr>
        <p:spPr/>
        <p:txBody>
          <a:bodyPr/>
          <a:lstStyle/>
          <a:p>
            <a:r>
              <a:rPr lang="en-US" dirty="0"/>
              <a:t>Source(s): Variety</a:t>
            </a:r>
          </a:p>
        </p:txBody>
      </p:sp>
      <p:sp>
        <p:nvSpPr>
          <p:cNvPr id="3" name="Slide Number Placeholder 2">
            <a:extLst>
              <a:ext uri="{FF2B5EF4-FFF2-40B4-BE49-F238E27FC236}">
                <a16:creationId xmlns:a16="http://schemas.microsoft.com/office/drawing/2014/main" id="{993E5D15-0BDF-151B-8110-AD170D6821E8}"/>
              </a:ext>
            </a:extLst>
          </p:cNvPr>
          <p:cNvSpPr>
            <a:spLocks noGrp="1"/>
          </p:cNvSpPr>
          <p:nvPr>
            <p:ph type="sldNum" sz="quarter" idx="4"/>
          </p:nvPr>
        </p:nvSpPr>
        <p:spPr/>
        <p:txBody>
          <a:bodyPr/>
          <a:lstStyle/>
          <a:p>
            <a:fld id="{330EA680-D336-4FF7-8B7A-9848BB0A1C32}" type="slidenum">
              <a:rPr lang="en-US" smtClean="0"/>
              <a:t>18</a:t>
            </a:fld>
            <a:endParaRPr lang="en-US"/>
          </a:p>
        </p:txBody>
      </p:sp>
      <p:sp>
        <p:nvSpPr>
          <p:cNvPr id="4" name="Content Placeholder 3">
            <a:extLst>
              <a:ext uri="{FF2B5EF4-FFF2-40B4-BE49-F238E27FC236}">
                <a16:creationId xmlns:a16="http://schemas.microsoft.com/office/drawing/2014/main" id="{5F5B380F-4329-5D96-C2DA-25F22EC44E40}"/>
              </a:ext>
            </a:extLst>
          </p:cNvPr>
          <p:cNvSpPr>
            <a:spLocks noGrp="1"/>
          </p:cNvSpPr>
          <p:nvPr>
            <p:ph sz="quarter" idx="12"/>
          </p:nvPr>
        </p:nvSpPr>
        <p:spPr/>
        <p:txBody>
          <a:bodyPr/>
          <a:lstStyle/>
          <a:p>
            <a:r>
              <a:rPr lang="en-US" dirty="0"/>
              <a:t>Neha</a:t>
            </a:r>
          </a:p>
        </p:txBody>
      </p:sp>
      <p:sp>
        <p:nvSpPr>
          <p:cNvPr id="5" name="Title 4">
            <a:extLst>
              <a:ext uri="{FF2B5EF4-FFF2-40B4-BE49-F238E27FC236}">
                <a16:creationId xmlns:a16="http://schemas.microsoft.com/office/drawing/2014/main" id="{331FB5DD-82E6-245A-2A19-D55C17C02D3D}"/>
              </a:ext>
            </a:extLst>
          </p:cNvPr>
          <p:cNvSpPr>
            <a:spLocks noGrp="1"/>
          </p:cNvSpPr>
          <p:nvPr>
            <p:ph type="title"/>
          </p:nvPr>
        </p:nvSpPr>
        <p:spPr/>
        <p:txBody>
          <a:bodyPr/>
          <a:lstStyle/>
          <a:p>
            <a:r>
              <a:rPr lang="en-US" dirty="0"/>
              <a:t>UMG is well </a:t>
            </a:r>
            <a:r>
              <a:rPr lang="en-US" dirty="0">
                <a:solidFill>
                  <a:srgbClr val="00137F"/>
                </a:solidFill>
              </a:rPr>
              <a:t>positioned </a:t>
            </a:r>
            <a:r>
              <a:rPr lang="en-US" dirty="0"/>
              <a:t>to explore an analytics solution</a:t>
            </a:r>
            <a:endParaRPr lang="en-US" dirty="0">
              <a:solidFill>
                <a:srgbClr val="00137F"/>
              </a:solidFill>
            </a:endParaRPr>
          </a:p>
        </p:txBody>
      </p:sp>
      <p:pic>
        <p:nvPicPr>
          <p:cNvPr id="9" name="Picture 2">
            <a:extLst>
              <a:ext uri="{FF2B5EF4-FFF2-40B4-BE49-F238E27FC236}">
                <a16:creationId xmlns:a16="http://schemas.microsoft.com/office/drawing/2014/main" id="{094FBA3B-D2A1-5539-BF0D-D8236DC62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7862" y="1280733"/>
            <a:ext cx="2744130" cy="10183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738FCD6-DD7E-042A-F8EA-2F9940347059}"/>
              </a:ext>
            </a:extLst>
          </p:cNvPr>
          <p:cNvSpPr txBox="1"/>
          <p:nvPr/>
        </p:nvSpPr>
        <p:spPr>
          <a:xfrm>
            <a:off x="1729139" y="2614079"/>
            <a:ext cx="8635697" cy="369332"/>
          </a:xfrm>
          <a:prstGeom prst="rect">
            <a:avLst/>
          </a:prstGeom>
          <a:solidFill>
            <a:srgbClr val="D5F0FA"/>
          </a:solidFill>
        </p:spPr>
        <p:txBody>
          <a:bodyPr wrap="none" rtlCol="0">
            <a:spAutoFit/>
          </a:bodyPr>
          <a:lstStyle/>
          <a:p>
            <a:r>
              <a:rPr lang="en-US" dirty="0"/>
              <a:t>UMG can tap on recent partnerships with </a:t>
            </a:r>
            <a:r>
              <a:rPr lang="en-US" b="1" dirty="0"/>
              <a:t>significant players </a:t>
            </a:r>
            <a:r>
              <a:rPr lang="en-US" dirty="0"/>
              <a:t>in the music industry</a:t>
            </a:r>
          </a:p>
        </p:txBody>
      </p:sp>
      <p:pic>
        <p:nvPicPr>
          <p:cNvPr id="14" name="Picture 6" descr="Spotify: Music, Podcasts, Lit - Apps on Google Play">
            <a:extLst>
              <a:ext uri="{FF2B5EF4-FFF2-40B4-BE49-F238E27FC236}">
                <a16:creationId xmlns:a16="http://schemas.microsoft.com/office/drawing/2014/main" id="{77F21A6D-1866-212E-ECAB-8AF8B4D54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5249" y="3174427"/>
            <a:ext cx="810693" cy="81069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4" descr="Microsoft Apps">
            <a:extLst>
              <a:ext uri="{FF2B5EF4-FFF2-40B4-BE49-F238E27FC236}">
                <a16:creationId xmlns:a16="http://schemas.microsoft.com/office/drawing/2014/main" id="{6FF3CEDD-D367-D13F-6428-00835C8E41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1174" y="3193868"/>
            <a:ext cx="900166" cy="90016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Rounded Rectangle 17">
            <a:extLst>
              <a:ext uri="{FF2B5EF4-FFF2-40B4-BE49-F238E27FC236}">
                <a16:creationId xmlns:a16="http://schemas.microsoft.com/office/drawing/2014/main" id="{352F9802-79DA-D962-6A3A-3585F90AC703}"/>
              </a:ext>
            </a:extLst>
          </p:cNvPr>
          <p:cNvSpPr/>
          <p:nvPr/>
        </p:nvSpPr>
        <p:spPr>
          <a:xfrm>
            <a:off x="2115340" y="4176137"/>
            <a:ext cx="3570513" cy="1258012"/>
          </a:xfrm>
          <a:prstGeom prst="roundRect">
            <a:avLst/>
          </a:prstGeom>
          <a:solidFill>
            <a:srgbClr val="34D86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Collaborate on development of </a:t>
            </a:r>
            <a:r>
              <a:rPr lang="en-US" sz="1600" b="1" dirty="0">
                <a:solidFill>
                  <a:sysClr val="windowText" lastClr="000000"/>
                </a:solidFill>
              </a:rPr>
              <a:t>marketing tools </a:t>
            </a:r>
            <a:r>
              <a:rPr lang="en-US" sz="1600" dirty="0">
                <a:solidFill>
                  <a:sysClr val="windowText" lastClr="000000"/>
                </a:solidFill>
              </a:rPr>
              <a:t>and improving </a:t>
            </a:r>
            <a:r>
              <a:rPr lang="en-US" sz="1600" b="1" dirty="0">
                <a:solidFill>
                  <a:sysClr val="windowText" lastClr="000000"/>
                </a:solidFill>
              </a:rPr>
              <a:t>music discovery</a:t>
            </a:r>
            <a:endParaRPr lang="en-US" sz="1600" b="1" i="1" dirty="0">
              <a:solidFill>
                <a:sysClr val="windowText" lastClr="000000"/>
              </a:solidFill>
            </a:endParaRPr>
          </a:p>
        </p:txBody>
      </p:sp>
      <p:sp>
        <p:nvSpPr>
          <p:cNvPr id="19" name="Rounded Rectangle 18">
            <a:extLst>
              <a:ext uri="{FF2B5EF4-FFF2-40B4-BE49-F238E27FC236}">
                <a16:creationId xmlns:a16="http://schemas.microsoft.com/office/drawing/2014/main" id="{A8A09469-761C-3605-28A8-1EE3E4ECD5F6}"/>
              </a:ext>
            </a:extLst>
          </p:cNvPr>
          <p:cNvSpPr/>
          <p:nvPr/>
        </p:nvSpPr>
        <p:spPr>
          <a:xfrm>
            <a:off x="6096000" y="4176137"/>
            <a:ext cx="3570514" cy="12580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tx1"/>
              </a:solidFill>
            </a:endParaRPr>
          </a:p>
          <a:p>
            <a:pPr algn="ctr"/>
            <a:r>
              <a:rPr lang="en-US" sz="1600" i="1" dirty="0">
                <a:solidFill>
                  <a:schemeClr val="tx1"/>
                </a:solidFill>
              </a:rPr>
              <a:t>To help new talent emerge, and explore ambitious experimentation, collaboration and innovation</a:t>
            </a:r>
          </a:p>
        </p:txBody>
      </p:sp>
      <p:sp>
        <p:nvSpPr>
          <p:cNvPr id="20" name="TextBox 19">
            <a:extLst>
              <a:ext uri="{FF2B5EF4-FFF2-40B4-BE49-F238E27FC236}">
                <a16:creationId xmlns:a16="http://schemas.microsoft.com/office/drawing/2014/main" id="{BC319884-67C6-3954-520D-BB03CD28B8B0}"/>
              </a:ext>
            </a:extLst>
          </p:cNvPr>
          <p:cNvSpPr txBox="1"/>
          <p:nvPr/>
        </p:nvSpPr>
        <p:spPr>
          <a:xfrm>
            <a:off x="6506149" y="4181649"/>
            <a:ext cx="2902141" cy="338554"/>
          </a:xfrm>
          <a:prstGeom prst="rect">
            <a:avLst/>
          </a:prstGeom>
          <a:noFill/>
        </p:spPr>
        <p:txBody>
          <a:bodyPr wrap="none" rtlCol="0">
            <a:spAutoFit/>
          </a:bodyPr>
          <a:lstStyle/>
          <a:p>
            <a:r>
              <a:rPr lang="en-US" sz="1600" b="1" i="1" dirty="0"/>
              <a:t>“Expanded Global Alliance”</a:t>
            </a:r>
          </a:p>
        </p:txBody>
      </p:sp>
    </p:spTree>
    <p:extLst>
      <p:ext uri="{BB962C8B-B14F-4D97-AF65-F5344CB8AC3E}">
        <p14:creationId xmlns:p14="http://schemas.microsoft.com/office/powerpoint/2010/main" val="760284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38D926-6940-C052-1E27-7DD0FA09FD8C}"/>
              </a:ext>
            </a:extLst>
          </p:cNvPr>
          <p:cNvSpPr/>
          <p:nvPr/>
        </p:nvSpPr>
        <p:spPr>
          <a:xfrm>
            <a:off x="0" y="0"/>
            <a:ext cx="12192000" cy="1068635"/>
          </a:xfrm>
          <a:prstGeom prst="rect">
            <a:avLst/>
          </a:prstGeom>
          <a:solidFill>
            <a:srgbClr val="80D1E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b="1" dirty="0">
              <a:solidFill>
                <a:schemeClr val="tx1"/>
              </a:solidFill>
              <a:latin typeface="Arial" panose="020B0604020202020204" pitchFamily="34" charset="0"/>
              <a:cs typeface="Arial" panose="020B0604020202020204" pitchFamily="34" charset="0"/>
            </a:endParaRPr>
          </a:p>
          <a:p>
            <a:pPr algn="ctr"/>
            <a:endParaRPr lang="en-US" sz="1600" b="1" dirty="0">
              <a:solidFill>
                <a:schemeClr val="tx1"/>
              </a:solidFill>
              <a:ea typeface="+mn-lt"/>
              <a:cs typeface="+mn-lt"/>
            </a:endParaRPr>
          </a:p>
          <a:p>
            <a:pPr algn="ctr"/>
            <a:endParaRPr lang="en-US" sz="1600" b="1" dirty="0">
              <a:solidFill>
                <a:schemeClr val="tx1"/>
              </a:solidFill>
              <a:ea typeface="+mn-lt"/>
              <a:cs typeface="+mn-lt"/>
            </a:endParaRPr>
          </a:p>
          <a:p>
            <a:pPr algn="ctr"/>
            <a:endParaRPr lang="en-US" sz="1600" b="1" dirty="0">
              <a:solidFill>
                <a:schemeClr val="tx1"/>
              </a:solidFill>
              <a:ea typeface="+mn-lt"/>
              <a:cs typeface="+mn-lt"/>
            </a:endParaRPr>
          </a:p>
        </p:txBody>
      </p:sp>
      <p:sp>
        <p:nvSpPr>
          <p:cNvPr id="10" name="TextBox 9">
            <a:extLst>
              <a:ext uri="{FF2B5EF4-FFF2-40B4-BE49-F238E27FC236}">
                <a16:creationId xmlns:a16="http://schemas.microsoft.com/office/drawing/2014/main" id="{0BA4A21E-34D6-0C4B-9F90-E8B2D59D2A37}"/>
              </a:ext>
            </a:extLst>
          </p:cNvPr>
          <p:cNvSpPr txBox="1"/>
          <p:nvPr/>
        </p:nvSpPr>
        <p:spPr>
          <a:xfrm>
            <a:off x="168304" y="1150383"/>
            <a:ext cx="2461846" cy="453293"/>
          </a:xfrm>
          <a:prstGeom prst="rect">
            <a:avLst/>
          </a:prstGeom>
          <a:noFill/>
        </p:spPr>
        <p:txBody>
          <a:bodyPr wrap="square" rtlCol="0">
            <a:noAutofit/>
          </a:bodyPr>
          <a:lstStyle/>
          <a:p>
            <a:pPr algn="ctr"/>
            <a:r>
              <a:rPr lang="en-SG" b="1">
                <a:latin typeface="Arial" panose="020B0604020202020204" pitchFamily="34" charset="0"/>
                <a:cs typeface="Arial" panose="020B0604020202020204" pitchFamily="34" charset="0"/>
              </a:rPr>
              <a:t>Problems</a:t>
            </a:r>
          </a:p>
        </p:txBody>
      </p:sp>
      <p:sp>
        <p:nvSpPr>
          <p:cNvPr id="11" name="TextBox 10">
            <a:extLst>
              <a:ext uri="{FF2B5EF4-FFF2-40B4-BE49-F238E27FC236}">
                <a16:creationId xmlns:a16="http://schemas.microsoft.com/office/drawing/2014/main" id="{0036E9D8-CE7F-BE42-AB1C-A480741C5B0D}"/>
              </a:ext>
            </a:extLst>
          </p:cNvPr>
          <p:cNvSpPr txBox="1"/>
          <p:nvPr/>
        </p:nvSpPr>
        <p:spPr>
          <a:xfrm>
            <a:off x="6280554" y="1153492"/>
            <a:ext cx="3276706" cy="453293"/>
          </a:xfrm>
          <a:prstGeom prst="rect">
            <a:avLst/>
          </a:prstGeom>
          <a:noFill/>
        </p:spPr>
        <p:txBody>
          <a:bodyPr wrap="square" rtlCol="0">
            <a:noAutofit/>
          </a:bodyPr>
          <a:lstStyle/>
          <a:p>
            <a:pPr algn="ctr"/>
            <a:r>
              <a:rPr lang="en-SG" b="1">
                <a:latin typeface="Arial" panose="020B0604020202020204" pitchFamily="34" charset="0"/>
                <a:cs typeface="Arial" panose="020B0604020202020204" pitchFamily="34" charset="0"/>
              </a:rPr>
              <a:t>Product</a:t>
            </a:r>
          </a:p>
        </p:txBody>
      </p:sp>
      <p:sp>
        <p:nvSpPr>
          <p:cNvPr id="12" name="TextBox 7">
            <a:extLst>
              <a:ext uri="{FF2B5EF4-FFF2-40B4-BE49-F238E27FC236}">
                <a16:creationId xmlns:a16="http://schemas.microsoft.com/office/drawing/2014/main" id="{B052CBAB-39DE-0740-9490-A179899435AE}"/>
              </a:ext>
            </a:extLst>
          </p:cNvPr>
          <p:cNvSpPr txBox="1"/>
          <p:nvPr/>
        </p:nvSpPr>
        <p:spPr>
          <a:xfrm>
            <a:off x="9560505" y="1150383"/>
            <a:ext cx="2461846" cy="453293"/>
          </a:xfrm>
          <a:prstGeom prst="rect">
            <a:avLst/>
          </a:prstGeom>
          <a:noFill/>
        </p:spPr>
        <p:txBody>
          <a:bodyPr wrap="square" rtlCol="0">
            <a:noAutofit/>
          </a:bodyPr>
          <a:lstStyle/>
          <a:p>
            <a:pPr algn="ctr"/>
            <a:r>
              <a:rPr lang="en-SG" b="1">
                <a:latin typeface="Arial" panose="020B0604020202020204" pitchFamily="34" charset="0"/>
                <a:cs typeface="Arial" panose="020B0604020202020204" pitchFamily="34" charset="0"/>
              </a:rPr>
              <a:t>Business Outcome</a:t>
            </a:r>
          </a:p>
        </p:txBody>
      </p:sp>
      <p:sp>
        <p:nvSpPr>
          <p:cNvPr id="14" name="TextBox 13">
            <a:extLst>
              <a:ext uri="{FF2B5EF4-FFF2-40B4-BE49-F238E27FC236}">
                <a16:creationId xmlns:a16="http://schemas.microsoft.com/office/drawing/2014/main" id="{BD8E83D3-FD45-0B43-AE20-4C6FD3257518}"/>
              </a:ext>
            </a:extLst>
          </p:cNvPr>
          <p:cNvSpPr txBox="1"/>
          <p:nvPr/>
        </p:nvSpPr>
        <p:spPr>
          <a:xfrm>
            <a:off x="1812714" y="127483"/>
            <a:ext cx="8572211" cy="769441"/>
          </a:xfrm>
          <a:prstGeom prst="rect">
            <a:avLst/>
          </a:prstGeom>
          <a:noFill/>
        </p:spPr>
        <p:txBody>
          <a:bodyPr wrap="square" lIns="91440" tIns="45720" rIns="91440" bIns="45720" anchor="t">
            <a:spAutoFit/>
          </a:bodyPr>
          <a:lstStyle/>
          <a:p>
            <a:pPr algn="ctr"/>
            <a:r>
              <a:rPr lang="en-SG" sz="2000" b="1" i="1" dirty="0">
                <a:latin typeface="Arial"/>
                <a:cs typeface="Arial"/>
              </a:rPr>
              <a:t>Executive Summary:</a:t>
            </a:r>
          </a:p>
          <a:p>
            <a:pPr algn="ctr"/>
            <a:r>
              <a:rPr lang="en-SG" sz="2400" b="1" dirty="0">
                <a:latin typeface="Arial"/>
                <a:cs typeface="Arial"/>
              </a:rPr>
              <a:t>Beat the competition with </a:t>
            </a:r>
            <a:r>
              <a:rPr lang="en-SG" sz="2400" b="1" dirty="0">
                <a:solidFill>
                  <a:srgbClr val="00137F"/>
                </a:solidFill>
                <a:latin typeface="Arial"/>
                <a:cs typeface="Arial"/>
              </a:rPr>
              <a:t>BeatScout </a:t>
            </a:r>
          </a:p>
        </p:txBody>
      </p:sp>
      <p:cxnSp>
        <p:nvCxnSpPr>
          <p:cNvPr id="15" name="Straight Connector 14">
            <a:extLst>
              <a:ext uri="{FF2B5EF4-FFF2-40B4-BE49-F238E27FC236}">
                <a16:creationId xmlns:a16="http://schemas.microsoft.com/office/drawing/2014/main" id="{6355800F-9932-E149-8133-3F846B0321A0}"/>
              </a:ext>
            </a:extLst>
          </p:cNvPr>
          <p:cNvCxnSpPr>
            <a:cxnSpLocks/>
          </p:cNvCxnSpPr>
          <p:nvPr/>
        </p:nvCxnSpPr>
        <p:spPr>
          <a:xfrm>
            <a:off x="325738" y="1579425"/>
            <a:ext cx="2146979" cy="0"/>
          </a:xfrm>
          <a:prstGeom prst="line">
            <a:avLst/>
          </a:prstGeom>
          <a:ln w="38100">
            <a:solidFill>
              <a:srgbClr val="321240"/>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A05B0D0-D99D-C747-9FD3-43B097B67EA9}"/>
              </a:ext>
            </a:extLst>
          </p:cNvPr>
          <p:cNvSpPr/>
          <p:nvPr/>
        </p:nvSpPr>
        <p:spPr>
          <a:xfrm>
            <a:off x="325738" y="1818115"/>
            <a:ext cx="2146979" cy="22546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b="1" dirty="0">
              <a:solidFill>
                <a:schemeClr val="tx1"/>
              </a:solidFill>
              <a:latin typeface="Arial" panose="020B0604020202020204" pitchFamily="34" charset="0"/>
              <a:cs typeface="Arial" panose="020B0604020202020204" pitchFamily="34" charset="0"/>
            </a:endParaRPr>
          </a:p>
          <a:p>
            <a:pPr algn="ctr"/>
            <a:endParaRPr lang="en-US" sz="1600" b="1" dirty="0">
              <a:solidFill>
                <a:schemeClr val="tx1"/>
              </a:solidFill>
              <a:latin typeface="Arial" panose="020B0604020202020204" pitchFamily="34" charset="0"/>
              <a:cs typeface="Arial" panose="020B0604020202020204" pitchFamily="34" charset="0"/>
            </a:endParaRPr>
          </a:p>
          <a:p>
            <a:pPr algn="ctr"/>
            <a:endParaRPr lang="en-US" sz="1600" b="1" dirty="0">
              <a:solidFill>
                <a:schemeClr val="tx1"/>
              </a:solidFill>
              <a:latin typeface="Arial" panose="020B0604020202020204" pitchFamily="34" charset="0"/>
              <a:cs typeface="Arial" panose="020B0604020202020204" pitchFamily="34" charset="0"/>
            </a:endParaRPr>
          </a:p>
          <a:p>
            <a:pPr algn="ctr"/>
            <a:endParaRPr lang="en-US" sz="1600" b="1" dirty="0">
              <a:solidFill>
                <a:schemeClr val="tx1"/>
              </a:solidFill>
              <a:latin typeface="Arial" panose="020B0604020202020204" pitchFamily="34" charset="0"/>
              <a:cs typeface="Arial" panose="020B0604020202020204" pitchFamily="34" charset="0"/>
            </a:endParaRPr>
          </a:p>
          <a:p>
            <a:pPr algn="ctr"/>
            <a:r>
              <a:rPr lang="en-US" sz="1600" dirty="0">
                <a:solidFill>
                  <a:schemeClr val="tx1"/>
                </a:solidFill>
                <a:latin typeface="Arial"/>
                <a:cs typeface="Arial"/>
              </a:rPr>
              <a:t>Difficult to </a:t>
            </a:r>
            <a:r>
              <a:rPr lang="en-US" sz="1600" b="1" dirty="0">
                <a:solidFill>
                  <a:schemeClr val="tx1"/>
                </a:solidFill>
                <a:latin typeface="Arial"/>
                <a:cs typeface="Arial"/>
              </a:rPr>
              <a:t>identify </a:t>
            </a:r>
            <a:r>
              <a:rPr lang="en-US" sz="1600" dirty="0">
                <a:solidFill>
                  <a:schemeClr val="tx1"/>
                </a:solidFill>
                <a:latin typeface="Arial"/>
                <a:cs typeface="Arial"/>
              </a:rPr>
              <a:t>and </a:t>
            </a:r>
            <a:r>
              <a:rPr lang="en-US" sz="1600" b="1" dirty="0">
                <a:solidFill>
                  <a:schemeClr val="tx1"/>
                </a:solidFill>
                <a:latin typeface="Arial"/>
                <a:cs typeface="Arial"/>
              </a:rPr>
              <a:t>sign</a:t>
            </a:r>
            <a:r>
              <a:rPr lang="en-US" sz="1600" dirty="0">
                <a:solidFill>
                  <a:schemeClr val="tx1"/>
                </a:solidFill>
                <a:latin typeface="Arial"/>
                <a:cs typeface="Arial"/>
              </a:rPr>
              <a:t> artists with potential</a:t>
            </a:r>
            <a:endParaRPr lang="en-US" dirty="0">
              <a:solidFill>
                <a:schemeClr val="tx1"/>
              </a:solidFill>
            </a:endParaRPr>
          </a:p>
        </p:txBody>
      </p:sp>
      <p:cxnSp>
        <p:nvCxnSpPr>
          <p:cNvPr id="19" name="Straight Connector 18">
            <a:extLst>
              <a:ext uri="{FF2B5EF4-FFF2-40B4-BE49-F238E27FC236}">
                <a16:creationId xmlns:a16="http://schemas.microsoft.com/office/drawing/2014/main" id="{DDE6D9CB-A161-0B4D-8A20-52C9CE82297E}"/>
              </a:ext>
            </a:extLst>
          </p:cNvPr>
          <p:cNvCxnSpPr>
            <a:cxnSpLocks/>
          </p:cNvCxnSpPr>
          <p:nvPr/>
        </p:nvCxnSpPr>
        <p:spPr>
          <a:xfrm>
            <a:off x="9759580" y="1579425"/>
            <a:ext cx="2063697" cy="0"/>
          </a:xfrm>
          <a:prstGeom prst="line">
            <a:avLst/>
          </a:prstGeom>
          <a:ln w="38100">
            <a:solidFill>
              <a:srgbClr val="321240"/>
            </a:solidFill>
          </a:ln>
        </p:spPr>
        <p:style>
          <a:lnRef idx="1">
            <a:schemeClr val="accent1"/>
          </a:lnRef>
          <a:fillRef idx="0">
            <a:schemeClr val="accent1"/>
          </a:fillRef>
          <a:effectRef idx="0">
            <a:schemeClr val="accent1"/>
          </a:effectRef>
          <a:fontRef idx="minor">
            <a:schemeClr val="tx1"/>
          </a:fontRef>
        </p:style>
      </p:cxnSp>
      <p:sp>
        <p:nvSpPr>
          <p:cNvPr id="20" name="Rectangle 22">
            <a:extLst>
              <a:ext uri="{FF2B5EF4-FFF2-40B4-BE49-F238E27FC236}">
                <a16:creationId xmlns:a16="http://schemas.microsoft.com/office/drawing/2014/main" id="{1A10AB9D-E768-DE40-AB00-F00495B629E3}"/>
              </a:ext>
            </a:extLst>
          </p:cNvPr>
          <p:cNvSpPr/>
          <p:nvPr/>
        </p:nvSpPr>
        <p:spPr>
          <a:xfrm>
            <a:off x="9755903" y="1818116"/>
            <a:ext cx="2071050" cy="15098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dirty="0">
              <a:solidFill>
                <a:schemeClr val="tx1"/>
              </a:solidFill>
              <a:cs typeface="Arial"/>
            </a:endParaRPr>
          </a:p>
          <a:p>
            <a:pPr algn="ctr"/>
            <a:endParaRPr lang="en-US" b="1" dirty="0">
              <a:solidFill>
                <a:schemeClr val="tx1"/>
              </a:solidFill>
              <a:cs typeface="Arial"/>
            </a:endParaRPr>
          </a:p>
          <a:p>
            <a:pPr algn="ctr"/>
            <a:endParaRPr lang="en-US" sz="1600" b="1" dirty="0">
              <a:solidFill>
                <a:schemeClr val="tx1"/>
              </a:solidFill>
              <a:cs typeface="Arial"/>
            </a:endParaRPr>
          </a:p>
          <a:p>
            <a:pPr algn="ctr"/>
            <a:r>
              <a:rPr lang="en-US" sz="1600" b="1" dirty="0">
                <a:solidFill>
                  <a:schemeClr val="tx1"/>
                </a:solidFill>
                <a:cs typeface="Arial"/>
              </a:rPr>
              <a:t>Efficient</a:t>
            </a:r>
            <a:r>
              <a:rPr lang="en-US" sz="1600" dirty="0">
                <a:solidFill>
                  <a:schemeClr val="tx1"/>
                </a:solidFill>
                <a:cs typeface="Arial"/>
              </a:rPr>
              <a:t> use of money and labour</a:t>
            </a:r>
          </a:p>
        </p:txBody>
      </p:sp>
      <p:cxnSp>
        <p:nvCxnSpPr>
          <p:cNvPr id="21" name="Straight Connector 20">
            <a:extLst>
              <a:ext uri="{FF2B5EF4-FFF2-40B4-BE49-F238E27FC236}">
                <a16:creationId xmlns:a16="http://schemas.microsoft.com/office/drawing/2014/main" id="{B4551771-22BE-D14A-90AD-546E3BD589B6}"/>
              </a:ext>
            </a:extLst>
          </p:cNvPr>
          <p:cNvCxnSpPr>
            <a:cxnSpLocks/>
          </p:cNvCxnSpPr>
          <p:nvPr/>
        </p:nvCxnSpPr>
        <p:spPr>
          <a:xfrm>
            <a:off x="6280554" y="1578193"/>
            <a:ext cx="3177169" cy="0"/>
          </a:xfrm>
          <a:prstGeom prst="line">
            <a:avLst/>
          </a:prstGeom>
          <a:ln w="38100">
            <a:solidFill>
              <a:srgbClr val="32124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B48F48C-4625-3C4E-81C2-45D7052EFBF7}"/>
              </a:ext>
            </a:extLst>
          </p:cNvPr>
          <p:cNvSpPr/>
          <p:nvPr/>
        </p:nvSpPr>
        <p:spPr>
          <a:xfrm>
            <a:off x="325738" y="4249058"/>
            <a:ext cx="2146979" cy="23402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b="1" dirty="0">
              <a:solidFill>
                <a:schemeClr val="tx1"/>
              </a:solidFill>
              <a:latin typeface="Arial" panose="020B0604020202020204" pitchFamily="34" charset="0"/>
              <a:cs typeface="Arial" panose="020B0604020202020204" pitchFamily="34" charset="0"/>
            </a:endParaRPr>
          </a:p>
          <a:p>
            <a:pPr algn="ctr"/>
            <a:endParaRPr lang="en-US" sz="1600" b="1" dirty="0">
              <a:solidFill>
                <a:schemeClr val="tx1"/>
              </a:solidFill>
              <a:ea typeface="+mn-lt"/>
              <a:cs typeface="+mn-lt"/>
            </a:endParaRPr>
          </a:p>
          <a:p>
            <a:pPr algn="ctr"/>
            <a:endParaRPr lang="en-US" sz="1600" b="1" dirty="0">
              <a:solidFill>
                <a:schemeClr val="tx1"/>
              </a:solidFill>
              <a:ea typeface="+mn-lt"/>
              <a:cs typeface="+mn-lt"/>
            </a:endParaRPr>
          </a:p>
          <a:p>
            <a:pPr algn="ctr"/>
            <a:endParaRPr lang="en-US" sz="1600" b="1" dirty="0">
              <a:solidFill>
                <a:schemeClr val="tx1"/>
              </a:solidFill>
              <a:ea typeface="+mn-lt"/>
              <a:cs typeface="+mn-lt"/>
            </a:endParaRPr>
          </a:p>
          <a:p>
            <a:pPr algn="ctr"/>
            <a:endParaRPr lang="en-US" sz="1600" b="1" dirty="0">
              <a:solidFill>
                <a:schemeClr val="tx1"/>
              </a:solidFill>
              <a:ea typeface="+mn-lt"/>
              <a:cs typeface="+mn-lt"/>
            </a:endParaRPr>
          </a:p>
          <a:p>
            <a:pPr algn="ctr"/>
            <a:r>
              <a:rPr lang="en-US" sz="1600" dirty="0">
                <a:solidFill>
                  <a:schemeClr val="tx1"/>
                </a:solidFill>
                <a:ea typeface="+mn-lt"/>
                <a:cs typeface="+mn-lt"/>
              </a:rPr>
              <a:t>Current strategy of rapidly signing </a:t>
            </a:r>
          </a:p>
          <a:p>
            <a:pPr algn="ctr"/>
            <a:r>
              <a:rPr lang="en-US" sz="1600" dirty="0">
                <a:solidFill>
                  <a:schemeClr val="tx1"/>
                </a:solidFill>
                <a:ea typeface="+mn-lt"/>
                <a:cs typeface="+mn-lt"/>
              </a:rPr>
              <a:t>new artists is </a:t>
            </a:r>
          </a:p>
          <a:p>
            <a:pPr algn="ctr"/>
            <a:r>
              <a:rPr lang="en-US" sz="1600" b="1" dirty="0">
                <a:solidFill>
                  <a:schemeClr val="tx1"/>
                </a:solidFill>
                <a:ea typeface="+mn-lt"/>
                <a:cs typeface="+mn-lt"/>
              </a:rPr>
              <a:t>resource-intensive</a:t>
            </a:r>
          </a:p>
        </p:txBody>
      </p:sp>
      <p:sp>
        <p:nvSpPr>
          <p:cNvPr id="37" name="Rectangle 22">
            <a:extLst>
              <a:ext uri="{FF2B5EF4-FFF2-40B4-BE49-F238E27FC236}">
                <a16:creationId xmlns:a16="http://schemas.microsoft.com/office/drawing/2014/main" id="{DC997288-2C7C-AE4F-AA9B-C09161887A3A}"/>
              </a:ext>
            </a:extLst>
          </p:cNvPr>
          <p:cNvSpPr/>
          <p:nvPr/>
        </p:nvSpPr>
        <p:spPr>
          <a:xfrm>
            <a:off x="9752227" y="3447033"/>
            <a:ext cx="2071050" cy="15098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cs typeface="Arial"/>
            </a:endParaRPr>
          </a:p>
          <a:p>
            <a:pPr algn="ctr"/>
            <a:endParaRPr lang="en-US" dirty="0">
              <a:solidFill>
                <a:schemeClr val="tx1"/>
              </a:solidFill>
              <a:cs typeface="Arial"/>
            </a:endParaRPr>
          </a:p>
          <a:p>
            <a:pPr algn="ctr"/>
            <a:endParaRPr lang="en-US" sz="1600" dirty="0">
              <a:solidFill>
                <a:schemeClr val="tx1"/>
              </a:solidFill>
              <a:cs typeface="Arial"/>
            </a:endParaRPr>
          </a:p>
          <a:p>
            <a:pPr algn="ctr"/>
            <a:r>
              <a:rPr lang="en-US" sz="1600" dirty="0">
                <a:solidFill>
                  <a:schemeClr val="tx1"/>
                </a:solidFill>
                <a:cs typeface="Arial"/>
              </a:rPr>
              <a:t>Higher percentage of </a:t>
            </a:r>
            <a:r>
              <a:rPr lang="en-US" sz="1600" b="1" dirty="0">
                <a:solidFill>
                  <a:schemeClr val="tx1"/>
                </a:solidFill>
                <a:cs typeface="Arial"/>
              </a:rPr>
              <a:t>superstars</a:t>
            </a:r>
          </a:p>
        </p:txBody>
      </p:sp>
      <p:sp>
        <p:nvSpPr>
          <p:cNvPr id="38" name="Rectangle 22">
            <a:extLst>
              <a:ext uri="{FF2B5EF4-FFF2-40B4-BE49-F238E27FC236}">
                <a16:creationId xmlns:a16="http://schemas.microsoft.com/office/drawing/2014/main" id="{87F7380D-2F7B-7849-BA98-CE48209A4EC8}"/>
              </a:ext>
            </a:extLst>
          </p:cNvPr>
          <p:cNvSpPr/>
          <p:nvPr/>
        </p:nvSpPr>
        <p:spPr>
          <a:xfrm>
            <a:off x="9759580" y="5086285"/>
            <a:ext cx="2071050" cy="1509822"/>
          </a:xfrm>
          <a:prstGeom prst="rect">
            <a:avLst/>
          </a:prstGeom>
          <a:solidFill>
            <a:srgbClr val="A3E85D">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dirty="0">
              <a:solidFill>
                <a:schemeClr val="tx1"/>
              </a:solidFill>
              <a:cs typeface="Arial"/>
            </a:endParaRPr>
          </a:p>
          <a:p>
            <a:pPr algn="ctr"/>
            <a:endParaRPr lang="en-US" b="1" dirty="0">
              <a:solidFill>
                <a:schemeClr val="tx1"/>
              </a:solidFill>
              <a:cs typeface="Arial"/>
            </a:endParaRPr>
          </a:p>
          <a:p>
            <a:pPr algn="ctr"/>
            <a:r>
              <a:rPr lang="en-US" b="1" dirty="0">
                <a:solidFill>
                  <a:schemeClr val="tx1"/>
                </a:solidFill>
                <a:cs typeface="Arial"/>
              </a:rPr>
              <a:t>Larger profit margins </a:t>
            </a:r>
            <a:r>
              <a:rPr lang="en-US" dirty="0">
                <a:solidFill>
                  <a:schemeClr val="tx1"/>
                </a:solidFill>
                <a:cs typeface="Arial"/>
              </a:rPr>
              <a:t>for UMG</a:t>
            </a:r>
          </a:p>
        </p:txBody>
      </p:sp>
      <p:cxnSp>
        <p:nvCxnSpPr>
          <p:cNvPr id="42" name="Straight Connector 41">
            <a:extLst>
              <a:ext uri="{FF2B5EF4-FFF2-40B4-BE49-F238E27FC236}">
                <a16:creationId xmlns:a16="http://schemas.microsoft.com/office/drawing/2014/main" id="{77072CBF-91B6-064B-ABA9-14E1D1734363}"/>
              </a:ext>
            </a:extLst>
          </p:cNvPr>
          <p:cNvCxnSpPr>
            <a:cxnSpLocks/>
          </p:cNvCxnSpPr>
          <p:nvPr/>
        </p:nvCxnSpPr>
        <p:spPr>
          <a:xfrm>
            <a:off x="2809311" y="1578193"/>
            <a:ext cx="3177169" cy="0"/>
          </a:xfrm>
          <a:prstGeom prst="line">
            <a:avLst/>
          </a:prstGeom>
          <a:ln w="38100">
            <a:solidFill>
              <a:srgbClr val="321240"/>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5D9B3F3-FB70-584E-9615-233B24749D4B}"/>
              </a:ext>
            </a:extLst>
          </p:cNvPr>
          <p:cNvSpPr txBox="1"/>
          <p:nvPr/>
        </p:nvSpPr>
        <p:spPr>
          <a:xfrm>
            <a:off x="2843505" y="1150382"/>
            <a:ext cx="3276706" cy="453293"/>
          </a:xfrm>
          <a:prstGeom prst="rect">
            <a:avLst/>
          </a:prstGeom>
          <a:noFill/>
        </p:spPr>
        <p:txBody>
          <a:bodyPr wrap="square" rtlCol="0">
            <a:noAutofit/>
          </a:bodyPr>
          <a:lstStyle/>
          <a:p>
            <a:pPr algn="ctr"/>
            <a:r>
              <a:rPr lang="en-SG" b="1">
                <a:latin typeface="Arial" panose="020B0604020202020204" pitchFamily="34" charset="0"/>
                <a:cs typeface="Arial" panose="020B0604020202020204" pitchFamily="34" charset="0"/>
              </a:rPr>
              <a:t>Model</a:t>
            </a:r>
          </a:p>
        </p:txBody>
      </p:sp>
      <p:sp>
        <p:nvSpPr>
          <p:cNvPr id="23" name="Triangle 22">
            <a:extLst>
              <a:ext uri="{FF2B5EF4-FFF2-40B4-BE49-F238E27FC236}">
                <a16:creationId xmlns:a16="http://schemas.microsoft.com/office/drawing/2014/main" id="{2B391987-8A8B-1A4B-916D-BD541F60498A}"/>
              </a:ext>
            </a:extLst>
          </p:cNvPr>
          <p:cNvSpPr/>
          <p:nvPr/>
        </p:nvSpPr>
        <p:spPr>
          <a:xfrm rot="10800000">
            <a:off x="3949393" y="4249057"/>
            <a:ext cx="897003" cy="2052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Triangle 25">
            <a:extLst>
              <a:ext uri="{FF2B5EF4-FFF2-40B4-BE49-F238E27FC236}">
                <a16:creationId xmlns:a16="http://schemas.microsoft.com/office/drawing/2014/main" id="{567F5BBA-D368-C94E-8BD4-DF2274A702EF}"/>
              </a:ext>
            </a:extLst>
          </p:cNvPr>
          <p:cNvSpPr/>
          <p:nvPr/>
        </p:nvSpPr>
        <p:spPr>
          <a:xfrm rot="10800000">
            <a:off x="3910765" y="5445627"/>
            <a:ext cx="897003" cy="2052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3" name="Triangle 32">
            <a:extLst>
              <a:ext uri="{FF2B5EF4-FFF2-40B4-BE49-F238E27FC236}">
                <a16:creationId xmlns:a16="http://schemas.microsoft.com/office/drawing/2014/main" id="{64E3BA91-949B-0449-890E-A17E2A877014}"/>
              </a:ext>
            </a:extLst>
          </p:cNvPr>
          <p:cNvSpPr/>
          <p:nvPr/>
        </p:nvSpPr>
        <p:spPr>
          <a:xfrm rot="10800000">
            <a:off x="7523415" y="4631568"/>
            <a:ext cx="897003" cy="2052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7F25E6C2-8BDA-71C7-F44C-0BAF4E8BE0B6}"/>
              </a:ext>
            </a:extLst>
          </p:cNvPr>
          <p:cNvGrpSpPr/>
          <p:nvPr/>
        </p:nvGrpSpPr>
        <p:grpSpPr>
          <a:xfrm>
            <a:off x="6280553" y="5006445"/>
            <a:ext cx="3276706" cy="1589661"/>
            <a:chOff x="2425148" y="3566099"/>
            <a:chExt cx="2955235" cy="3040076"/>
          </a:xfrm>
        </p:grpSpPr>
        <p:sp>
          <p:nvSpPr>
            <p:cNvPr id="13" name="Rectangle 12">
              <a:extLst>
                <a:ext uri="{FF2B5EF4-FFF2-40B4-BE49-F238E27FC236}">
                  <a16:creationId xmlns:a16="http://schemas.microsoft.com/office/drawing/2014/main" id="{51A3255E-ADF4-EB8E-2612-9A76CBF4B2A3}"/>
                </a:ext>
              </a:extLst>
            </p:cNvPr>
            <p:cNvSpPr/>
            <p:nvPr/>
          </p:nvSpPr>
          <p:spPr>
            <a:xfrm>
              <a:off x="2425148" y="3838081"/>
              <a:ext cx="2955235" cy="2768094"/>
            </a:xfrm>
            <a:prstGeom prst="rect">
              <a:avLst/>
            </a:prstGeom>
            <a:solidFill>
              <a:srgbClr val="FFC000">
                <a:alpha val="2941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1900" b="1" dirty="0">
                  <a:solidFill>
                    <a:schemeClr val="tx1"/>
                  </a:solidFill>
                  <a:cs typeface="Arial"/>
                </a:rPr>
                <a:t>Convenient </a:t>
              </a:r>
              <a:r>
                <a:rPr lang="en-SG" sz="1900" dirty="0">
                  <a:solidFill>
                    <a:schemeClr val="tx1"/>
                  </a:solidFill>
                  <a:cs typeface="Arial"/>
                </a:rPr>
                <a:t>and </a:t>
              </a:r>
              <a:r>
                <a:rPr lang="en-SG" sz="1900" b="1" dirty="0">
                  <a:solidFill>
                    <a:schemeClr val="tx1"/>
                  </a:solidFill>
                  <a:cs typeface="Arial"/>
                </a:rPr>
                <a:t>analytical </a:t>
              </a:r>
              <a:r>
                <a:rPr lang="en-SG" sz="1900" dirty="0">
                  <a:solidFill>
                    <a:schemeClr val="tx1"/>
                  </a:solidFill>
                  <a:cs typeface="Arial"/>
                </a:rPr>
                <a:t>app for A&amp;R employees</a:t>
              </a:r>
              <a:endParaRPr lang="en-US" sz="1900" dirty="0">
                <a:solidFill>
                  <a:schemeClr val="tx1"/>
                </a:solidFill>
              </a:endParaRPr>
            </a:p>
          </p:txBody>
        </p:sp>
        <p:sp>
          <p:nvSpPr>
            <p:cNvPr id="16" name="Triangle 15">
              <a:extLst>
                <a:ext uri="{FF2B5EF4-FFF2-40B4-BE49-F238E27FC236}">
                  <a16:creationId xmlns:a16="http://schemas.microsoft.com/office/drawing/2014/main" id="{E639E56B-7013-B88B-0CF0-86196A8695C3}"/>
                </a:ext>
              </a:extLst>
            </p:cNvPr>
            <p:cNvSpPr/>
            <p:nvPr/>
          </p:nvSpPr>
          <p:spPr>
            <a:xfrm rot="10800000">
              <a:off x="3406609" y="3566099"/>
              <a:ext cx="948466" cy="78928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6E17DB36-74F2-B055-0DD5-8ABD6A7B4C6C}"/>
              </a:ext>
            </a:extLst>
          </p:cNvPr>
          <p:cNvGrpSpPr/>
          <p:nvPr/>
        </p:nvGrpSpPr>
        <p:grpSpPr>
          <a:xfrm>
            <a:off x="2772077" y="4249051"/>
            <a:ext cx="3177170" cy="2340205"/>
            <a:chOff x="2425147" y="3858520"/>
            <a:chExt cx="2955235" cy="2033859"/>
          </a:xfrm>
          <a:solidFill>
            <a:schemeClr val="bg1">
              <a:lumMod val="95000"/>
            </a:schemeClr>
          </a:solidFill>
        </p:grpSpPr>
        <p:sp>
          <p:nvSpPr>
            <p:cNvPr id="31" name="Rectangle 30">
              <a:extLst>
                <a:ext uri="{FF2B5EF4-FFF2-40B4-BE49-F238E27FC236}">
                  <a16:creationId xmlns:a16="http://schemas.microsoft.com/office/drawing/2014/main" id="{9B1376A4-8A59-D742-6C90-E0345C860D4C}"/>
                </a:ext>
              </a:extLst>
            </p:cNvPr>
            <p:cNvSpPr/>
            <p:nvPr/>
          </p:nvSpPr>
          <p:spPr>
            <a:xfrm>
              <a:off x="2425147" y="3858520"/>
              <a:ext cx="2955235" cy="20338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b="1" dirty="0">
                <a:solidFill>
                  <a:schemeClr val="tx1"/>
                </a:solidFill>
                <a:latin typeface="Arial" panose="020B0604020202020204" pitchFamily="34" charset="0"/>
                <a:cs typeface="Arial" panose="020B0604020202020204" pitchFamily="34" charset="0"/>
              </a:endParaRPr>
            </a:p>
            <a:p>
              <a:pPr algn="ctr"/>
              <a:endParaRPr lang="en-SG" sz="2000" b="1" dirty="0">
                <a:solidFill>
                  <a:schemeClr val="tx1"/>
                </a:solidFill>
                <a:latin typeface="Arial" panose="020B0604020202020204" pitchFamily="34" charset="0"/>
                <a:cs typeface="Arial" panose="020B0604020202020204" pitchFamily="34" charset="0"/>
              </a:endParaRPr>
            </a:p>
            <a:p>
              <a:pPr algn="ctr"/>
              <a:endParaRPr lang="en-SG" sz="2000" b="1" dirty="0">
                <a:solidFill>
                  <a:schemeClr val="tx1"/>
                </a:solidFill>
                <a:latin typeface="Arial" panose="020B0604020202020204" pitchFamily="34" charset="0"/>
                <a:cs typeface="Arial" panose="020B0604020202020204" pitchFamily="34" charset="0"/>
              </a:endParaRPr>
            </a:p>
            <a:p>
              <a:pPr algn="ctr"/>
              <a:r>
                <a:rPr lang="en-SG" sz="2000" b="1" dirty="0">
                  <a:solidFill>
                    <a:schemeClr val="tx1"/>
                  </a:solidFill>
                  <a:latin typeface="Arial" panose="020B0604020202020204" pitchFamily="34" charset="0"/>
                  <a:cs typeface="Arial" panose="020B0604020202020204" pitchFamily="34" charset="0"/>
                </a:rPr>
                <a:t>Recall: </a:t>
              </a:r>
              <a:r>
                <a:rPr lang="en-SG" sz="2000" b="1" dirty="0">
                  <a:solidFill>
                    <a:srgbClr val="00B050"/>
                  </a:solidFill>
                  <a:latin typeface="Arial" panose="020B0604020202020204" pitchFamily="34" charset="0"/>
                  <a:cs typeface="Arial" panose="020B0604020202020204" pitchFamily="34" charset="0"/>
                </a:rPr>
                <a:t>65.2%</a:t>
              </a:r>
            </a:p>
            <a:p>
              <a:pPr algn="ctr"/>
              <a:r>
                <a:rPr lang="en-SG" sz="1400" b="1" dirty="0">
                  <a:solidFill>
                    <a:schemeClr val="tx1"/>
                  </a:solidFill>
                  <a:latin typeface="Arial" panose="020B0604020202020204" pitchFamily="34" charset="0"/>
                  <a:cs typeface="Arial" panose="020B0604020202020204" pitchFamily="34" charset="0"/>
                </a:rPr>
                <a:t>  </a:t>
              </a:r>
            </a:p>
          </p:txBody>
        </p:sp>
        <p:sp>
          <p:nvSpPr>
            <p:cNvPr id="32" name="Triangle 31">
              <a:extLst>
                <a:ext uri="{FF2B5EF4-FFF2-40B4-BE49-F238E27FC236}">
                  <a16:creationId xmlns:a16="http://schemas.microsoft.com/office/drawing/2014/main" id="{7EF34E3F-D054-4A17-A82C-81011A919CE3}"/>
                </a:ext>
              </a:extLst>
            </p:cNvPr>
            <p:cNvSpPr/>
            <p:nvPr/>
          </p:nvSpPr>
          <p:spPr>
            <a:xfrm rot="10800000">
              <a:off x="3501377" y="3858520"/>
              <a:ext cx="802776" cy="25212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44" name="Picture 44" descr="Icon&#10;&#10;Description automatically generated">
            <a:extLst>
              <a:ext uri="{FF2B5EF4-FFF2-40B4-BE49-F238E27FC236}">
                <a16:creationId xmlns:a16="http://schemas.microsoft.com/office/drawing/2014/main" id="{AD20670B-C8B9-85DC-B7B2-CD5A81B9FE75}"/>
              </a:ext>
            </a:extLst>
          </p:cNvPr>
          <p:cNvPicPr>
            <a:picLocks noChangeAspect="1"/>
          </p:cNvPicPr>
          <p:nvPr/>
        </p:nvPicPr>
        <p:blipFill>
          <a:blip r:embed="rId3"/>
          <a:stretch>
            <a:fillRect/>
          </a:stretch>
        </p:blipFill>
        <p:spPr>
          <a:xfrm>
            <a:off x="959224" y="1990166"/>
            <a:ext cx="883024" cy="871817"/>
          </a:xfrm>
          <a:prstGeom prst="rect">
            <a:avLst/>
          </a:prstGeom>
        </p:spPr>
      </p:pic>
      <p:pic>
        <p:nvPicPr>
          <p:cNvPr id="45" name="Picture 45" descr="Logo, company name&#10;&#10;Description automatically generated">
            <a:extLst>
              <a:ext uri="{FF2B5EF4-FFF2-40B4-BE49-F238E27FC236}">
                <a16:creationId xmlns:a16="http://schemas.microsoft.com/office/drawing/2014/main" id="{95196695-E024-F54A-17F4-6F8567AEBC5E}"/>
              </a:ext>
            </a:extLst>
          </p:cNvPr>
          <p:cNvPicPr>
            <a:picLocks noChangeAspect="1"/>
          </p:cNvPicPr>
          <p:nvPr/>
        </p:nvPicPr>
        <p:blipFill>
          <a:blip r:embed="rId4"/>
          <a:stretch>
            <a:fillRect/>
          </a:stretch>
        </p:blipFill>
        <p:spPr>
          <a:xfrm>
            <a:off x="948334" y="4439143"/>
            <a:ext cx="905437" cy="916642"/>
          </a:xfrm>
          <a:prstGeom prst="rect">
            <a:avLst/>
          </a:prstGeom>
        </p:spPr>
      </p:pic>
      <p:pic>
        <p:nvPicPr>
          <p:cNvPr id="3" name="Picture 2">
            <a:extLst>
              <a:ext uri="{FF2B5EF4-FFF2-40B4-BE49-F238E27FC236}">
                <a16:creationId xmlns:a16="http://schemas.microsoft.com/office/drawing/2014/main" id="{2CF78DA9-E0BF-FC75-53D7-0EC6AD28020A}"/>
              </a:ext>
            </a:extLst>
          </p:cNvPr>
          <p:cNvPicPr>
            <a:picLocks noChangeAspect="1"/>
          </p:cNvPicPr>
          <p:nvPr/>
        </p:nvPicPr>
        <p:blipFill>
          <a:blip r:embed="rId5"/>
          <a:stretch>
            <a:fillRect/>
          </a:stretch>
        </p:blipFill>
        <p:spPr>
          <a:xfrm>
            <a:off x="7295446" y="1785855"/>
            <a:ext cx="1246920" cy="1246920"/>
          </a:xfrm>
          <a:prstGeom prst="ellipse">
            <a:avLst/>
          </a:prstGeom>
        </p:spPr>
      </p:pic>
      <p:grpSp>
        <p:nvGrpSpPr>
          <p:cNvPr id="4" name="Group 3">
            <a:extLst>
              <a:ext uri="{FF2B5EF4-FFF2-40B4-BE49-F238E27FC236}">
                <a16:creationId xmlns:a16="http://schemas.microsoft.com/office/drawing/2014/main" id="{0505AA49-424E-052B-E054-5168BE119696}"/>
              </a:ext>
            </a:extLst>
          </p:cNvPr>
          <p:cNvGrpSpPr/>
          <p:nvPr/>
        </p:nvGrpSpPr>
        <p:grpSpPr>
          <a:xfrm>
            <a:off x="6524198" y="3247998"/>
            <a:ext cx="2859820" cy="1649466"/>
            <a:chOff x="814500" y="1761510"/>
            <a:chExt cx="7340592" cy="4233852"/>
          </a:xfrm>
        </p:grpSpPr>
        <p:pic>
          <p:nvPicPr>
            <p:cNvPr id="5" name="Picture 4">
              <a:extLst>
                <a:ext uri="{FF2B5EF4-FFF2-40B4-BE49-F238E27FC236}">
                  <a16:creationId xmlns:a16="http://schemas.microsoft.com/office/drawing/2014/main" id="{6BA30C12-2954-2119-9E5D-2529C3322DB3}"/>
                </a:ext>
              </a:extLst>
            </p:cNvPr>
            <p:cNvPicPr>
              <a:picLocks noChangeAspect="1"/>
            </p:cNvPicPr>
            <p:nvPr/>
          </p:nvPicPr>
          <p:blipFill>
            <a:blip r:embed="rId6"/>
            <a:stretch>
              <a:fillRect/>
            </a:stretch>
          </p:blipFill>
          <p:spPr>
            <a:xfrm>
              <a:off x="1664897" y="1958027"/>
              <a:ext cx="5639798" cy="3199103"/>
            </a:xfrm>
            <a:prstGeom prst="rect">
              <a:avLst/>
            </a:prstGeom>
          </p:spPr>
        </p:pic>
        <p:pic>
          <p:nvPicPr>
            <p:cNvPr id="6" name="Picture 5" descr="Download HD Macbook Mockup Png Transparent PNG Image - NicePNG.com">
              <a:extLst>
                <a:ext uri="{FF2B5EF4-FFF2-40B4-BE49-F238E27FC236}">
                  <a16:creationId xmlns:a16="http://schemas.microsoft.com/office/drawing/2014/main" id="{FEFE62F1-22B4-DE2F-B27A-0A75D0D7A32B}"/>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14500" y="1761510"/>
              <a:ext cx="7340592" cy="4233852"/>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Graphic 8">
            <a:extLst>
              <a:ext uri="{FF2B5EF4-FFF2-40B4-BE49-F238E27FC236}">
                <a16:creationId xmlns:a16="http://schemas.microsoft.com/office/drawing/2014/main" id="{DDD69188-0C8C-6574-EBDC-91B1833D87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84925" y="3324559"/>
            <a:ext cx="1000491" cy="1023993"/>
          </a:xfrm>
          <a:prstGeom prst="rect">
            <a:avLst/>
          </a:prstGeom>
        </p:spPr>
      </p:pic>
      <p:pic>
        <p:nvPicPr>
          <p:cNvPr id="22" name="Graphic 21">
            <a:extLst>
              <a:ext uri="{FF2B5EF4-FFF2-40B4-BE49-F238E27FC236}">
                <a16:creationId xmlns:a16="http://schemas.microsoft.com/office/drawing/2014/main" id="{FA358617-9E88-43E1-177B-BFF4E3C0DB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24156" y="4956855"/>
            <a:ext cx="1161260" cy="851467"/>
          </a:xfrm>
          <a:prstGeom prst="rect">
            <a:avLst/>
          </a:prstGeom>
        </p:spPr>
      </p:pic>
      <p:pic>
        <p:nvPicPr>
          <p:cNvPr id="28" name="Graphic 27">
            <a:extLst>
              <a:ext uri="{FF2B5EF4-FFF2-40B4-BE49-F238E27FC236}">
                <a16:creationId xmlns:a16="http://schemas.microsoft.com/office/drawing/2014/main" id="{2DC670BF-1DF4-5954-B8E9-1929CAE00F4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338054" y="1642628"/>
            <a:ext cx="862796" cy="977348"/>
          </a:xfrm>
          <a:prstGeom prst="rect">
            <a:avLst/>
          </a:prstGeom>
        </p:spPr>
      </p:pic>
      <p:sp>
        <p:nvSpPr>
          <p:cNvPr id="46" name="TextBox 45">
            <a:extLst>
              <a:ext uri="{FF2B5EF4-FFF2-40B4-BE49-F238E27FC236}">
                <a16:creationId xmlns:a16="http://schemas.microsoft.com/office/drawing/2014/main" id="{20EF4D4C-E73B-8D44-D0A3-67FD1DE500C3}"/>
              </a:ext>
            </a:extLst>
          </p:cNvPr>
          <p:cNvSpPr txBox="1"/>
          <p:nvPr/>
        </p:nvSpPr>
        <p:spPr>
          <a:xfrm>
            <a:off x="2920410" y="3342576"/>
            <a:ext cx="2877711" cy="400110"/>
          </a:xfrm>
          <a:prstGeom prst="rect">
            <a:avLst/>
          </a:prstGeom>
          <a:noFill/>
        </p:spPr>
        <p:txBody>
          <a:bodyPr wrap="none" rtlCol="0">
            <a:spAutoFit/>
          </a:bodyPr>
          <a:lstStyle/>
          <a:p>
            <a:r>
              <a:rPr lang="en-US" sz="2000" b="1" dirty="0">
                <a:solidFill>
                  <a:srgbClr val="00137F"/>
                </a:solidFill>
              </a:rPr>
              <a:t>Random Forest Model</a:t>
            </a:r>
          </a:p>
        </p:txBody>
      </p:sp>
      <p:pic>
        <p:nvPicPr>
          <p:cNvPr id="47" name="Picture 46">
            <a:extLst>
              <a:ext uri="{FF2B5EF4-FFF2-40B4-BE49-F238E27FC236}">
                <a16:creationId xmlns:a16="http://schemas.microsoft.com/office/drawing/2014/main" id="{411641E8-3409-1A7D-C9A2-B2C7E81C0F3A}"/>
              </a:ext>
            </a:extLst>
          </p:cNvPr>
          <p:cNvPicPr>
            <a:picLocks noChangeAspect="1"/>
          </p:cNvPicPr>
          <p:nvPr/>
        </p:nvPicPr>
        <p:blipFill>
          <a:blip r:embed="rId14"/>
          <a:stretch>
            <a:fillRect/>
          </a:stretch>
        </p:blipFill>
        <p:spPr>
          <a:xfrm>
            <a:off x="3686308" y="2030701"/>
            <a:ext cx="1210247" cy="1210247"/>
          </a:xfrm>
          <a:prstGeom prst="rect">
            <a:avLst/>
          </a:prstGeom>
        </p:spPr>
      </p:pic>
      <p:pic>
        <p:nvPicPr>
          <p:cNvPr id="59394" name="Picture 2">
            <a:extLst>
              <a:ext uri="{FF2B5EF4-FFF2-40B4-BE49-F238E27FC236}">
                <a16:creationId xmlns:a16="http://schemas.microsoft.com/office/drawing/2014/main" id="{8D049231-BD3A-3760-77F3-AE433D8E0BD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10383" y="4784091"/>
            <a:ext cx="532144" cy="532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255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93E5D15-0BDF-151B-8110-AD170D6821E8}"/>
              </a:ext>
            </a:extLst>
          </p:cNvPr>
          <p:cNvSpPr>
            <a:spLocks noGrp="1"/>
          </p:cNvSpPr>
          <p:nvPr>
            <p:ph type="sldNum" sz="quarter" idx="4"/>
          </p:nvPr>
        </p:nvSpPr>
        <p:spPr/>
        <p:txBody>
          <a:bodyPr/>
          <a:lstStyle/>
          <a:p>
            <a:fld id="{330EA680-D336-4FF7-8B7A-9848BB0A1C32}" type="slidenum">
              <a:rPr lang="en-US" smtClean="0"/>
              <a:t>2</a:t>
            </a:fld>
            <a:endParaRPr lang="en-US"/>
          </a:p>
        </p:txBody>
      </p:sp>
      <p:graphicFrame>
        <p:nvGraphicFramePr>
          <p:cNvPr id="9" name="Content Placeholder 8">
            <a:extLst>
              <a:ext uri="{FF2B5EF4-FFF2-40B4-BE49-F238E27FC236}">
                <a16:creationId xmlns:a16="http://schemas.microsoft.com/office/drawing/2014/main" id="{72CF1724-2370-CDEC-4AEB-A17795940CEC}"/>
              </a:ext>
            </a:extLst>
          </p:cNvPr>
          <p:cNvGraphicFramePr>
            <a:graphicFrameLocks noGrp="1"/>
          </p:cNvGraphicFramePr>
          <p:nvPr>
            <p:ph sz="quarter" idx="12"/>
            <p:extLst>
              <p:ext uri="{D42A27DB-BD31-4B8C-83A1-F6EECF244321}">
                <p14:modId xmlns:p14="http://schemas.microsoft.com/office/powerpoint/2010/main" val="328951759"/>
              </p:ext>
            </p:extLst>
          </p:nvPr>
        </p:nvGraphicFramePr>
        <p:xfrm>
          <a:off x="-261921" y="1358662"/>
          <a:ext cx="7050413" cy="4140675"/>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4">
            <a:extLst>
              <a:ext uri="{FF2B5EF4-FFF2-40B4-BE49-F238E27FC236}">
                <a16:creationId xmlns:a16="http://schemas.microsoft.com/office/drawing/2014/main" id="{331FB5DD-82E6-245A-2A19-D55C17C02D3D}"/>
              </a:ext>
            </a:extLst>
          </p:cNvPr>
          <p:cNvSpPr>
            <a:spLocks noGrp="1"/>
          </p:cNvSpPr>
          <p:nvPr>
            <p:ph type="title"/>
          </p:nvPr>
        </p:nvSpPr>
        <p:spPr/>
        <p:txBody>
          <a:bodyPr/>
          <a:lstStyle/>
          <a:p>
            <a:r>
              <a:rPr lang="en-US"/>
              <a:t>UMG has been a </a:t>
            </a:r>
            <a:r>
              <a:rPr lang="en-US">
                <a:solidFill>
                  <a:srgbClr val="043170"/>
                </a:solidFill>
              </a:rPr>
              <a:t>dominant force </a:t>
            </a:r>
            <a:r>
              <a:rPr lang="en-US"/>
              <a:t>in the music industry</a:t>
            </a:r>
          </a:p>
        </p:txBody>
      </p:sp>
      <p:pic>
        <p:nvPicPr>
          <p:cNvPr id="10" name="Picture 2">
            <a:extLst>
              <a:ext uri="{FF2B5EF4-FFF2-40B4-BE49-F238E27FC236}">
                <a16:creationId xmlns:a16="http://schemas.microsoft.com/office/drawing/2014/main" id="{4FBBFBD2-3F7B-2CB6-8DFA-666D83327A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02" t="-12048" r="-15625" b="-11479"/>
          <a:stretch/>
        </p:blipFill>
        <p:spPr bwMode="auto">
          <a:xfrm>
            <a:off x="4529734" y="1926081"/>
            <a:ext cx="2023466" cy="750896"/>
          </a:xfrm>
          <a:prstGeom prst="roundRect">
            <a:avLst/>
          </a:prstGeom>
          <a:solidFill>
            <a:schemeClr val="bg1"/>
          </a:solidFill>
          <a:ln w="12700">
            <a:solidFill>
              <a:schemeClr val="tx1"/>
            </a:solidFill>
          </a:ln>
          <a:effectLst>
            <a:outerShdw blurRad="50800" dist="38100" dir="5400000" algn="t" rotWithShape="0">
              <a:prstClr val="black">
                <a:alpha val="40000"/>
              </a:prstClr>
            </a:outerShdw>
          </a:effectLst>
        </p:spPr>
      </p:pic>
      <p:pic>
        <p:nvPicPr>
          <p:cNvPr id="11" name="Picture 2" descr="Sony Music - Wikipedia">
            <a:extLst>
              <a:ext uri="{FF2B5EF4-FFF2-40B4-BE49-F238E27FC236}">
                <a16:creationId xmlns:a16="http://schemas.microsoft.com/office/drawing/2014/main" id="{038D9133-86FE-9111-071F-74DDF9F90B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376" t="-11982" r="-12127" b="-11520"/>
          <a:stretch/>
        </p:blipFill>
        <p:spPr bwMode="auto">
          <a:xfrm>
            <a:off x="1156781" y="2050009"/>
            <a:ext cx="1034583" cy="1120712"/>
          </a:xfrm>
          <a:prstGeom prst="roundRect">
            <a:avLst/>
          </a:prstGeom>
          <a:solidFill>
            <a:schemeClr val="bg1"/>
          </a:solidFill>
          <a:ln w="12700">
            <a:solidFill>
              <a:schemeClr val="tx1"/>
            </a:solidFill>
          </a:ln>
          <a:effectLst>
            <a:outerShdw blurRad="50800" dist="38100" dir="5400000" algn="t" rotWithShape="0">
              <a:prstClr val="black">
                <a:alpha val="40000"/>
              </a:prstClr>
            </a:outerShdw>
          </a:effectLst>
        </p:spPr>
      </p:pic>
      <p:pic>
        <p:nvPicPr>
          <p:cNvPr id="12" name="Picture 4">
            <a:extLst>
              <a:ext uri="{FF2B5EF4-FFF2-40B4-BE49-F238E27FC236}">
                <a16:creationId xmlns:a16="http://schemas.microsoft.com/office/drawing/2014/main" id="{EA308C42-148D-5C26-862F-1406B42805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989" t="-13018" r="-13639" b="-10610"/>
          <a:stretch/>
        </p:blipFill>
        <p:spPr bwMode="auto">
          <a:xfrm>
            <a:off x="1031122" y="4505168"/>
            <a:ext cx="1555013" cy="612893"/>
          </a:xfrm>
          <a:prstGeom prst="roundRect">
            <a:avLst/>
          </a:prstGeom>
          <a:solidFill>
            <a:schemeClr val="bg1"/>
          </a:solidFill>
          <a:ln w="12700">
            <a:solidFill>
              <a:schemeClr val="tx1"/>
            </a:solidFill>
          </a:ln>
          <a:effectLst>
            <a:outerShdw blurRad="50800" dist="38100" dir="5400000" algn="t" rotWithShape="0">
              <a:prstClr val="black">
                <a:alpha val="40000"/>
              </a:prstClr>
            </a:outerShdw>
          </a:effectLst>
        </p:spPr>
      </p:pic>
      <p:sp>
        <p:nvSpPr>
          <p:cNvPr id="13" name="TextBox 12">
            <a:extLst>
              <a:ext uri="{FF2B5EF4-FFF2-40B4-BE49-F238E27FC236}">
                <a16:creationId xmlns:a16="http://schemas.microsoft.com/office/drawing/2014/main" id="{2CC670A7-3BEE-E008-DC13-B421A2252D27}"/>
              </a:ext>
            </a:extLst>
          </p:cNvPr>
          <p:cNvSpPr txBox="1"/>
          <p:nvPr/>
        </p:nvSpPr>
        <p:spPr>
          <a:xfrm>
            <a:off x="4935371" y="1202322"/>
            <a:ext cx="1212191" cy="707886"/>
          </a:xfrm>
          <a:prstGeom prst="rect">
            <a:avLst/>
          </a:prstGeom>
          <a:noFill/>
        </p:spPr>
        <p:txBody>
          <a:bodyPr wrap="none" rtlCol="0">
            <a:spAutoFit/>
          </a:bodyPr>
          <a:lstStyle/>
          <a:p>
            <a:r>
              <a:rPr lang="en-US" sz="4000" b="1">
                <a:solidFill>
                  <a:schemeClr val="accent3">
                    <a:lumMod val="50000"/>
                  </a:schemeClr>
                </a:solidFill>
              </a:rPr>
              <a:t>32%</a:t>
            </a:r>
          </a:p>
        </p:txBody>
      </p:sp>
      <p:grpSp>
        <p:nvGrpSpPr>
          <p:cNvPr id="2" name="Group 1">
            <a:extLst>
              <a:ext uri="{FF2B5EF4-FFF2-40B4-BE49-F238E27FC236}">
                <a16:creationId xmlns:a16="http://schemas.microsoft.com/office/drawing/2014/main" id="{3863FA2E-1B94-A85A-81FC-C6C5FA6ADDE6}"/>
              </a:ext>
            </a:extLst>
          </p:cNvPr>
          <p:cNvGrpSpPr/>
          <p:nvPr/>
        </p:nvGrpSpPr>
        <p:grpSpPr>
          <a:xfrm>
            <a:off x="6147562" y="718113"/>
            <a:ext cx="4607678" cy="3452526"/>
            <a:chOff x="6553200" y="1174275"/>
            <a:chExt cx="3809722" cy="2854619"/>
          </a:xfrm>
        </p:grpSpPr>
        <p:pic>
          <p:nvPicPr>
            <p:cNvPr id="1030" name="Picture 6" descr="Ariana Grande | Spotify">
              <a:extLst>
                <a:ext uri="{FF2B5EF4-FFF2-40B4-BE49-F238E27FC236}">
                  <a16:creationId xmlns:a16="http://schemas.microsoft.com/office/drawing/2014/main" id="{3AB5E671-AF82-22AB-D495-2CC5CB43BFF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8281" l="10000" r="90000">
                          <a14:foregroundMark x1="34063" y1="90156" x2="34063" y2="90156"/>
                          <a14:foregroundMark x1="33750" y1="94063" x2="33750" y2="94063"/>
                          <a14:foregroundMark x1="32969" y1="98281" x2="32969" y2="98281"/>
                        </a14:backgroundRemoval>
                      </a14:imgEffect>
                    </a14:imgLayer>
                  </a14:imgProps>
                </a:ext>
                <a:ext uri="{28A0092B-C50C-407E-A947-70E740481C1C}">
                  <a14:useLocalDpi xmlns:a14="http://schemas.microsoft.com/office/drawing/2010/main" val="0"/>
                </a:ext>
              </a:extLst>
            </a:blip>
            <a:srcRect/>
            <a:stretch>
              <a:fillRect/>
            </a:stretch>
          </p:blipFill>
          <p:spPr bwMode="auto">
            <a:xfrm>
              <a:off x="7333387" y="1174275"/>
              <a:ext cx="2648658" cy="264865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rtists &amp; Writers | Universal Music Publishing Group">
              <a:extLst>
                <a:ext uri="{FF2B5EF4-FFF2-40B4-BE49-F238E27FC236}">
                  <a16:creationId xmlns:a16="http://schemas.microsoft.com/office/drawing/2014/main" id="{1556A077-AA38-9965-EEBC-80B73EBB6E14}"/>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7609" b="94565" l="9909" r="89961">
                          <a14:foregroundMark x1="49022" y1="8152" x2="49022" y2="8152"/>
                          <a14:foregroundMark x1="42243" y1="91033" x2="42243" y2="91033"/>
                          <a14:foregroundMark x1="32986" y1="94565" x2="32986" y2="94565"/>
                          <a14:foregroundMark x1="32334" y1="88859" x2="32334" y2="88859"/>
                          <a14:foregroundMark x1="56323" y1="81522" x2="56323" y2="81522"/>
                          <a14:foregroundMark x1="52151" y1="91576" x2="52151" y2="91576"/>
                        </a14:backgroundRemoval>
                      </a14:imgEffect>
                    </a14:imgLayer>
                  </a14:imgProps>
                </a:ext>
                <a:ext uri="{28A0092B-C50C-407E-A947-70E740481C1C}">
                  <a14:useLocalDpi xmlns:a14="http://schemas.microsoft.com/office/drawing/2010/main" val="0"/>
                </a:ext>
              </a:extLst>
            </a:blip>
            <a:srcRect/>
            <a:stretch>
              <a:fillRect/>
            </a:stretch>
          </p:blipFill>
          <p:spPr bwMode="auto">
            <a:xfrm>
              <a:off x="6553200" y="2447321"/>
              <a:ext cx="3296378" cy="15815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rake - Songs, Family &amp; Facts">
              <a:extLst>
                <a:ext uri="{FF2B5EF4-FFF2-40B4-BE49-F238E27FC236}">
                  <a16:creationId xmlns:a16="http://schemas.microsoft.com/office/drawing/2014/main" id="{1394D2D9-8934-9956-3C25-8C0A9FFABF2E}"/>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5200" b="98200" l="2000" r="96800">
                          <a14:foregroundMark x1="48000" y1="82000" x2="48000" y2="82000"/>
                          <a14:foregroundMark x1="33600" y1="84400" x2="33600" y2="84400"/>
                          <a14:foregroundMark x1="15200" y1="82600" x2="24000" y2="82600"/>
                          <a14:foregroundMark x1="24000" y1="82600" x2="40800" y2="82000"/>
                          <a14:foregroundMark x1="9000" y1="89200" x2="41600" y2="92400"/>
                          <a14:foregroundMark x1="15800" y1="97800" x2="52800" y2="98800"/>
                          <a14:foregroundMark x1="52800" y1="98800" x2="90800" y2="94600"/>
                          <a14:foregroundMark x1="90800" y1="94600" x2="89200" y2="75800"/>
                          <a14:foregroundMark x1="97200" y1="74000" x2="97600" y2="92400"/>
                          <a14:foregroundMark x1="97600" y1="92400" x2="92600" y2="98200"/>
                          <a14:foregroundMark x1="92600" y1="98200" x2="92200" y2="98000"/>
                          <a14:foregroundMark x1="4270" y1="84290" x2="5600" y2="79800"/>
                          <a14:foregroundMark x1="5600" y1="79800" x2="11800" y2="75600"/>
                          <a14:foregroundMark x1="11800" y1="75600" x2="25200" y2="71600"/>
                          <a14:foregroundMark x1="94200" y1="78600" x2="96800" y2="95000"/>
                          <a14:foregroundMark x1="96800" y1="95000" x2="96800" y2="95000"/>
                          <a14:foregroundMark x1="72600" y1="84200" x2="72600" y2="84200"/>
                          <a14:foregroundMark x1="14000" y1="79400" x2="14000" y2="79400"/>
                          <a14:foregroundMark x1="9400" y1="81000" x2="17400" y2="78200"/>
                          <a14:foregroundMark x1="17400" y1="78200" x2="17600" y2="78000"/>
                          <a14:foregroundMark x1="45400" y1="8600" x2="45400" y2="8600"/>
                          <a14:foregroundMark x1="79200" y1="68000" x2="79200" y2="68000"/>
                          <a14:foregroundMark x1="47000" y1="5200" x2="47000" y2="5200"/>
                          <a14:foregroundMark x1="28000" y1="43000" x2="28000" y2="43000"/>
                          <a14:foregroundMark x1="28000" y1="42000" x2="28000" y2="42000"/>
                          <a14:foregroundMark x1="27400" y1="41200" x2="27400" y2="41200"/>
                          <a14:foregroundMark x1="27200" y1="41000" x2="27200" y2="41000"/>
                          <a14:foregroundMark x1="27000" y1="40800" x2="27000" y2="40800"/>
                          <a14:foregroundMark x1="27200" y1="40400" x2="27200" y2="40400"/>
                          <a14:foregroundMark x1="26000" y1="42000" x2="26000" y2="42000"/>
                          <a14:backgroundMark x1="29000" y1="53400" x2="29000" y2="53400"/>
                          <a14:backgroundMark x1="27600" y1="48000" x2="27600" y2="48000"/>
                          <a14:backgroundMark x1="25600" y1="36200" x2="25600" y2="36200"/>
                          <a14:backgroundMark x1="800" y1="85200" x2="800" y2="85200"/>
                          <a14:backgroundMark x1="200" y1="90600" x2="200" y2="90600"/>
                          <a14:backgroundMark x1="600" y1="95400" x2="600" y2="95400"/>
                          <a14:backgroundMark x1="1000" y1="97600" x2="1000" y2="97600"/>
                          <a14:backgroundMark x1="1400" y1="93600" x2="1400" y2="93600"/>
                          <a14:backgroundMark x1="2400" y1="90400" x2="2400" y2="90400"/>
                          <a14:backgroundMark x1="2400" y1="88400" x2="1800" y2="98600"/>
                          <a14:backgroundMark x1="2400" y1="88400" x2="2400" y2="88400"/>
                          <a14:backgroundMark x1="2400" y1="88200" x2="2400" y2="88200"/>
                          <a14:backgroundMark x1="2400" y1="87200" x2="2800" y2="88400"/>
                          <a14:backgroundMark x1="2800" y1="86800" x2="2800" y2="86800"/>
                          <a14:backgroundMark x1="2800" y1="86800" x2="2800" y2="86800"/>
                          <a14:backgroundMark x1="2200" y1="85000" x2="3200" y2="87800"/>
                          <a14:backgroundMark x1="29400" y1="51000" x2="29400" y2="51000"/>
                          <a14:backgroundMark x1="26000" y1="36400" x2="26000" y2="36400"/>
                          <a14:backgroundMark x1="26200" y1="38000" x2="26200" y2="38000"/>
                          <a14:backgroundMark x1="25400" y1="41800" x2="25400" y2="41800"/>
                          <a14:backgroundMark x1="25400" y1="41800" x2="25400" y2="41800"/>
                          <a14:backgroundMark x1="26013" y1="43000" x2="27200" y2="46800"/>
                          <a14:backgroundMark x1="25700" y1="42000" x2="26013" y2="43000"/>
                          <a14:backgroundMark x1="25450" y1="41200" x2="25700" y2="42000"/>
                          <a14:backgroundMark x1="25388" y1="41000" x2="25450" y2="41200"/>
                          <a14:backgroundMark x1="25325" y1="40800" x2="25388" y2="41000"/>
                          <a14:backgroundMark x1="25200" y1="40400" x2="25325" y2="40800"/>
                        </a14:backgroundRemoval>
                      </a14:imgEffect>
                    </a14:imgLayer>
                  </a14:imgProps>
                </a:ext>
                <a:ext uri="{28A0092B-C50C-407E-A947-70E740481C1C}">
                  <a14:useLocalDpi xmlns:a14="http://schemas.microsoft.com/office/drawing/2010/main" val="0"/>
                </a:ext>
              </a:extLst>
            </a:blip>
            <a:srcRect/>
            <a:stretch>
              <a:fillRect/>
            </a:stretch>
          </p:blipFill>
          <p:spPr bwMode="auto">
            <a:xfrm>
              <a:off x="8631342" y="2295976"/>
              <a:ext cx="1731580" cy="1731579"/>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A61643C5-319A-E006-FDEF-FF0FF6684C44}"/>
              </a:ext>
            </a:extLst>
          </p:cNvPr>
          <p:cNvSpPr txBox="1"/>
          <p:nvPr/>
        </p:nvSpPr>
        <p:spPr>
          <a:xfrm>
            <a:off x="5995295" y="4422119"/>
            <a:ext cx="5788751" cy="1077218"/>
          </a:xfrm>
          <a:prstGeom prst="rect">
            <a:avLst/>
          </a:prstGeom>
          <a:solidFill>
            <a:srgbClr val="D5F0FA"/>
          </a:solidFill>
        </p:spPr>
        <p:txBody>
          <a:bodyPr wrap="square" rtlCol="0">
            <a:spAutoFit/>
          </a:bodyPr>
          <a:lstStyle/>
          <a:p>
            <a:pPr algn="ctr"/>
            <a:endParaRPr lang="en-US" sz="1600"/>
          </a:p>
          <a:p>
            <a:pPr algn="ctr"/>
            <a:r>
              <a:rPr lang="en-US" sz="1600"/>
              <a:t>UMG rules as the </a:t>
            </a:r>
            <a:r>
              <a:rPr lang="en-US" sz="1600" b="1">
                <a:solidFill>
                  <a:srgbClr val="00137F"/>
                </a:solidFill>
              </a:rPr>
              <a:t>current market leader</a:t>
            </a:r>
            <a:r>
              <a:rPr lang="en-US" sz="1600"/>
              <a:t>, and boasts a </a:t>
            </a:r>
            <a:r>
              <a:rPr lang="en-US" sz="1600" b="1">
                <a:solidFill>
                  <a:srgbClr val="00137F"/>
                </a:solidFill>
              </a:rPr>
              <a:t>star-studded roster of artists</a:t>
            </a:r>
          </a:p>
          <a:p>
            <a:pPr algn="ctr"/>
            <a:endParaRPr lang="en-US" sz="1600" b="1">
              <a:solidFill>
                <a:srgbClr val="00137F"/>
              </a:solidFill>
            </a:endParaRPr>
          </a:p>
        </p:txBody>
      </p:sp>
      <p:sp>
        <p:nvSpPr>
          <p:cNvPr id="23" name="Content Placeholder 22">
            <a:extLst>
              <a:ext uri="{FF2B5EF4-FFF2-40B4-BE49-F238E27FC236}">
                <a16:creationId xmlns:a16="http://schemas.microsoft.com/office/drawing/2014/main" id="{4601E9FA-C330-FD52-7BAF-0C80BB03C89E}"/>
              </a:ext>
            </a:extLst>
          </p:cNvPr>
          <p:cNvSpPr>
            <a:spLocks noGrp="1"/>
          </p:cNvSpPr>
          <p:nvPr>
            <p:ph sz="quarter" idx="11"/>
          </p:nvPr>
        </p:nvSpPr>
        <p:spPr/>
        <p:txBody>
          <a:bodyPr lIns="91440" tIns="45720" rIns="91440" bIns="45720" anchor="ctr"/>
          <a:lstStyle/>
          <a:p>
            <a:r>
              <a:rPr lang="en-US" dirty="0"/>
              <a:t>Sources: </a:t>
            </a:r>
            <a:r>
              <a:rPr lang="en-US" dirty="0" err="1"/>
              <a:t>Trapital</a:t>
            </a:r>
            <a:r>
              <a:rPr lang="en-US"/>
              <a:t>, Statista</a:t>
            </a:r>
            <a:r>
              <a:rPr lang="en-US" dirty="0"/>
              <a:t> </a:t>
            </a:r>
          </a:p>
        </p:txBody>
      </p:sp>
      <p:sp>
        <p:nvSpPr>
          <p:cNvPr id="7" name="Content Placeholder 3">
            <a:extLst>
              <a:ext uri="{FF2B5EF4-FFF2-40B4-BE49-F238E27FC236}">
                <a16:creationId xmlns:a16="http://schemas.microsoft.com/office/drawing/2014/main" id="{DDEDD751-CC7E-398D-634A-1714F3500FBE}"/>
              </a:ext>
            </a:extLst>
          </p:cNvPr>
          <p:cNvSpPr txBox="1">
            <a:spLocks/>
          </p:cNvSpPr>
          <p:nvPr/>
        </p:nvSpPr>
        <p:spPr>
          <a:xfrm>
            <a:off x="10820400" y="6229060"/>
            <a:ext cx="1357088" cy="250459"/>
          </a:xfrm>
          <a:prstGeom prst="rect">
            <a:avLst/>
          </a:prstGeom>
        </p:spPr>
        <p:txBody>
          <a:bodyPr anchor="ctr"/>
          <a:lstStyle>
            <a:lvl1pPr marL="0" indent="0" algn="r" defTabSz="914400" rtl="0" eaLnBrk="1" latinLnBrk="0" hangingPunct="1">
              <a:lnSpc>
                <a:spcPct val="90000"/>
              </a:lnSpc>
              <a:spcBef>
                <a:spcPts val="1000"/>
              </a:spcBef>
              <a:buFont typeface="Arial" panose="020B0604020202020204" pitchFamily="34" charset="0"/>
              <a:buNone/>
              <a:defRPr sz="1100" b="0" i="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Hui Yu</a:t>
            </a:r>
            <a:endParaRPr lang="en-US" dirty="0"/>
          </a:p>
        </p:txBody>
      </p:sp>
    </p:spTree>
    <p:extLst>
      <p:ext uri="{BB962C8B-B14F-4D97-AF65-F5344CB8AC3E}">
        <p14:creationId xmlns:p14="http://schemas.microsoft.com/office/powerpoint/2010/main" val="1585022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21A853AA-37E5-DB66-9EB3-FC5AEB937F4C}"/>
              </a:ext>
            </a:extLst>
          </p:cNvPr>
          <p:cNvSpPr/>
          <p:nvPr/>
        </p:nvSpPr>
        <p:spPr>
          <a:xfrm>
            <a:off x="4597652" y="1956151"/>
            <a:ext cx="2996696" cy="1580975"/>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137F"/>
                </a:solidFill>
              </a:rPr>
              <a:t>Data Modelling</a:t>
            </a:r>
          </a:p>
        </p:txBody>
      </p:sp>
      <p:pic>
        <p:nvPicPr>
          <p:cNvPr id="6150" name="Picture 6">
            <a:extLst>
              <a:ext uri="{FF2B5EF4-FFF2-40B4-BE49-F238E27FC236}">
                <a16:creationId xmlns:a16="http://schemas.microsoft.com/office/drawing/2014/main" id="{AAACC884-2CCE-2148-F73C-495F977D98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94" t="-126" r="7743" b="126"/>
          <a:stretch/>
        </p:blipFill>
        <p:spPr bwMode="auto">
          <a:xfrm>
            <a:off x="4960268" y="3310687"/>
            <a:ext cx="2177615" cy="12702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Download HD Macbook Mockup Png Transparent PNG Image - NicePNG.com">
            <a:extLst>
              <a:ext uri="{FF2B5EF4-FFF2-40B4-BE49-F238E27FC236}">
                <a16:creationId xmlns:a16="http://schemas.microsoft.com/office/drawing/2014/main" id="{10627F92-EDFF-0D6B-7DCC-2D4D699F2F2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62820" y="3230934"/>
            <a:ext cx="2768762" cy="1596947"/>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A8C2BE53-219B-48EA-93A1-2EF0331461E8}"/>
              </a:ext>
            </a:extLst>
          </p:cNvPr>
          <p:cNvSpPr>
            <a:spLocks noGrp="1"/>
          </p:cNvSpPr>
          <p:nvPr>
            <p:ph sz="quarter" idx="11"/>
          </p:nvPr>
        </p:nvSpPr>
        <p:spPr/>
        <p:txBody>
          <a:bodyPr/>
          <a:lstStyle/>
          <a:p>
            <a:endParaRPr lang="en-US"/>
          </a:p>
        </p:txBody>
      </p:sp>
      <p:sp>
        <p:nvSpPr>
          <p:cNvPr id="3" name="Slide Number Placeholder 2">
            <a:extLst>
              <a:ext uri="{FF2B5EF4-FFF2-40B4-BE49-F238E27FC236}">
                <a16:creationId xmlns:a16="http://schemas.microsoft.com/office/drawing/2014/main" id="{F817CB54-D298-4F93-B39D-B2959A3D2356}"/>
              </a:ext>
            </a:extLst>
          </p:cNvPr>
          <p:cNvSpPr>
            <a:spLocks noGrp="1"/>
          </p:cNvSpPr>
          <p:nvPr>
            <p:ph type="sldNum" sz="quarter" idx="4"/>
          </p:nvPr>
        </p:nvSpPr>
        <p:spPr/>
        <p:txBody>
          <a:bodyPr/>
          <a:lstStyle/>
          <a:p>
            <a:fld id="{330EA680-D336-4FF7-8B7A-9848BB0A1C32}" type="slidenum">
              <a:rPr lang="en-US" smtClean="0"/>
              <a:t>20</a:t>
            </a:fld>
            <a:endParaRPr lang="en-US"/>
          </a:p>
        </p:txBody>
      </p:sp>
      <p:sp>
        <p:nvSpPr>
          <p:cNvPr id="4" name="Content Placeholder 3">
            <a:extLst>
              <a:ext uri="{FF2B5EF4-FFF2-40B4-BE49-F238E27FC236}">
                <a16:creationId xmlns:a16="http://schemas.microsoft.com/office/drawing/2014/main" id="{F95D7095-A6B4-6169-B9EE-FCAE0B04F11C}"/>
              </a:ext>
            </a:extLst>
          </p:cNvPr>
          <p:cNvSpPr>
            <a:spLocks noGrp="1"/>
          </p:cNvSpPr>
          <p:nvPr>
            <p:ph sz="quarter" idx="12"/>
          </p:nvPr>
        </p:nvSpPr>
        <p:spPr/>
        <p:txBody>
          <a:bodyPr/>
          <a:lstStyle/>
          <a:p>
            <a:r>
              <a:rPr lang="en-US" dirty="0"/>
              <a:t>Shi Jian</a:t>
            </a:r>
          </a:p>
        </p:txBody>
      </p:sp>
      <p:sp>
        <p:nvSpPr>
          <p:cNvPr id="5" name="Title 4">
            <a:extLst>
              <a:ext uri="{FF2B5EF4-FFF2-40B4-BE49-F238E27FC236}">
                <a16:creationId xmlns:a16="http://schemas.microsoft.com/office/drawing/2014/main" id="{572BF017-56F6-E466-A524-7C12D501D13D}"/>
              </a:ext>
            </a:extLst>
          </p:cNvPr>
          <p:cNvSpPr>
            <a:spLocks noGrp="1"/>
          </p:cNvSpPr>
          <p:nvPr>
            <p:ph type="title"/>
          </p:nvPr>
        </p:nvSpPr>
        <p:spPr/>
        <p:txBody>
          <a:bodyPr/>
          <a:lstStyle/>
          <a:p>
            <a:r>
              <a:rPr lang="en-US" dirty="0"/>
              <a:t>We tackled this issue in </a:t>
            </a:r>
            <a:r>
              <a:rPr lang="en-US" dirty="0">
                <a:solidFill>
                  <a:srgbClr val="00137F"/>
                </a:solidFill>
              </a:rPr>
              <a:t>3 Stages </a:t>
            </a:r>
            <a:r>
              <a:rPr lang="en-US" dirty="0"/>
              <a:t>to produce an analytical solution</a:t>
            </a:r>
          </a:p>
        </p:txBody>
      </p:sp>
      <p:sp>
        <p:nvSpPr>
          <p:cNvPr id="6" name="Rounded Rectangle 5">
            <a:extLst>
              <a:ext uri="{FF2B5EF4-FFF2-40B4-BE49-F238E27FC236}">
                <a16:creationId xmlns:a16="http://schemas.microsoft.com/office/drawing/2014/main" id="{A11DEB8C-9887-CD2E-1BD8-83F2D50BF3FF}"/>
              </a:ext>
            </a:extLst>
          </p:cNvPr>
          <p:cNvSpPr/>
          <p:nvPr/>
        </p:nvSpPr>
        <p:spPr>
          <a:xfrm>
            <a:off x="746350" y="1956152"/>
            <a:ext cx="2996696" cy="1580975"/>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137F"/>
                </a:solidFill>
              </a:rPr>
              <a:t>Data Collection, Exploration &amp; Preparation</a:t>
            </a:r>
          </a:p>
        </p:txBody>
      </p:sp>
      <p:sp>
        <p:nvSpPr>
          <p:cNvPr id="8" name="Rounded Rectangle 7">
            <a:extLst>
              <a:ext uri="{FF2B5EF4-FFF2-40B4-BE49-F238E27FC236}">
                <a16:creationId xmlns:a16="http://schemas.microsoft.com/office/drawing/2014/main" id="{32DAA164-0914-4396-43A9-7F7687E8B6E6}"/>
              </a:ext>
            </a:extLst>
          </p:cNvPr>
          <p:cNvSpPr/>
          <p:nvPr/>
        </p:nvSpPr>
        <p:spPr>
          <a:xfrm>
            <a:off x="8448954" y="1956150"/>
            <a:ext cx="2996696" cy="1580975"/>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137F"/>
                </a:solidFill>
              </a:rPr>
              <a:t>Synthesis &amp; Business Implementation</a:t>
            </a:r>
          </a:p>
        </p:txBody>
      </p:sp>
      <p:pic>
        <p:nvPicPr>
          <p:cNvPr id="9" name="Content Placeholder 9" descr="Badge 1 with solid fill">
            <a:extLst>
              <a:ext uri="{FF2B5EF4-FFF2-40B4-BE49-F238E27FC236}">
                <a16:creationId xmlns:a16="http://schemas.microsoft.com/office/drawing/2014/main" id="{8D1E6CF5-C770-6EEF-1844-F8CBE06636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27905" y="1675747"/>
            <a:ext cx="560805" cy="560805"/>
          </a:xfrm>
          <a:prstGeom prst="rect">
            <a:avLst/>
          </a:prstGeom>
        </p:spPr>
      </p:pic>
      <p:pic>
        <p:nvPicPr>
          <p:cNvPr id="10" name="Graphic 9" descr="Badge with solid fill">
            <a:extLst>
              <a:ext uri="{FF2B5EF4-FFF2-40B4-BE49-F238E27FC236}">
                <a16:creationId xmlns:a16="http://schemas.microsoft.com/office/drawing/2014/main" id="{EB6A117A-ADEB-AC0E-9D2D-BB18C95B2C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17583" y="1683387"/>
            <a:ext cx="556834" cy="556834"/>
          </a:xfrm>
          <a:prstGeom prst="rect">
            <a:avLst/>
          </a:prstGeom>
        </p:spPr>
      </p:pic>
      <p:pic>
        <p:nvPicPr>
          <p:cNvPr id="11" name="Content Placeholder 63" descr="Badge 3 with solid fill">
            <a:extLst>
              <a:ext uri="{FF2B5EF4-FFF2-40B4-BE49-F238E27FC236}">
                <a16:creationId xmlns:a16="http://schemas.microsoft.com/office/drawing/2014/main" id="{696B2B60-0DD6-DC7E-51B4-8110CAFD713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65706" y="1664067"/>
            <a:ext cx="556833" cy="556833"/>
          </a:xfrm>
          <a:prstGeom prst="rect">
            <a:avLst/>
          </a:prstGeom>
        </p:spPr>
      </p:pic>
      <p:grpSp>
        <p:nvGrpSpPr>
          <p:cNvPr id="12" name="Group 11">
            <a:extLst>
              <a:ext uri="{FF2B5EF4-FFF2-40B4-BE49-F238E27FC236}">
                <a16:creationId xmlns:a16="http://schemas.microsoft.com/office/drawing/2014/main" id="{FA2E779B-F894-C421-E0E6-F14FFF401052}"/>
              </a:ext>
            </a:extLst>
          </p:cNvPr>
          <p:cNvGrpSpPr/>
          <p:nvPr/>
        </p:nvGrpSpPr>
        <p:grpSpPr>
          <a:xfrm>
            <a:off x="860316" y="3230934"/>
            <a:ext cx="2768763" cy="1596947"/>
            <a:chOff x="5752464" y="1479843"/>
            <a:chExt cx="5194663" cy="2996139"/>
          </a:xfrm>
        </p:grpSpPr>
        <p:pic>
          <p:nvPicPr>
            <p:cNvPr id="13" name="Picture 2">
              <a:extLst>
                <a:ext uri="{FF2B5EF4-FFF2-40B4-BE49-F238E27FC236}">
                  <a16:creationId xmlns:a16="http://schemas.microsoft.com/office/drawing/2014/main" id="{585A05ED-D03F-E48C-4045-59E8C5C0AB7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7175"/>
            <a:stretch/>
          </p:blipFill>
          <p:spPr bwMode="auto">
            <a:xfrm>
              <a:off x="6336529" y="1632470"/>
              <a:ext cx="4093346" cy="25398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Download HD Macbook Mockup Png Transparent PNG Image - NicePNG.com">
              <a:extLst>
                <a:ext uri="{FF2B5EF4-FFF2-40B4-BE49-F238E27FC236}">
                  <a16:creationId xmlns:a16="http://schemas.microsoft.com/office/drawing/2014/main" id="{00FF97F4-E789-E207-D4E2-2D0AC39A96A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752464" y="1479843"/>
              <a:ext cx="5194663" cy="2996139"/>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a:extLst>
              <a:ext uri="{FF2B5EF4-FFF2-40B4-BE49-F238E27FC236}">
                <a16:creationId xmlns:a16="http://schemas.microsoft.com/office/drawing/2014/main" id="{2520C4DE-6F52-18F8-C796-45DB2E5DAD1E}"/>
              </a:ext>
            </a:extLst>
          </p:cNvPr>
          <p:cNvPicPr>
            <a:picLocks noChangeAspect="1"/>
          </p:cNvPicPr>
          <p:nvPr/>
        </p:nvPicPr>
        <p:blipFill>
          <a:blip r:embed="rId12"/>
          <a:stretch>
            <a:fillRect/>
          </a:stretch>
        </p:blipFill>
        <p:spPr>
          <a:xfrm>
            <a:off x="9425652" y="3230933"/>
            <a:ext cx="1394747" cy="1394747"/>
          </a:xfrm>
          <a:prstGeom prst="ellipse">
            <a:avLst/>
          </a:prstGeom>
        </p:spPr>
      </p:pic>
      <p:pic>
        <p:nvPicPr>
          <p:cNvPr id="19" name="Picture 4" descr="Microsoft Apps">
            <a:extLst>
              <a:ext uri="{FF2B5EF4-FFF2-40B4-BE49-F238E27FC236}">
                <a16:creationId xmlns:a16="http://schemas.microsoft.com/office/drawing/2014/main" id="{F03F5B17-497A-B368-73D4-D8B62268B84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57699" y="4322909"/>
            <a:ext cx="516054" cy="516054"/>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 name="Picture 6" descr="Spotify: Music, Podcasts, Lit - Apps on Google Play">
            <a:extLst>
              <a:ext uri="{FF2B5EF4-FFF2-40B4-BE49-F238E27FC236}">
                <a16:creationId xmlns:a16="http://schemas.microsoft.com/office/drawing/2014/main" id="{CA68C09B-4A7C-2133-B8DE-6194EE5BC22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11444" y="4368300"/>
            <a:ext cx="432679" cy="43267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109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Content Placeholder 31" descr="Add with solid fill">
            <a:extLst>
              <a:ext uri="{FF2B5EF4-FFF2-40B4-BE49-F238E27FC236}">
                <a16:creationId xmlns:a16="http://schemas.microsoft.com/office/drawing/2014/main" id="{2D0E200B-ACAB-DD07-6E6D-A8A708253EE1}"/>
              </a:ext>
            </a:extLst>
          </p:cNvPr>
          <p:cNvPicPr>
            <a:picLocks noGrp="1" noChangeAspect="1"/>
          </p:cNvPicPr>
          <p:nvPr>
            <p:ph sz="quarter" idx="1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4112" y="3429000"/>
            <a:ext cx="493925" cy="493925"/>
          </a:xfrm>
        </p:spPr>
      </p:pic>
      <p:sp>
        <p:nvSpPr>
          <p:cNvPr id="3" name="Slide Number Placeholder 2">
            <a:extLst>
              <a:ext uri="{FF2B5EF4-FFF2-40B4-BE49-F238E27FC236}">
                <a16:creationId xmlns:a16="http://schemas.microsoft.com/office/drawing/2014/main" id="{F817CB54-D298-4F93-B39D-B2959A3D2356}"/>
              </a:ext>
            </a:extLst>
          </p:cNvPr>
          <p:cNvSpPr>
            <a:spLocks noGrp="1"/>
          </p:cNvSpPr>
          <p:nvPr>
            <p:ph type="sldNum" sz="quarter" idx="4"/>
          </p:nvPr>
        </p:nvSpPr>
        <p:spPr/>
        <p:txBody>
          <a:bodyPr/>
          <a:lstStyle/>
          <a:p>
            <a:fld id="{330EA680-D336-4FF7-8B7A-9848BB0A1C32}" type="slidenum">
              <a:rPr lang="en-US" smtClean="0"/>
              <a:t>21</a:t>
            </a:fld>
            <a:endParaRPr lang="en-US"/>
          </a:p>
        </p:txBody>
      </p:sp>
      <p:sp>
        <p:nvSpPr>
          <p:cNvPr id="5" name="Title 4">
            <a:extLst>
              <a:ext uri="{FF2B5EF4-FFF2-40B4-BE49-F238E27FC236}">
                <a16:creationId xmlns:a16="http://schemas.microsoft.com/office/drawing/2014/main" id="{572BF017-56F6-E466-A524-7C12D501D13D}"/>
              </a:ext>
            </a:extLst>
          </p:cNvPr>
          <p:cNvSpPr>
            <a:spLocks noGrp="1"/>
          </p:cNvSpPr>
          <p:nvPr>
            <p:ph type="title"/>
          </p:nvPr>
        </p:nvSpPr>
        <p:spPr/>
        <p:txBody>
          <a:bodyPr/>
          <a:lstStyle/>
          <a:p>
            <a:r>
              <a:rPr lang="en-US" dirty="0"/>
              <a:t>We tackled this issue in </a:t>
            </a:r>
            <a:r>
              <a:rPr lang="en-US" dirty="0">
                <a:solidFill>
                  <a:srgbClr val="00137F"/>
                </a:solidFill>
              </a:rPr>
              <a:t>3 Stages </a:t>
            </a:r>
            <a:r>
              <a:rPr lang="en-US" dirty="0"/>
              <a:t>to produce an analytical solution</a:t>
            </a:r>
          </a:p>
        </p:txBody>
      </p:sp>
      <p:sp>
        <p:nvSpPr>
          <p:cNvPr id="15" name="Rounded Rectangle 14">
            <a:extLst>
              <a:ext uri="{FF2B5EF4-FFF2-40B4-BE49-F238E27FC236}">
                <a16:creationId xmlns:a16="http://schemas.microsoft.com/office/drawing/2014/main" id="{B24A0D57-AC17-8848-9D04-54D3BF1D048D}"/>
              </a:ext>
            </a:extLst>
          </p:cNvPr>
          <p:cNvSpPr/>
          <p:nvPr/>
        </p:nvSpPr>
        <p:spPr>
          <a:xfrm>
            <a:off x="4597652" y="1073136"/>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Data Modelling</a:t>
            </a:r>
          </a:p>
        </p:txBody>
      </p:sp>
      <p:sp>
        <p:nvSpPr>
          <p:cNvPr id="16" name="Rounded Rectangle 15">
            <a:extLst>
              <a:ext uri="{FF2B5EF4-FFF2-40B4-BE49-F238E27FC236}">
                <a16:creationId xmlns:a16="http://schemas.microsoft.com/office/drawing/2014/main" id="{0DAF8B78-CB06-FCE7-44CC-FE83030AF8DF}"/>
              </a:ext>
            </a:extLst>
          </p:cNvPr>
          <p:cNvSpPr/>
          <p:nvPr/>
        </p:nvSpPr>
        <p:spPr>
          <a:xfrm>
            <a:off x="746350" y="1073137"/>
            <a:ext cx="2996696" cy="893400"/>
          </a:xfrm>
          <a:prstGeom prst="roundRect">
            <a:avLst/>
          </a:prstGeom>
          <a:solidFill>
            <a:srgbClr val="80D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Data Collection, Exploration &amp; Preparation</a:t>
            </a:r>
          </a:p>
        </p:txBody>
      </p:sp>
      <p:sp>
        <p:nvSpPr>
          <p:cNvPr id="21" name="Rounded Rectangle 20">
            <a:extLst>
              <a:ext uri="{FF2B5EF4-FFF2-40B4-BE49-F238E27FC236}">
                <a16:creationId xmlns:a16="http://schemas.microsoft.com/office/drawing/2014/main" id="{FFE3D96D-8321-D267-7E57-837A0E4C118F}"/>
              </a:ext>
            </a:extLst>
          </p:cNvPr>
          <p:cNvSpPr/>
          <p:nvPr/>
        </p:nvSpPr>
        <p:spPr>
          <a:xfrm>
            <a:off x="8448954" y="1073135"/>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Synthesis &amp; Business Implementation</a:t>
            </a:r>
          </a:p>
        </p:txBody>
      </p:sp>
      <p:pic>
        <p:nvPicPr>
          <p:cNvPr id="22" name="Content Placeholder 9" descr="Badge 1 with solid fill">
            <a:extLst>
              <a:ext uri="{FF2B5EF4-FFF2-40B4-BE49-F238E27FC236}">
                <a16:creationId xmlns:a16="http://schemas.microsoft.com/office/drawing/2014/main" id="{91BCAD0C-FDC2-4870-4DE7-9690B7F7C1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27905" y="792731"/>
            <a:ext cx="560805" cy="560805"/>
          </a:xfrm>
          <a:prstGeom prst="rect">
            <a:avLst/>
          </a:prstGeom>
        </p:spPr>
      </p:pic>
      <p:pic>
        <p:nvPicPr>
          <p:cNvPr id="23" name="Graphic 22" descr="Badge with solid fill">
            <a:extLst>
              <a:ext uri="{FF2B5EF4-FFF2-40B4-BE49-F238E27FC236}">
                <a16:creationId xmlns:a16="http://schemas.microsoft.com/office/drawing/2014/main" id="{255363B7-43F7-B240-6ADF-3F388CF840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17583" y="800371"/>
            <a:ext cx="556834" cy="556834"/>
          </a:xfrm>
          <a:prstGeom prst="rect">
            <a:avLst/>
          </a:prstGeom>
        </p:spPr>
      </p:pic>
      <p:pic>
        <p:nvPicPr>
          <p:cNvPr id="24" name="Content Placeholder 63" descr="Badge 3 with solid fill">
            <a:extLst>
              <a:ext uri="{FF2B5EF4-FFF2-40B4-BE49-F238E27FC236}">
                <a16:creationId xmlns:a16="http://schemas.microsoft.com/office/drawing/2014/main" id="{7C39C1E5-D5BF-3576-7F18-E4EC804BC5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65706" y="781051"/>
            <a:ext cx="556833" cy="556833"/>
          </a:xfrm>
          <a:prstGeom prst="rect">
            <a:avLst/>
          </a:prstGeom>
        </p:spPr>
      </p:pic>
      <p:sp>
        <p:nvSpPr>
          <p:cNvPr id="25" name="Rectangle 24">
            <a:extLst>
              <a:ext uri="{FF2B5EF4-FFF2-40B4-BE49-F238E27FC236}">
                <a16:creationId xmlns:a16="http://schemas.microsoft.com/office/drawing/2014/main" id="{2ECE2862-2E21-DD0E-0500-55B8A44A53CE}"/>
              </a:ext>
            </a:extLst>
          </p:cNvPr>
          <p:cNvSpPr/>
          <p:nvPr/>
        </p:nvSpPr>
        <p:spPr>
          <a:xfrm>
            <a:off x="4560068" y="800371"/>
            <a:ext cx="7034169" cy="1325035"/>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grpSp>
        <p:nvGrpSpPr>
          <p:cNvPr id="26" name="Group 25">
            <a:extLst>
              <a:ext uri="{FF2B5EF4-FFF2-40B4-BE49-F238E27FC236}">
                <a16:creationId xmlns:a16="http://schemas.microsoft.com/office/drawing/2014/main" id="{950C0DB6-0A7E-8978-AD33-FD3F42E70467}"/>
              </a:ext>
            </a:extLst>
          </p:cNvPr>
          <p:cNvGrpSpPr/>
          <p:nvPr/>
        </p:nvGrpSpPr>
        <p:grpSpPr>
          <a:xfrm>
            <a:off x="7474142" y="3013656"/>
            <a:ext cx="3007802" cy="1734818"/>
            <a:chOff x="5752464" y="1479843"/>
            <a:chExt cx="5194663" cy="2996139"/>
          </a:xfrm>
        </p:grpSpPr>
        <p:pic>
          <p:nvPicPr>
            <p:cNvPr id="27" name="Picture 2">
              <a:extLst>
                <a:ext uri="{FF2B5EF4-FFF2-40B4-BE49-F238E27FC236}">
                  <a16:creationId xmlns:a16="http://schemas.microsoft.com/office/drawing/2014/main" id="{2E5225AF-0559-72A2-06AE-E423CAEA492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7175"/>
            <a:stretch/>
          </p:blipFill>
          <p:spPr bwMode="auto">
            <a:xfrm>
              <a:off x="6336529" y="1632470"/>
              <a:ext cx="4093346" cy="253985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Download HD Macbook Mockup Png Transparent PNG Image - NicePNG.com">
              <a:extLst>
                <a:ext uri="{FF2B5EF4-FFF2-40B4-BE49-F238E27FC236}">
                  <a16:creationId xmlns:a16="http://schemas.microsoft.com/office/drawing/2014/main" id="{73A79427-2E95-B829-F429-D108BA827F54}"/>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5752464" y="1479843"/>
              <a:ext cx="5194663" cy="2996139"/>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28">
            <a:extLst>
              <a:ext uri="{FF2B5EF4-FFF2-40B4-BE49-F238E27FC236}">
                <a16:creationId xmlns:a16="http://schemas.microsoft.com/office/drawing/2014/main" id="{D82E5E8D-1969-CFDD-03F8-49B8621ACC28}"/>
              </a:ext>
            </a:extLst>
          </p:cNvPr>
          <p:cNvPicPr>
            <a:picLocks noChangeAspect="1"/>
          </p:cNvPicPr>
          <p:nvPr/>
        </p:nvPicPr>
        <p:blipFill>
          <a:blip r:embed="rId13"/>
          <a:stretch>
            <a:fillRect/>
          </a:stretch>
        </p:blipFill>
        <p:spPr>
          <a:xfrm>
            <a:off x="1242809" y="3545677"/>
            <a:ext cx="3620574" cy="1088115"/>
          </a:xfrm>
          <a:prstGeom prst="roundRect">
            <a:avLst/>
          </a:prstGeom>
        </p:spPr>
      </p:pic>
      <p:sp>
        <p:nvSpPr>
          <p:cNvPr id="34" name="TextBox 33">
            <a:extLst>
              <a:ext uri="{FF2B5EF4-FFF2-40B4-BE49-F238E27FC236}">
                <a16:creationId xmlns:a16="http://schemas.microsoft.com/office/drawing/2014/main" id="{72A5A0F9-0369-ECB2-DBB0-E4803538257C}"/>
              </a:ext>
            </a:extLst>
          </p:cNvPr>
          <p:cNvSpPr txBox="1"/>
          <p:nvPr/>
        </p:nvSpPr>
        <p:spPr>
          <a:xfrm>
            <a:off x="820478" y="4915928"/>
            <a:ext cx="4465235" cy="584775"/>
          </a:xfrm>
          <a:prstGeom prst="rect">
            <a:avLst/>
          </a:prstGeom>
          <a:noFill/>
        </p:spPr>
        <p:txBody>
          <a:bodyPr wrap="square" rtlCol="0">
            <a:spAutoFit/>
          </a:bodyPr>
          <a:lstStyle/>
          <a:p>
            <a:pPr algn="ctr"/>
            <a:r>
              <a:rPr lang="en-US" sz="1600" dirty="0"/>
              <a:t>For </a:t>
            </a:r>
            <a:r>
              <a:rPr lang="en-US" sz="1600" b="1" dirty="0"/>
              <a:t>attributes</a:t>
            </a:r>
            <a:r>
              <a:rPr lang="en-US" sz="1600" dirty="0"/>
              <a:t> of popular songs on </a:t>
            </a:r>
            <a:r>
              <a:rPr lang="en-US" sz="1600" b="1" dirty="0"/>
              <a:t>TikTok</a:t>
            </a:r>
            <a:r>
              <a:rPr lang="en-US" sz="1600" dirty="0"/>
              <a:t> from </a:t>
            </a:r>
            <a:r>
              <a:rPr lang="en-US" sz="1600" b="1" dirty="0"/>
              <a:t>2019 to 2022</a:t>
            </a:r>
          </a:p>
        </p:txBody>
      </p:sp>
      <p:sp>
        <p:nvSpPr>
          <p:cNvPr id="35" name="TextBox 34">
            <a:extLst>
              <a:ext uri="{FF2B5EF4-FFF2-40B4-BE49-F238E27FC236}">
                <a16:creationId xmlns:a16="http://schemas.microsoft.com/office/drawing/2014/main" id="{8755D122-0C03-8C5E-1EA9-CB1385E38D54}"/>
              </a:ext>
            </a:extLst>
          </p:cNvPr>
          <p:cNvSpPr txBox="1"/>
          <p:nvPr/>
        </p:nvSpPr>
        <p:spPr>
          <a:xfrm>
            <a:off x="6024022" y="4983841"/>
            <a:ext cx="5908041" cy="1046440"/>
          </a:xfrm>
          <a:prstGeom prst="rect">
            <a:avLst/>
          </a:prstGeom>
          <a:noFill/>
        </p:spPr>
        <p:txBody>
          <a:bodyPr wrap="square" rtlCol="0">
            <a:spAutoFit/>
          </a:bodyPr>
          <a:lstStyle/>
          <a:p>
            <a:pPr algn="ctr"/>
            <a:r>
              <a:rPr lang="en-US" sz="1600" dirty="0"/>
              <a:t>For </a:t>
            </a:r>
            <a:r>
              <a:rPr lang="en-US" sz="1600" b="1" dirty="0"/>
              <a:t>Videos Created on TikTok using a particular song </a:t>
            </a:r>
            <a:r>
              <a:rPr lang="en-US" sz="1600" dirty="0"/>
              <a:t>to judge </a:t>
            </a:r>
            <a:r>
              <a:rPr lang="en-US" sz="1600" b="1" dirty="0"/>
              <a:t>virality</a:t>
            </a:r>
          </a:p>
          <a:p>
            <a:pPr algn="ctr"/>
            <a:endParaRPr lang="en-US" sz="1600" b="1" dirty="0"/>
          </a:p>
          <a:p>
            <a:pPr algn="ctr"/>
            <a:r>
              <a:rPr lang="en-US" sz="1400" i="1" dirty="0"/>
              <a:t>*13 of the 14 No.1 Songs in 2022 were driven by viral trends on TikTok</a:t>
            </a:r>
          </a:p>
        </p:txBody>
      </p:sp>
      <p:sp>
        <p:nvSpPr>
          <p:cNvPr id="38" name="TextBox 37">
            <a:extLst>
              <a:ext uri="{FF2B5EF4-FFF2-40B4-BE49-F238E27FC236}">
                <a16:creationId xmlns:a16="http://schemas.microsoft.com/office/drawing/2014/main" id="{C68D38E1-F564-A2FD-127E-979969956C3A}"/>
              </a:ext>
            </a:extLst>
          </p:cNvPr>
          <p:cNvSpPr txBox="1"/>
          <p:nvPr/>
        </p:nvSpPr>
        <p:spPr>
          <a:xfrm>
            <a:off x="6889072" y="2476870"/>
            <a:ext cx="3931328" cy="369332"/>
          </a:xfrm>
          <a:prstGeom prst="rect">
            <a:avLst/>
          </a:prstGeom>
          <a:solidFill>
            <a:srgbClr val="D5F0FA"/>
          </a:solidFill>
        </p:spPr>
        <p:txBody>
          <a:bodyPr wrap="square" rtlCol="0">
            <a:spAutoFit/>
          </a:bodyPr>
          <a:lstStyle/>
          <a:p>
            <a:pPr algn="ctr"/>
            <a:r>
              <a:rPr lang="en-US" dirty="0">
                <a:solidFill>
                  <a:srgbClr val="00137F"/>
                </a:solidFill>
              </a:rPr>
              <a:t>Web-scraping</a:t>
            </a:r>
          </a:p>
        </p:txBody>
      </p:sp>
      <p:sp>
        <p:nvSpPr>
          <p:cNvPr id="39" name="TextBox 38">
            <a:extLst>
              <a:ext uri="{FF2B5EF4-FFF2-40B4-BE49-F238E27FC236}">
                <a16:creationId xmlns:a16="http://schemas.microsoft.com/office/drawing/2014/main" id="{DD0F2A03-0851-868E-B7EF-D43F269FCE8E}"/>
              </a:ext>
            </a:extLst>
          </p:cNvPr>
          <p:cNvSpPr txBox="1"/>
          <p:nvPr/>
        </p:nvSpPr>
        <p:spPr>
          <a:xfrm>
            <a:off x="1087433" y="2476870"/>
            <a:ext cx="3931328" cy="369332"/>
          </a:xfrm>
          <a:prstGeom prst="rect">
            <a:avLst/>
          </a:prstGeom>
          <a:solidFill>
            <a:srgbClr val="D5F0FA"/>
          </a:solidFill>
        </p:spPr>
        <p:txBody>
          <a:bodyPr wrap="square" rtlCol="0">
            <a:spAutoFit/>
          </a:bodyPr>
          <a:lstStyle/>
          <a:p>
            <a:pPr algn="ctr"/>
            <a:r>
              <a:rPr lang="en-US" dirty="0">
                <a:solidFill>
                  <a:srgbClr val="00137F"/>
                </a:solidFill>
              </a:rPr>
              <a:t>Kaggle dataset</a:t>
            </a:r>
          </a:p>
        </p:txBody>
      </p:sp>
      <p:sp>
        <p:nvSpPr>
          <p:cNvPr id="41" name="TextBox 40">
            <a:extLst>
              <a:ext uri="{FF2B5EF4-FFF2-40B4-BE49-F238E27FC236}">
                <a16:creationId xmlns:a16="http://schemas.microsoft.com/office/drawing/2014/main" id="{7A7A8CCB-8BFE-29FC-64B2-94B91741631A}"/>
              </a:ext>
            </a:extLst>
          </p:cNvPr>
          <p:cNvSpPr txBox="1"/>
          <p:nvPr/>
        </p:nvSpPr>
        <p:spPr>
          <a:xfrm>
            <a:off x="1212301" y="3197666"/>
            <a:ext cx="1236236" cy="276999"/>
          </a:xfrm>
          <a:prstGeom prst="rect">
            <a:avLst/>
          </a:prstGeom>
          <a:noFill/>
        </p:spPr>
        <p:txBody>
          <a:bodyPr wrap="none" rtlCol="0">
            <a:spAutoFit/>
          </a:bodyPr>
          <a:lstStyle/>
          <a:p>
            <a:r>
              <a:rPr lang="en-US" sz="1200" b="1" dirty="0"/>
              <a:t>Sourced from:</a:t>
            </a:r>
          </a:p>
        </p:txBody>
      </p:sp>
      <p:sp>
        <p:nvSpPr>
          <p:cNvPr id="42" name="Content Placeholder 3">
            <a:extLst>
              <a:ext uri="{FF2B5EF4-FFF2-40B4-BE49-F238E27FC236}">
                <a16:creationId xmlns:a16="http://schemas.microsoft.com/office/drawing/2014/main" id="{DAA88707-B587-AE2D-5219-A25E71C3FA79}"/>
              </a:ext>
            </a:extLst>
          </p:cNvPr>
          <p:cNvSpPr>
            <a:spLocks noGrp="1"/>
          </p:cNvSpPr>
          <p:nvPr>
            <p:ph sz="quarter" idx="12"/>
          </p:nvPr>
        </p:nvSpPr>
        <p:spPr/>
        <p:txBody>
          <a:bodyPr/>
          <a:lstStyle/>
          <a:p>
            <a:r>
              <a:rPr lang="en-US" dirty="0"/>
              <a:t>Shi Jian</a:t>
            </a:r>
          </a:p>
        </p:txBody>
      </p:sp>
      <p:pic>
        <p:nvPicPr>
          <p:cNvPr id="43" name="Picture 4" descr="Microsoft Apps">
            <a:extLst>
              <a:ext uri="{FF2B5EF4-FFF2-40B4-BE49-F238E27FC236}">
                <a16:creationId xmlns:a16="http://schemas.microsoft.com/office/drawing/2014/main" id="{E0A4CB0C-0B57-2368-3B39-AA3797730E5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82446" y="2144726"/>
            <a:ext cx="900166" cy="90016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4" name="Picture 6" descr="Spotify: Music, Podcasts, Lit - Apps on Google Play">
            <a:extLst>
              <a:ext uri="{FF2B5EF4-FFF2-40B4-BE49-F238E27FC236}">
                <a16:creationId xmlns:a16="http://schemas.microsoft.com/office/drawing/2014/main" id="{A211AF23-E72B-E31C-426D-6D3789669A5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3303" y="2184697"/>
            <a:ext cx="810693" cy="81069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7" name="Content Placeholder 1">
            <a:extLst>
              <a:ext uri="{FF2B5EF4-FFF2-40B4-BE49-F238E27FC236}">
                <a16:creationId xmlns:a16="http://schemas.microsoft.com/office/drawing/2014/main" id="{BD826D00-DFD7-25B5-56B0-BF7ABDA739FD}"/>
              </a:ext>
            </a:extLst>
          </p:cNvPr>
          <p:cNvSpPr txBox="1">
            <a:spLocks/>
          </p:cNvSpPr>
          <p:nvPr/>
        </p:nvSpPr>
        <p:spPr>
          <a:xfrm>
            <a:off x="337947" y="6294467"/>
            <a:ext cx="3405099" cy="24622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000" i="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Source(s): </a:t>
            </a:r>
            <a:r>
              <a:rPr lang="en-US" dirty="0" err="1"/>
              <a:t>BillBoard</a:t>
            </a:r>
            <a:r>
              <a:rPr lang="en-US" dirty="0"/>
              <a:t>, Kaggle, Spotify</a:t>
            </a:r>
          </a:p>
        </p:txBody>
      </p:sp>
    </p:spTree>
    <p:extLst>
      <p:ext uri="{BB962C8B-B14F-4D97-AF65-F5344CB8AC3E}">
        <p14:creationId xmlns:p14="http://schemas.microsoft.com/office/powerpoint/2010/main" val="19001629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17CB54-D298-4F93-B39D-B2959A3D2356}"/>
              </a:ext>
            </a:extLst>
          </p:cNvPr>
          <p:cNvSpPr>
            <a:spLocks noGrp="1"/>
          </p:cNvSpPr>
          <p:nvPr>
            <p:ph type="sldNum" sz="quarter" idx="4"/>
          </p:nvPr>
        </p:nvSpPr>
        <p:spPr/>
        <p:txBody>
          <a:bodyPr/>
          <a:lstStyle/>
          <a:p>
            <a:fld id="{330EA680-D336-4FF7-8B7A-9848BB0A1C32}" type="slidenum">
              <a:rPr lang="en-US" smtClean="0"/>
              <a:t>22</a:t>
            </a:fld>
            <a:endParaRPr lang="en-US"/>
          </a:p>
        </p:txBody>
      </p:sp>
      <p:sp>
        <p:nvSpPr>
          <p:cNvPr id="5" name="Title 4">
            <a:extLst>
              <a:ext uri="{FF2B5EF4-FFF2-40B4-BE49-F238E27FC236}">
                <a16:creationId xmlns:a16="http://schemas.microsoft.com/office/drawing/2014/main" id="{572BF017-56F6-E466-A524-7C12D501D13D}"/>
              </a:ext>
            </a:extLst>
          </p:cNvPr>
          <p:cNvSpPr>
            <a:spLocks noGrp="1"/>
          </p:cNvSpPr>
          <p:nvPr>
            <p:ph type="title"/>
          </p:nvPr>
        </p:nvSpPr>
        <p:spPr/>
        <p:txBody>
          <a:bodyPr/>
          <a:lstStyle/>
          <a:p>
            <a:r>
              <a:rPr lang="en-US" dirty="0"/>
              <a:t>We tackled this issue in </a:t>
            </a:r>
            <a:r>
              <a:rPr lang="en-US" dirty="0">
                <a:solidFill>
                  <a:srgbClr val="00137F"/>
                </a:solidFill>
              </a:rPr>
              <a:t>3 Stages </a:t>
            </a:r>
            <a:r>
              <a:rPr lang="en-US" dirty="0"/>
              <a:t>to produce an analytical solution</a:t>
            </a:r>
          </a:p>
        </p:txBody>
      </p:sp>
      <p:sp>
        <p:nvSpPr>
          <p:cNvPr id="15" name="Rounded Rectangle 14">
            <a:extLst>
              <a:ext uri="{FF2B5EF4-FFF2-40B4-BE49-F238E27FC236}">
                <a16:creationId xmlns:a16="http://schemas.microsoft.com/office/drawing/2014/main" id="{B24A0D57-AC17-8848-9D04-54D3BF1D048D}"/>
              </a:ext>
            </a:extLst>
          </p:cNvPr>
          <p:cNvSpPr/>
          <p:nvPr/>
        </p:nvSpPr>
        <p:spPr>
          <a:xfrm>
            <a:off x="4597652" y="1073136"/>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Data Modelling</a:t>
            </a:r>
          </a:p>
        </p:txBody>
      </p:sp>
      <p:sp>
        <p:nvSpPr>
          <p:cNvPr id="16" name="Rounded Rectangle 15">
            <a:extLst>
              <a:ext uri="{FF2B5EF4-FFF2-40B4-BE49-F238E27FC236}">
                <a16:creationId xmlns:a16="http://schemas.microsoft.com/office/drawing/2014/main" id="{0DAF8B78-CB06-FCE7-44CC-FE83030AF8DF}"/>
              </a:ext>
            </a:extLst>
          </p:cNvPr>
          <p:cNvSpPr/>
          <p:nvPr/>
        </p:nvSpPr>
        <p:spPr>
          <a:xfrm>
            <a:off x="746350" y="1073137"/>
            <a:ext cx="2996696" cy="893400"/>
          </a:xfrm>
          <a:prstGeom prst="roundRect">
            <a:avLst/>
          </a:prstGeom>
          <a:solidFill>
            <a:srgbClr val="80D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Data Collection, Exploration &amp; Preparation</a:t>
            </a:r>
          </a:p>
        </p:txBody>
      </p:sp>
      <p:sp>
        <p:nvSpPr>
          <p:cNvPr id="21" name="Rounded Rectangle 20">
            <a:extLst>
              <a:ext uri="{FF2B5EF4-FFF2-40B4-BE49-F238E27FC236}">
                <a16:creationId xmlns:a16="http://schemas.microsoft.com/office/drawing/2014/main" id="{FFE3D96D-8321-D267-7E57-837A0E4C118F}"/>
              </a:ext>
            </a:extLst>
          </p:cNvPr>
          <p:cNvSpPr/>
          <p:nvPr/>
        </p:nvSpPr>
        <p:spPr>
          <a:xfrm>
            <a:off x="8448954" y="1073135"/>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Synthesis &amp; Business Implementation</a:t>
            </a:r>
          </a:p>
        </p:txBody>
      </p:sp>
      <p:pic>
        <p:nvPicPr>
          <p:cNvPr id="22" name="Content Placeholder 9" descr="Badge 1 with solid fill">
            <a:extLst>
              <a:ext uri="{FF2B5EF4-FFF2-40B4-BE49-F238E27FC236}">
                <a16:creationId xmlns:a16="http://schemas.microsoft.com/office/drawing/2014/main" id="{91BCAD0C-FDC2-4870-4DE7-9690B7F7C1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7905" y="792731"/>
            <a:ext cx="560805" cy="560805"/>
          </a:xfrm>
          <a:prstGeom prst="rect">
            <a:avLst/>
          </a:prstGeom>
        </p:spPr>
      </p:pic>
      <p:pic>
        <p:nvPicPr>
          <p:cNvPr id="23" name="Graphic 22" descr="Badge with solid fill">
            <a:extLst>
              <a:ext uri="{FF2B5EF4-FFF2-40B4-BE49-F238E27FC236}">
                <a16:creationId xmlns:a16="http://schemas.microsoft.com/office/drawing/2014/main" id="{255363B7-43F7-B240-6ADF-3F388CF840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7583" y="800371"/>
            <a:ext cx="556834" cy="556834"/>
          </a:xfrm>
          <a:prstGeom prst="rect">
            <a:avLst/>
          </a:prstGeom>
        </p:spPr>
      </p:pic>
      <p:pic>
        <p:nvPicPr>
          <p:cNvPr id="24" name="Content Placeholder 63" descr="Badge 3 with solid fill">
            <a:extLst>
              <a:ext uri="{FF2B5EF4-FFF2-40B4-BE49-F238E27FC236}">
                <a16:creationId xmlns:a16="http://schemas.microsoft.com/office/drawing/2014/main" id="{7C39C1E5-D5BF-3576-7F18-E4EC804BC5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65706" y="781051"/>
            <a:ext cx="556833" cy="556833"/>
          </a:xfrm>
          <a:prstGeom prst="rect">
            <a:avLst/>
          </a:prstGeom>
        </p:spPr>
      </p:pic>
      <p:sp>
        <p:nvSpPr>
          <p:cNvPr id="25" name="Rectangle 24">
            <a:extLst>
              <a:ext uri="{FF2B5EF4-FFF2-40B4-BE49-F238E27FC236}">
                <a16:creationId xmlns:a16="http://schemas.microsoft.com/office/drawing/2014/main" id="{2ECE2862-2E21-DD0E-0500-55B8A44A53CE}"/>
              </a:ext>
            </a:extLst>
          </p:cNvPr>
          <p:cNvSpPr/>
          <p:nvPr/>
        </p:nvSpPr>
        <p:spPr>
          <a:xfrm>
            <a:off x="4560068" y="800371"/>
            <a:ext cx="7034169" cy="1325035"/>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pic>
        <p:nvPicPr>
          <p:cNvPr id="29" name="Picture 28">
            <a:extLst>
              <a:ext uri="{FF2B5EF4-FFF2-40B4-BE49-F238E27FC236}">
                <a16:creationId xmlns:a16="http://schemas.microsoft.com/office/drawing/2014/main" id="{D82E5E8D-1969-CFDD-03F8-49B8621ACC28}"/>
              </a:ext>
            </a:extLst>
          </p:cNvPr>
          <p:cNvPicPr>
            <a:picLocks noChangeAspect="1"/>
          </p:cNvPicPr>
          <p:nvPr/>
        </p:nvPicPr>
        <p:blipFill>
          <a:blip r:embed="rId9"/>
          <a:stretch>
            <a:fillRect/>
          </a:stretch>
        </p:blipFill>
        <p:spPr>
          <a:xfrm>
            <a:off x="4285712" y="3545677"/>
            <a:ext cx="3620574" cy="1088115"/>
          </a:xfrm>
          <a:prstGeom prst="roundRect">
            <a:avLst/>
          </a:prstGeom>
        </p:spPr>
      </p:pic>
      <p:sp>
        <p:nvSpPr>
          <p:cNvPr id="34" name="TextBox 33">
            <a:extLst>
              <a:ext uri="{FF2B5EF4-FFF2-40B4-BE49-F238E27FC236}">
                <a16:creationId xmlns:a16="http://schemas.microsoft.com/office/drawing/2014/main" id="{72A5A0F9-0369-ECB2-DBB0-E4803538257C}"/>
              </a:ext>
            </a:extLst>
          </p:cNvPr>
          <p:cNvSpPr txBox="1"/>
          <p:nvPr/>
        </p:nvSpPr>
        <p:spPr>
          <a:xfrm>
            <a:off x="3863382" y="5038343"/>
            <a:ext cx="4465235" cy="584775"/>
          </a:xfrm>
          <a:prstGeom prst="rect">
            <a:avLst/>
          </a:prstGeom>
          <a:noFill/>
        </p:spPr>
        <p:txBody>
          <a:bodyPr wrap="square" rtlCol="0">
            <a:spAutoFit/>
          </a:bodyPr>
          <a:lstStyle/>
          <a:p>
            <a:pPr algn="ctr"/>
            <a:r>
              <a:rPr lang="en-US" sz="1600" dirty="0"/>
              <a:t>For </a:t>
            </a:r>
            <a:r>
              <a:rPr lang="en-US" sz="1600" b="1" dirty="0"/>
              <a:t>attributes</a:t>
            </a:r>
            <a:r>
              <a:rPr lang="en-US" sz="1600" dirty="0"/>
              <a:t> of popular songs on </a:t>
            </a:r>
            <a:r>
              <a:rPr lang="en-US" sz="1600" b="1" dirty="0"/>
              <a:t>TikTok</a:t>
            </a:r>
            <a:r>
              <a:rPr lang="en-US" sz="1600" dirty="0"/>
              <a:t> from </a:t>
            </a:r>
            <a:r>
              <a:rPr lang="en-US" sz="1600" b="1" dirty="0"/>
              <a:t>2019 to 2022</a:t>
            </a:r>
          </a:p>
        </p:txBody>
      </p:sp>
      <p:sp>
        <p:nvSpPr>
          <p:cNvPr id="39" name="TextBox 38">
            <a:extLst>
              <a:ext uri="{FF2B5EF4-FFF2-40B4-BE49-F238E27FC236}">
                <a16:creationId xmlns:a16="http://schemas.microsoft.com/office/drawing/2014/main" id="{DD0F2A03-0851-868E-B7EF-D43F269FCE8E}"/>
              </a:ext>
            </a:extLst>
          </p:cNvPr>
          <p:cNvSpPr txBox="1"/>
          <p:nvPr/>
        </p:nvSpPr>
        <p:spPr>
          <a:xfrm>
            <a:off x="4130336" y="2476870"/>
            <a:ext cx="3931328" cy="369332"/>
          </a:xfrm>
          <a:prstGeom prst="rect">
            <a:avLst/>
          </a:prstGeom>
          <a:solidFill>
            <a:srgbClr val="D5F0FA"/>
          </a:solidFill>
        </p:spPr>
        <p:txBody>
          <a:bodyPr wrap="square" rtlCol="0">
            <a:spAutoFit/>
          </a:bodyPr>
          <a:lstStyle/>
          <a:p>
            <a:pPr algn="ctr"/>
            <a:r>
              <a:rPr lang="en-US" dirty="0">
                <a:solidFill>
                  <a:srgbClr val="00137F"/>
                </a:solidFill>
              </a:rPr>
              <a:t>Kaggle dataset</a:t>
            </a:r>
          </a:p>
        </p:txBody>
      </p:sp>
      <p:sp>
        <p:nvSpPr>
          <p:cNvPr id="41" name="TextBox 40">
            <a:extLst>
              <a:ext uri="{FF2B5EF4-FFF2-40B4-BE49-F238E27FC236}">
                <a16:creationId xmlns:a16="http://schemas.microsoft.com/office/drawing/2014/main" id="{7A7A8CCB-8BFE-29FC-64B2-94B91741631A}"/>
              </a:ext>
            </a:extLst>
          </p:cNvPr>
          <p:cNvSpPr txBox="1"/>
          <p:nvPr/>
        </p:nvSpPr>
        <p:spPr>
          <a:xfrm>
            <a:off x="4255204" y="3197666"/>
            <a:ext cx="1236236" cy="276999"/>
          </a:xfrm>
          <a:prstGeom prst="rect">
            <a:avLst/>
          </a:prstGeom>
          <a:noFill/>
        </p:spPr>
        <p:txBody>
          <a:bodyPr wrap="none" rtlCol="0">
            <a:spAutoFit/>
          </a:bodyPr>
          <a:lstStyle/>
          <a:p>
            <a:r>
              <a:rPr lang="en-US" sz="1200" b="1" dirty="0"/>
              <a:t>Sourced from:</a:t>
            </a:r>
          </a:p>
        </p:txBody>
      </p:sp>
      <p:sp>
        <p:nvSpPr>
          <p:cNvPr id="6" name="Content Placeholder 5">
            <a:extLst>
              <a:ext uri="{FF2B5EF4-FFF2-40B4-BE49-F238E27FC236}">
                <a16:creationId xmlns:a16="http://schemas.microsoft.com/office/drawing/2014/main" id="{B67D4C5D-3E27-3500-60E5-7325C0B3188D}"/>
              </a:ext>
            </a:extLst>
          </p:cNvPr>
          <p:cNvSpPr>
            <a:spLocks noGrp="1"/>
          </p:cNvSpPr>
          <p:nvPr>
            <p:ph sz="quarter" idx="11"/>
          </p:nvPr>
        </p:nvSpPr>
        <p:spPr/>
        <p:txBody>
          <a:bodyPr/>
          <a:lstStyle/>
          <a:p>
            <a:endParaRPr lang="en-US"/>
          </a:p>
        </p:txBody>
      </p:sp>
      <p:grpSp>
        <p:nvGrpSpPr>
          <p:cNvPr id="7" name="Group 6">
            <a:extLst>
              <a:ext uri="{FF2B5EF4-FFF2-40B4-BE49-F238E27FC236}">
                <a16:creationId xmlns:a16="http://schemas.microsoft.com/office/drawing/2014/main" id="{639F516E-23A7-CF71-B022-9E7AF032FA3C}"/>
              </a:ext>
            </a:extLst>
          </p:cNvPr>
          <p:cNvGrpSpPr/>
          <p:nvPr/>
        </p:nvGrpSpPr>
        <p:grpSpPr>
          <a:xfrm>
            <a:off x="4982359" y="3013656"/>
            <a:ext cx="3007802" cy="1734818"/>
            <a:chOff x="5752464" y="1479843"/>
            <a:chExt cx="5194663" cy="2996139"/>
          </a:xfrm>
        </p:grpSpPr>
        <p:pic>
          <p:nvPicPr>
            <p:cNvPr id="8" name="Picture 2">
              <a:extLst>
                <a:ext uri="{FF2B5EF4-FFF2-40B4-BE49-F238E27FC236}">
                  <a16:creationId xmlns:a16="http://schemas.microsoft.com/office/drawing/2014/main" id="{7B975922-6A68-3305-4ED6-502B3640EB2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7175"/>
            <a:stretch/>
          </p:blipFill>
          <p:spPr bwMode="auto">
            <a:xfrm>
              <a:off x="6336529" y="1632470"/>
              <a:ext cx="4093346" cy="25398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ownload HD Macbook Mockup Png Transparent PNG Image - NicePNG.com">
              <a:extLst>
                <a:ext uri="{FF2B5EF4-FFF2-40B4-BE49-F238E27FC236}">
                  <a16:creationId xmlns:a16="http://schemas.microsoft.com/office/drawing/2014/main" id="{717366B7-E577-6CB0-550D-9D1291AF18E0}"/>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5752464" y="1479843"/>
              <a:ext cx="5194663" cy="2996139"/>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C3D251FD-684C-0100-9AAB-94401F38AE47}"/>
              </a:ext>
            </a:extLst>
          </p:cNvPr>
          <p:cNvSpPr txBox="1"/>
          <p:nvPr/>
        </p:nvSpPr>
        <p:spPr>
          <a:xfrm>
            <a:off x="4051523" y="5035991"/>
            <a:ext cx="4949692" cy="584775"/>
          </a:xfrm>
          <a:prstGeom prst="rect">
            <a:avLst/>
          </a:prstGeom>
          <a:noFill/>
        </p:spPr>
        <p:txBody>
          <a:bodyPr wrap="square" rtlCol="0">
            <a:spAutoFit/>
          </a:bodyPr>
          <a:lstStyle/>
          <a:p>
            <a:pPr algn="ctr"/>
            <a:r>
              <a:rPr lang="en-US" sz="1600" dirty="0"/>
              <a:t>For our Target Variable = </a:t>
            </a:r>
          </a:p>
          <a:p>
            <a:pPr algn="ctr"/>
            <a:r>
              <a:rPr lang="en-US" sz="1600" b="1" dirty="0"/>
              <a:t>Videos Created on TikTok using a particular song</a:t>
            </a:r>
          </a:p>
        </p:txBody>
      </p:sp>
      <p:sp>
        <p:nvSpPr>
          <p:cNvPr id="11" name="TextBox 10">
            <a:extLst>
              <a:ext uri="{FF2B5EF4-FFF2-40B4-BE49-F238E27FC236}">
                <a16:creationId xmlns:a16="http://schemas.microsoft.com/office/drawing/2014/main" id="{30C5FC72-3765-7018-C1B8-4173981C76A7}"/>
              </a:ext>
            </a:extLst>
          </p:cNvPr>
          <p:cNvSpPr txBox="1"/>
          <p:nvPr/>
        </p:nvSpPr>
        <p:spPr>
          <a:xfrm>
            <a:off x="4397289" y="2476870"/>
            <a:ext cx="3931328" cy="369332"/>
          </a:xfrm>
          <a:prstGeom prst="rect">
            <a:avLst/>
          </a:prstGeom>
          <a:solidFill>
            <a:srgbClr val="D5F0FA"/>
          </a:solidFill>
        </p:spPr>
        <p:txBody>
          <a:bodyPr wrap="square" rtlCol="0">
            <a:spAutoFit/>
          </a:bodyPr>
          <a:lstStyle/>
          <a:p>
            <a:pPr algn="ctr"/>
            <a:r>
              <a:rPr lang="en-US" dirty="0">
                <a:solidFill>
                  <a:srgbClr val="00137F"/>
                </a:solidFill>
              </a:rPr>
              <a:t>Web-scraping</a:t>
            </a:r>
          </a:p>
        </p:txBody>
      </p:sp>
      <p:sp>
        <p:nvSpPr>
          <p:cNvPr id="12" name="TextBox 11">
            <a:extLst>
              <a:ext uri="{FF2B5EF4-FFF2-40B4-BE49-F238E27FC236}">
                <a16:creationId xmlns:a16="http://schemas.microsoft.com/office/drawing/2014/main" id="{80C06AB8-817F-936C-4150-37210DE16D6A}"/>
              </a:ext>
            </a:extLst>
          </p:cNvPr>
          <p:cNvSpPr txBox="1"/>
          <p:nvPr/>
        </p:nvSpPr>
        <p:spPr>
          <a:xfrm>
            <a:off x="2999191" y="2398170"/>
            <a:ext cx="6193616" cy="3260930"/>
          </a:xfrm>
          <a:prstGeom prst="rect">
            <a:avLst/>
          </a:prstGeom>
          <a:solidFill>
            <a:srgbClr val="D5F0FA"/>
          </a:solidFill>
        </p:spPr>
        <p:txBody>
          <a:bodyPr wrap="square" rtlCol="0">
            <a:spAutoFit/>
          </a:bodyPr>
          <a:lstStyle/>
          <a:p>
            <a:pPr algn="ctr"/>
            <a:endParaRPr lang="en-US" dirty="0">
              <a:solidFill>
                <a:srgbClr val="00137F"/>
              </a:solidFill>
            </a:endParaRPr>
          </a:p>
        </p:txBody>
      </p:sp>
      <p:sp>
        <p:nvSpPr>
          <p:cNvPr id="14" name="TextBox 13">
            <a:extLst>
              <a:ext uri="{FF2B5EF4-FFF2-40B4-BE49-F238E27FC236}">
                <a16:creationId xmlns:a16="http://schemas.microsoft.com/office/drawing/2014/main" id="{F31CD0E6-8E21-4F10-2B56-38BA337F23DB}"/>
              </a:ext>
            </a:extLst>
          </p:cNvPr>
          <p:cNvSpPr txBox="1"/>
          <p:nvPr/>
        </p:nvSpPr>
        <p:spPr>
          <a:xfrm>
            <a:off x="3219911" y="4087044"/>
            <a:ext cx="5889341" cy="1169551"/>
          </a:xfrm>
          <a:prstGeom prst="rect">
            <a:avLst/>
          </a:prstGeom>
          <a:noFill/>
        </p:spPr>
        <p:txBody>
          <a:bodyPr wrap="square">
            <a:spAutoFit/>
          </a:bodyPr>
          <a:lstStyle/>
          <a:p>
            <a:pPr algn="ctr"/>
            <a:r>
              <a:rPr lang="en-SG" sz="1400" b="0" i="1" u="none" strike="noStrike" dirty="0">
                <a:solidFill>
                  <a:schemeClr val="bg2">
                    <a:lumMod val="25000"/>
                  </a:schemeClr>
                </a:solidFill>
                <a:effectLst/>
                <a:latin typeface="Times New Roman" panose="02020603050405020304" pitchFamily="18" charset="0"/>
              </a:rPr>
              <a:t>“</a:t>
            </a:r>
            <a:r>
              <a:rPr lang="en-SG" sz="1400" b="0" i="1" u="none" strike="noStrike" dirty="0" err="1">
                <a:solidFill>
                  <a:schemeClr val="bg2">
                    <a:lumMod val="25000"/>
                  </a:schemeClr>
                </a:solidFill>
                <a:effectLst/>
                <a:latin typeface="Times New Roman" panose="02020603050405020304" pitchFamily="18" charset="0"/>
              </a:rPr>
              <a:t>track_name</a:t>
            </a:r>
            <a:r>
              <a:rPr lang="en-SG" sz="1400" b="0" i="1" u="none" strike="noStrike" dirty="0">
                <a:solidFill>
                  <a:schemeClr val="bg2">
                    <a:lumMod val="25000"/>
                  </a:schemeClr>
                </a:solidFill>
                <a:effectLst/>
                <a:latin typeface="Times New Roman" panose="02020603050405020304" pitchFamily="18" charset="0"/>
              </a:rPr>
              <a:t>”, “</a:t>
            </a:r>
            <a:r>
              <a:rPr lang="en-SG" sz="1400" b="0" i="1" u="none" strike="noStrike" dirty="0" err="1">
                <a:solidFill>
                  <a:schemeClr val="bg2">
                    <a:lumMod val="25000"/>
                  </a:schemeClr>
                </a:solidFill>
                <a:effectLst/>
                <a:latin typeface="Times New Roman" panose="02020603050405020304" pitchFamily="18" charset="0"/>
              </a:rPr>
              <a:t>artist_name</a:t>
            </a:r>
            <a:r>
              <a:rPr lang="en-SG" sz="1400" b="0" i="1" u="none" strike="noStrike" dirty="0">
                <a:solidFill>
                  <a:schemeClr val="bg2">
                    <a:lumMod val="25000"/>
                  </a:schemeClr>
                </a:solidFill>
                <a:effectLst/>
                <a:latin typeface="Times New Roman" panose="02020603050405020304" pitchFamily="18" charset="0"/>
              </a:rPr>
              <a:t>”, “Videos_created”,“</a:t>
            </a:r>
            <a:r>
              <a:rPr lang="en-SG" sz="1400" b="0" i="1" u="none" strike="noStrike" dirty="0" err="1">
                <a:solidFill>
                  <a:schemeClr val="bg2">
                    <a:lumMod val="25000"/>
                  </a:schemeClr>
                </a:solidFill>
                <a:effectLst/>
                <a:latin typeface="Times New Roman" panose="02020603050405020304" pitchFamily="18" charset="0"/>
              </a:rPr>
              <a:t>artist_pop</a:t>
            </a:r>
            <a:r>
              <a:rPr lang="en-SG" sz="1400" b="0" i="1" u="none" strike="noStrike" dirty="0">
                <a:solidFill>
                  <a:schemeClr val="bg2">
                    <a:lumMod val="25000"/>
                  </a:schemeClr>
                </a:solidFill>
                <a:effectLst/>
                <a:latin typeface="Times New Roman" panose="02020603050405020304" pitchFamily="18" charset="0"/>
              </a:rPr>
              <a:t>”, “album”, “</a:t>
            </a:r>
            <a:r>
              <a:rPr lang="en-SG" sz="1400" b="0" i="1" u="none" strike="noStrike" dirty="0" err="1">
                <a:solidFill>
                  <a:schemeClr val="bg2">
                    <a:lumMod val="25000"/>
                  </a:schemeClr>
                </a:solidFill>
                <a:effectLst/>
                <a:latin typeface="Times New Roman" panose="02020603050405020304" pitchFamily="18" charset="0"/>
              </a:rPr>
              <a:t>track_pop</a:t>
            </a:r>
            <a:r>
              <a:rPr lang="en-SG" sz="1400" b="0" i="1" u="none" strike="noStrike" dirty="0">
                <a:solidFill>
                  <a:schemeClr val="bg2">
                    <a:lumMod val="25000"/>
                  </a:schemeClr>
                </a:solidFill>
                <a:effectLst/>
                <a:latin typeface="Times New Roman" panose="02020603050405020304" pitchFamily="18" charset="0"/>
              </a:rPr>
              <a:t>”,  “danceability”, “energy”, “loudness”, “mode”, “key, “</a:t>
            </a:r>
            <a:r>
              <a:rPr lang="en-SG" sz="1400" b="0" i="1" u="none" strike="noStrike" dirty="0" err="1">
                <a:solidFill>
                  <a:schemeClr val="bg2">
                    <a:lumMod val="25000"/>
                  </a:schemeClr>
                </a:solidFill>
                <a:effectLst/>
                <a:latin typeface="Times New Roman" panose="02020603050405020304" pitchFamily="18" charset="0"/>
              </a:rPr>
              <a:t>speechiness</a:t>
            </a:r>
            <a:r>
              <a:rPr lang="en-SG" sz="1400" b="0" i="1" u="none" strike="noStrike" dirty="0">
                <a:solidFill>
                  <a:schemeClr val="bg2">
                    <a:lumMod val="25000"/>
                  </a:schemeClr>
                </a:solidFill>
                <a:effectLst/>
                <a:latin typeface="Times New Roman" panose="02020603050405020304" pitchFamily="18" charset="0"/>
              </a:rPr>
              <a:t>”, “</a:t>
            </a:r>
            <a:r>
              <a:rPr lang="en-SG" sz="1400" b="0" i="1" u="none" strike="noStrike" dirty="0" err="1">
                <a:solidFill>
                  <a:schemeClr val="bg2">
                    <a:lumMod val="25000"/>
                  </a:schemeClr>
                </a:solidFill>
                <a:effectLst/>
                <a:latin typeface="Times New Roman" panose="02020603050405020304" pitchFamily="18" charset="0"/>
              </a:rPr>
              <a:t>acousticness</a:t>
            </a:r>
            <a:r>
              <a:rPr lang="en-SG" sz="1400" b="0" i="1" u="none" strike="noStrike" dirty="0">
                <a:solidFill>
                  <a:schemeClr val="bg2">
                    <a:lumMod val="25000"/>
                  </a:schemeClr>
                </a:solidFill>
                <a:effectLst/>
                <a:latin typeface="Times New Roman" panose="02020603050405020304" pitchFamily="18" charset="0"/>
              </a:rPr>
              <a:t>”, “</a:t>
            </a:r>
            <a:r>
              <a:rPr lang="en-SG" sz="1400" b="0" i="1" u="none" strike="noStrike" dirty="0" err="1">
                <a:solidFill>
                  <a:schemeClr val="bg2">
                    <a:lumMod val="25000"/>
                  </a:schemeClr>
                </a:solidFill>
                <a:effectLst/>
                <a:latin typeface="Times New Roman" panose="02020603050405020304" pitchFamily="18" charset="0"/>
              </a:rPr>
              <a:t>instrumentalness</a:t>
            </a:r>
            <a:r>
              <a:rPr lang="en-SG" sz="1400" b="0" i="1" u="none" strike="noStrike" dirty="0">
                <a:solidFill>
                  <a:schemeClr val="bg2">
                    <a:lumMod val="25000"/>
                  </a:schemeClr>
                </a:solidFill>
                <a:effectLst/>
                <a:latin typeface="Times New Roman" panose="02020603050405020304" pitchFamily="18" charset="0"/>
              </a:rPr>
              <a:t>”, “liveness”, “valence”, “tempo”, “</a:t>
            </a:r>
            <a:r>
              <a:rPr lang="en-SG" sz="1400" b="0" i="1" u="none" strike="noStrike" dirty="0" err="1">
                <a:solidFill>
                  <a:schemeClr val="bg2">
                    <a:lumMod val="25000"/>
                  </a:schemeClr>
                </a:solidFill>
                <a:effectLst/>
                <a:latin typeface="Times New Roman" panose="02020603050405020304" pitchFamily="18" charset="0"/>
              </a:rPr>
              <a:t>time_signature</a:t>
            </a:r>
            <a:r>
              <a:rPr lang="en-SG" sz="1400" b="0" i="1" u="none" strike="noStrike" dirty="0">
                <a:solidFill>
                  <a:schemeClr val="bg2">
                    <a:lumMod val="25000"/>
                  </a:schemeClr>
                </a:solidFill>
                <a:effectLst/>
                <a:latin typeface="Times New Roman" panose="02020603050405020304" pitchFamily="18" charset="0"/>
              </a:rPr>
              <a:t>”, “</a:t>
            </a:r>
            <a:r>
              <a:rPr lang="en-SG" sz="1400" b="0" i="1" u="none" strike="noStrike" dirty="0" err="1">
                <a:solidFill>
                  <a:schemeClr val="bg2">
                    <a:lumMod val="25000"/>
                  </a:schemeClr>
                </a:solidFill>
                <a:effectLst/>
                <a:latin typeface="Times New Roman" panose="02020603050405020304" pitchFamily="18" charset="0"/>
              </a:rPr>
              <a:t>duration_ms</a:t>
            </a:r>
            <a:r>
              <a:rPr lang="en-SG" sz="1400" b="0" i="1" u="none" strike="noStrike" dirty="0">
                <a:solidFill>
                  <a:schemeClr val="bg2">
                    <a:lumMod val="25000"/>
                  </a:schemeClr>
                </a:solidFill>
                <a:effectLst/>
                <a:latin typeface="Times New Roman" panose="02020603050405020304" pitchFamily="18" charset="0"/>
              </a:rPr>
              <a:t>”, “time_signature.2”, “duration_ms.2”, “time_signature.1” ,“duration_ms.1”</a:t>
            </a:r>
            <a:endParaRPr lang="en-US" sz="1400" i="1" dirty="0">
              <a:solidFill>
                <a:schemeClr val="bg2">
                  <a:lumMod val="25000"/>
                </a:schemeClr>
              </a:solidFill>
            </a:endParaRPr>
          </a:p>
        </p:txBody>
      </p:sp>
      <p:sp>
        <p:nvSpPr>
          <p:cNvPr id="17" name="TextBox 16">
            <a:extLst>
              <a:ext uri="{FF2B5EF4-FFF2-40B4-BE49-F238E27FC236}">
                <a16:creationId xmlns:a16="http://schemas.microsoft.com/office/drawing/2014/main" id="{0D91C77D-E325-DCF4-7373-3A07547E24F5}"/>
              </a:ext>
            </a:extLst>
          </p:cNvPr>
          <p:cNvSpPr txBox="1"/>
          <p:nvPr/>
        </p:nvSpPr>
        <p:spPr>
          <a:xfrm>
            <a:off x="3111874" y="3147456"/>
            <a:ext cx="5889341" cy="584775"/>
          </a:xfrm>
          <a:prstGeom prst="rect">
            <a:avLst/>
          </a:prstGeom>
          <a:noFill/>
        </p:spPr>
        <p:txBody>
          <a:bodyPr wrap="square">
            <a:spAutoFit/>
          </a:bodyPr>
          <a:lstStyle/>
          <a:p>
            <a:pPr algn="ctr"/>
            <a:r>
              <a:rPr lang="en-US" sz="3200" b="1" dirty="0">
                <a:solidFill>
                  <a:srgbClr val="00137F"/>
                </a:solidFill>
              </a:rPr>
              <a:t>968 Rows, 24 Columns</a:t>
            </a:r>
          </a:p>
        </p:txBody>
      </p:sp>
      <p:pic>
        <p:nvPicPr>
          <p:cNvPr id="18" name="Picture 6" descr="Spotify: Music, Podcasts, Lit - Apps on Google Play">
            <a:extLst>
              <a:ext uri="{FF2B5EF4-FFF2-40B4-BE49-F238E27FC236}">
                <a16:creationId xmlns:a16="http://schemas.microsoft.com/office/drawing/2014/main" id="{43E499FB-9EFD-6764-9A27-5FA20A71C7B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85307" y="2125406"/>
            <a:ext cx="810693" cy="81069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9" name="Picture 4" descr="Microsoft Apps">
            <a:extLst>
              <a:ext uri="{FF2B5EF4-FFF2-40B4-BE49-F238E27FC236}">
                <a16:creationId xmlns:a16="http://schemas.microsoft.com/office/drawing/2014/main" id="{5AD1B054-2FFB-AD0C-A4F1-16B5F20BD4E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64582" y="2074158"/>
            <a:ext cx="900166" cy="90016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0" name="Content Placeholder 3">
            <a:extLst>
              <a:ext uri="{FF2B5EF4-FFF2-40B4-BE49-F238E27FC236}">
                <a16:creationId xmlns:a16="http://schemas.microsoft.com/office/drawing/2014/main" id="{97973324-535B-FB6D-12B5-8828816BD52A}"/>
              </a:ext>
            </a:extLst>
          </p:cNvPr>
          <p:cNvSpPr>
            <a:spLocks noGrp="1"/>
          </p:cNvSpPr>
          <p:nvPr>
            <p:ph sz="quarter" idx="12"/>
          </p:nvPr>
        </p:nvSpPr>
        <p:spPr/>
        <p:txBody>
          <a:bodyPr/>
          <a:lstStyle/>
          <a:p>
            <a:r>
              <a:rPr lang="en-US" dirty="0"/>
              <a:t>Shi Jian</a:t>
            </a:r>
          </a:p>
        </p:txBody>
      </p:sp>
    </p:spTree>
    <p:extLst>
      <p:ext uri="{BB962C8B-B14F-4D97-AF65-F5344CB8AC3E}">
        <p14:creationId xmlns:p14="http://schemas.microsoft.com/office/powerpoint/2010/main" val="3988158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17CB54-D298-4F93-B39D-B2959A3D2356}"/>
              </a:ext>
            </a:extLst>
          </p:cNvPr>
          <p:cNvSpPr>
            <a:spLocks noGrp="1"/>
          </p:cNvSpPr>
          <p:nvPr>
            <p:ph type="sldNum" sz="quarter" idx="4"/>
          </p:nvPr>
        </p:nvSpPr>
        <p:spPr/>
        <p:txBody>
          <a:bodyPr/>
          <a:lstStyle/>
          <a:p>
            <a:fld id="{330EA680-D336-4FF7-8B7A-9848BB0A1C32}" type="slidenum">
              <a:rPr lang="en-US" smtClean="0"/>
              <a:t>23</a:t>
            </a:fld>
            <a:endParaRPr lang="en-US"/>
          </a:p>
        </p:txBody>
      </p:sp>
      <p:sp>
        <p:nvSpPr>
          <p:cNvPr id="5" name="Title 4">
            <a:extLst>
              <a:ext uri="{FF2B5EF4-FFF2-40B4-BE49-F238E27FC236}">
                <a16:creationId xmlns:a16="http://schemas.microsoft.com/office/drawing/2014/main" id="{572BF017-56F6-E466-A524-7C12D501D13D}"/>
              </a:ext>
            </a:extLst>
          </p:cNvPr>
          <p:cNvSpPr>
            <a:spLocks noGrp="1"/>
          </p:cNvSpPr>
          <p:nvPr>
            <p:ph type="title"/>
          </p:nvPr>
        </p:nvSpPr>
        <p:spPr/>
        <p:txBody>
          <a:bodyPr/>
          <a:lstStyle/>
          <a:p>
            <a:r>
              <a:rPr lang="en-US" dirty="0"/>
              <a:t>We tackled this issue in </a:t>
            </a:r>
            <a:r>
              <a:rPr lang="en-US" dirty="0">
                <a:solidFill>
                  <a:srgbClr val="00137F"/>
                </a:solidFill>
              </a:rPr>
              <a:t>3 Stages </a:t>
            </a:r>
            <a:r>
              <a:rPr lang="en-US" dirty="0"/>
              <a:t>to produce an analytical solution</a:t>
            </a:r>
          </a:p>
        </p:txBody>
      </p:sp>
      <p:sp>
        <p:nvSpPr>
          <p:cNvPr id="15" name="Rounded Rectangle 14">
            <a:extLst>
              <a:ext uri="{FF2B5EF4-FFF2-40B4-BE49-F238E27FC236}">
                <a16:creationId xmlns:a16="http://schemas.microsoft.com/office/drawing/2014/main" id="{B24A0D57-AC17-8848-9D04-54D3BF1D048D}"/>
              </a:ext>
            </a:extLst>
          </p:cNvPr>
          <p:cNvSpPr/>
          <p:nvPr/>
        </p:nvSpPr>
        <p:spPr>
          <a:xfrm>
            <a:off x="4597652" y="1073136"/>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Data Modelling</a:t>
            </a:r>
          </a:p>
        </p:txBody>
      </p:sp>
      <p:sp>
        <p:nvSpPr>
          <p:cNvPr id="16" name="Rounded Rectangle 15">
            <a:extLst>
              <a:ext uri="{FF2B5EF4-FFF2-40B4-BE49-F238E27FC236}">
                <a16:creationId xmlns:a16="http://schemas.microsoft.com/office/drawing/2014/main" id="{0DAF8B78-CB06-FCE7-44CC-FE83030AF8DF}"/>
              </a:ext>
            </a:extLst>
          </p:cNvPr>
          <p:cNvSpPr/>
          <p:nvPr/>
        </p:nvSpPr>
        <p:spPr>
          <a:xfrm>
            <a:off x="746350" y="1073137"/>
            <a:ext cx="2996696" cy="893400"/>
          </a:xfrm>
          <a:prstGeom prst="roundRect">
            <a:avLst/>
          </a:prstGeom>
          <a:solidFill>
            <a:srgbClr val="80D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Data Collection, Exploration &amp; Preparation</a:t>
            </a:r>
          </a:p>
        </p:txBody>
      </p:sp>
      <p:sp>
        <p:nvSpPr>
          <p:cNvPr id="21" name="Rounded Rectangle 20">
            <a:extLst>
              <a:ext uri="{FF2B5EF4-FFF2-40B4-BE49-F238E27FC236}">
                <a16:creationId xmlns:a16="http://schemas.microsoft.com/office/drawing/2014/main" id="{FFE3D96D-8321-D267-7E57-837A0E4C118F}"/>
              </a:ext>
            </a:extLst>
          </p:cNvPr>
          <p:cNvSpPr/>
          <p:nvPr/>
        </p:nvSpPr>
        <p:spPr>
          <a:xfrm>
            <a:off x="8448954" y="1073135"/>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Synthesis &amp; Business Implementation</a:t>
            </a:r>
          </a:p>
        </p:txBody>
      </p:sp>
      <p:pic>
        <p:nvPicPr>
          <p:cNvPr id="22" name="Content Placeholder 9" descr="Badge 1 with solid fill">
            <a:extLst>
              <a:ext uri="{FF2B5EF4-FFF2-40B4-BE49-F238E27FC236}">
                <a16:creationId xmlns:a16="http://schemas.microsoft.com/office/drawing/2014/main" id="{91BCAD0C-FDC2-4870-4DE7-9690B7F7C1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7905" y="792731"/>
            <a:ext cx="560805" cy="560805"/>
          </a:xfrm>
          <a:prstGeom prst="rect">
            <a:avLst/>
          </a:prstGeom>
        </p:spPr>
      </p:pic>
      <p:pic>
        <p:nvPicPr>
          <p:cNvPr id="23" name="Graphic 22" descr="Badge with solid fill">
            <a:extLst>
              <a:ext uri="{FF2B5EF4-FFF2-40B4-BE49-F238E27FC236}">
                <a16:creationId xmlns:a16="http://schemas.microsoft.com/office/drawing/2014/main" id="{255363B7-43F7-B240-6ADF-3F388CF840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7583" y="800371"/>
            <a:ext cx="556834" cy="556834"/>
          </a:xfrm>
          <a:prstGeom prst="rect">
            <a:avLst/>
          </a:prstGeom>
        </p:spPr>
      </p:pic>
      <p:pic>
        <p:nvPicPr>
          <p:cNvPr id="24" name="Content Placeholder 63" descr="Badge 3 with solid fill">
            <a:extLst>
              <a:ext uri="{FF2B5EF4-FFF2-40B4-BE49-F238E27FC236}">
                <a16:creationId xmlns:a16="http://schemas.microsoft.com/office/drawing/2014/main" id="{7C39C1E5-D5BF-3576-7F18-E4EC804BC5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65706" y="781051"/>
            <a:ext cx="556833" cy="556833"/>
          </a:xfrm>
          <a:prstGeom prst="rect">
            <a:avLst/>
          </a:prstGeom>
        </p:spPr>
      </p:pic>
      <p:sp>
        <p:nvSpPr>
          <p:cNvPr id="25" name="Rectangle 24">
            <a:extLst>
              <a:ext uri="{FF2B5EF4-FFF2-40B4-BE49-F238E27FC236}">
                <a16:creationId xmlns:a16="http://schemas.microsoft.com/office/drawing/2014/main" id="{2ECE2862-2E21-DD0E-0500-55B8A44A53CE}"/>
              </a:ext>
            </a:extLst>
          </p:cNvPr>
          <p:cNvSpPr/>
          <p:nvPr/>
        </p:nvSpPr>
        <p:spPr>
          <a:xfrm>
            <a:off x="4560068" y="800371"/>
            <a:ext cx="7034169" cy="1325035"/>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pic>
        <p:nvPicPr>
          <p:cNvPr id="29" name="Picture 28">
            <a:extLst>
              <a:ext uri="{FF2B5EF4-FFF2-40B4-BE49-F238E27FC236}">
                <a16:creationId xmlns:a16="http://schemas.microsoft.com/office/drawing/2014/main" id="{D82E5E8D-1969-CFDD-03F8-49B8621ACC28}"/>
              </a:ext>
            </a:extLst>
          </p:cNvPr>
          <p:cNvPicPr>
            <a:picLocks noChangeAspect="1"/>
          </p:cNvPicPr>
          <p:nvPr/>
        </p:nvPicPr>
        <p:blipFill>
          <a:blip r:embed="rId9"/>
          <a:stretch>
            <a:fillRect/>
          </a:stretch>
        </p:blipFill>
        <p:spPr>
          <a:xfrm>
            <a:off x="4285712" y="3545677"/>
            <a:ext cx="3620574" cy="1088115"/>
          </a:xfrm>
          <a:prstGeom prst="roundRect">
            <a:avLst/>
          </a:prstGeom>
        </p:spPr>
      </p:pic>
      <p:sp>
        <p:nvSpPr>
          <p:cNvPr id="34" name="TextBox 33">
            <a:extLst>
              <a:ext uri="{FF2B5EF4-FFF2-40B4-BE49-F238E27FC236}">
                <a16:creationId xmlns:a16="http://schemas.microsoft.com/office/drawing/2014/main" id="{72A5A0F9-0369-ECB2-DBB0-E4803538257C}"/>
              </a:ext>
            </a:extLst>
          </p:cNvPr>
          <p:cNvSpPr txBox="1"/>
          <p:nvPr/>
        </p:nvSpPr>
        <p:spPr>
          <a:xfrm>
            <a:off x="3863382" y="5038343"/>
            <a:ext cx="4465235" cy="584775"/>
          </a:xfrm>
          <a:prstGeom prst="rect">
            <a:avLst/>
          </a:prstGeom>
          <a:noFill/>
        </p:spPr>
        <p:txBody>
          <a:bodyPr wrap="square" rtlCol="0">
            <a:spAutoFit/>
          </a:bodyPr>
          <a:lstStyle/>
          <a:p>
            <a:pPr algn="ctr"/>
            <a:r>
              <a:rPr lang="en-US" sz="1600" dirty="0"/>
              <a:t>For </a:t>
            </a:r>
            <a:r>
              <a:rPr lang="en-US" sz="1600" b="1" dirty="0"/>
              <a:t>attributes</a:t>
            </a:r>
            <a:r>
              <a:rPr lang="en-US" sz="1600" dirty="0"/>
              <a:t> of popular songs on </a:t>
            </a:r>
            <a:r>
              <a:rPr lang="en-US" sz="1600" b="1" dirty="0"/>
              <a:t>TikTok</a:t>
            </a:r>
            <a:r>
              <a:rPr lang="en-US" sz="1600" dirty="0"/>
              <a:t> from </a:t>
            </a:r>
            <a:r>
              <a:rPr lang="en-US" sz="1600" b="1" dirty="0"/>
              <a:t>2019 to 2022</a:t>
            </a:r>
          </a:p>
        </p:txBody>
      </p:sp>
      <p:sp>
        <p:nvSpPr>
          <p:cNvPr id="39" name="TextBox 38">
            <a:extLst>
              <a:ext uri="{FF2B5EF4-FFF2-40B4-BE49-F238E27FC236}">
                <a16:creationId xmlns:a16="http://schemas.microsoft.com/office/drawing/2014/main" id="{DD0F2A03-0851-868E-B7EF-D43F269FCE8E}"/>
              </a:ext>
            </a:extLst>
          </p:cNvPr>
          <p:cNvSpPr txBox="1"/>
          <p:nvPr/>
        </p:nvSpPr>
        <p:spPr>
          <a:xfrm>
            <a:off x="4130336" y="2476870"/>
            <a:ext cx="3931328" cy="369332"/>
          </a:xfrm>
          <a:prstGeom prst="rect">
            <a:avLst/>
          </a:prstGeom>
          <a:solidFill>
            <a:srgbClr val="D5F0FA"/>
          </a:solidFill>
        </p:spPr>
        <p:txBody>
          <a:bodyPr wrap="square" rtlCol="0">
            <a:spAutoFit/>
          </a:bodyPr>
          <a:lstStyle/>
          <a:p>
            <a:pPr algn="ctr"/>
            <a:r>
              <a:rPr lang="en-US" dirty="0">
                <a:solidFill>
                  <a:srgbClr val="00137F"/>
                </a:solidFill>
              </a:rPr>
              <a:t>Kaggle dataset</a:t>
            </a:r>
          </a:p>
        </p:txBody>
      </p:sp>
      <p:sp>
        <p:nvSpPr>
          <p:cNvPr id="41" name="TextBox 40">
            <a:extLst>
              <a:ext uri="{FF2B5EF4-FFF2-40B4-BE49-F238E27FC236}">
                <a16:creationId xmlns:a16="http://schemas.microsoft.com/office/drawing/2014/main" id="{7A7A8CCB-8BFE-29FC-64B2-94B91741631A}"/>
              </a:ext>
            </a:extLst>
          </p:cNvPr>
          <p:cNvSpPr txBox="1"/>
          <p:nvPr/>
        </p:nvSpPr>
        <p:spPr>
          <a:xfrm>
            <a:off x="4255204" y="3197666"/>
            <a:ext cx="1236236" cy="276999"/>
          </a:xfrm>
          <a:prstGeom prst="rect">
            <a:avLst/>
          </a:prstGeom>
          <a:noFill/>
        </p:spPr>
        <p:txBody>
          <a:bodyPr wrap="none" rtlCol="0">
            <a:spAutoFit/>
          </a:bodyPr>
          <a:lstStyle/>
          <a:p>
            <a:r>
              <a:rPr lang="en-US" sz="1200" b="1" dirty="0"/>
              <a:t>Sourced from:</a:t>
            </a:r>
          </a:p>
        </p:txBody>
      </p:sp>
      <p:sp>
        <p:nvSpPr>
          <p:cNvPr id="6" name="Content Placeholder 5">
            <a:extLst>
              <a:ext uri="{FF2B5EF4-FFF2-40B4-BE49-F238E27FC236}">
                <a16:creationId xmlns:a16="http://schemas.microsoft.com/office/drawing/2014/main" id="{B67D4C5D-3E27-3500-60E5-7325C0B3188D}"/>
              </a:ext>
            </a:extLst>
          </p:cNvPr>
          <p:cNvSpPr>
            <a:spLocks noGrp="1"/>
          </p:cNvSpPr>
          <p:nvPr>
            <p:ph sz="quarter" idx="11"/>
          </p:nvPr>
        </p:nvSpPr>
        <p:spPr/>
        <p:txBody>
          <a:bodyPr/>
          <a:lstStyle/>
          <a:p>
            <a:endParaRPr lang="en-US"/>
          </a:p>
        </p:txBody>
      </p:sp>
      <p:grpSp>
        <p:nvGrpSpPr>
          <p:cNvPr id="7" name="Group 6">
            <a:extLst>
              <a:ext uri="{FF2B5EF4-FFF2-40B4-BE49-F238E27FC236}">
                <a16:creationId xmlns:a16="http://schemas.microsoft.com/office/drawing/2014/main" id="{639F516E-23A7-CF71-B022-9E7AF032FA3C}"/>
              </a:ext>
            </a:extLst>
          </p:cNvPr>
          <p:cNvGrpSpPr/>
          <p:nvPr/>
        </p:nvGrpSpPr>
        <p:grpSpPr>
          <a:xfrm>
            <a:off x="4982359" y="3013656"/>
            <a:ext cx="3007802" cy="1734818"/>
            <a:chOff x="5752464" y="1479843"/>
            <a:chExt cx="5194663" cy="2996139"/>
          </a:xfrm>
        </p:grpSpPr>
        <p:pic>
          <p:nvPicPr>
            <p:cNvPr id="8" name="Picture 2">
              <a:extLst>
                <a:ext uri="{FF2B5EF4-FFF2-40B4-BE49-F238E27FC236}">
                  <a16:creationId xmlns:a16="http://schemas.microsoft.com/office/drawing/2014/main" id="{7B975922-6A68-3305-4ED6-502B3640EB2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7175"/>
            <a:stretch/>
          </p:blipFill>
          <p:spPr bwMode="auto">
            <a:xfrm>
              <a:off x="6336529" y="1632470"/>
              <a:ext cx="4093346" cy="25398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ownload HD Macbook Mockup Png Transparent PNG Image - NicePNG.com">
              <a:extLst>
                <a:ext uri="{FF2B5EF4-FFF2-40B4-BE49-F238E27FC236}">
                  <a16:creationId xmlns:a16="http://schemas.microsoft.com/office/drawing/2014/main" id="{717366B7-E577-6CB0-550D-9D1291AF18E0}"/>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5752464" y="1479843"/>
              <a:ext cx="5194663" cy="2996139"/>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C3D251FD-684C-0100-9AAB-94401F38AE47}"/>
              </a:ext>
            </a:extLst>
          </p:cNvPr>
          <p:cNvSpPr txBox="1"/>
          <p:nvPr/>
        </p:nvSpPr>
        <p:spPr>
          <a:xfrm>
            <a:off x="4051523" y="5035991"/>
            <a:ext cx="4949692" cy="584775"/>
          </a:xfrm>
          <a:prstGeom prst="rect">
            <a:avLst/>
          </a:prstGeom>
          <a:noFill/>
        </p:spPr>
        <p:txBody>
          <a:bodyPr wrap="square" rtlCol="0">
            <a:spAutoFit/>
          </a:bodyPr>
          <a:lstStyle/>
          <a:p>
            <a:pPr algn="ctr"/>
            <a:r>
              <a:rPr lang="en-US" sz="1600" dirty="0"/>
              <a:t>For our Target Variable = </a:t>
            </a:r>
          </a:p>
          <a:p>
            <a:pPr algn="ctr"/>
            <a:r>
              <a:rPr lang="en-US" sz="1600" b="1" dirty="0"/>
              <a:t>Videos Created on TikTok using a particular song</a:t>
            </a:r>
          </a:p>
        </p:txBody>
      </p:sp>
      <p:sp>
        <p:nvSpPr>
          <p:cNvPr id="11" name="TextBox 10">
            <a:extLst>
              <a:ext uri="{FF2B5EF4-FFF2-40B4-BE49-F238E27FC236}">
                <a16:creationId xmlns:a16="http://schemas.microsoft.com/office/drawing/2014/main" id="{30C5FC72-3765-7018-C1B8-4173981C76A7}"/>
              </a:ext>
            </a:extLst>
          </p:cNvPr>
          <p:cNvSpPr txBox="1"/>
          <p:nvPr/>
        </p:nvSpPr>
        <p:spPr>
          <a:xfrm>
            <a:off x="4397289" y="2476870"/>
            <a:ext cx="3931328" cy="369332"/>
          </a:xfrm>
          <a:prstGeom prst="rect">
            <a:avLst/>
          </a:prstGeom>
          <a:solidFill>
            <a:srgbClr val="D5F0FA"/>
          </a:solidFill>
        </p:spPr>
        <p:txBody>
          <a:bodyPr wrap="square" rtlCol="0">
            <a:spAutoFit/>
          </a:bodyPr>
          <a:lstStyle/>
          <a:p>
            <a:pPr algn="ctr"/>
            <a:r>
              <a:rPr lang="en-US" dirty="0">
                <a:solidFill>
                  <a:srgbClr val="00137F"/>
                </a:solidFill>
              </a:rPr>
              <a:t>Web-scraping</a:t>
            </a:r>
          </a:p>
        </p:txBody>
      </p:sp>
      <p:sp>
        <p:nvSpPr>
          <p:cNvPr id="12" name="TextBox 11">
            <a:extLst>
              <a:ext uri="{FF2B5EF4-FFF2-40B4-BE49-F238E27FC236}">
                <a16:creationId xmlns:a16="http://schemas.microsoft.com/office/drawing/2014/main" id="{80C06AB8-817F-936C-4150-37210DE16D6A}"/>
              </a:ext>
            </a:extLst>
          </p:cNvPr>
          <p:cNvSpPr txBox="1"/>
          <p:nvPr/>
        </p:nvSpPr>
        <p:spPr>
          <a:xfrm>
            <a:off x="2999191" y="2398170"/>
            <a:ext cx="6193616" cy="3260930"/>
          </a:xfrm>
          <a:prstGeom prst="rect">
            <a:avLst/>
          </a:prstGeom>
          <a:solidFill>
            <a:srgbClr val="D5F0FA"/>
          </a:solidFill>
        </p:spPr>
        <p:txBody>
          <a:bodyPr wrap="square" rtlCol="0">
            <a:spAutoFit/>
          </a:bodyPr>
          <a:lstStyle/>
          <a:p>
            <a:pPr algn="ctr"/>
            <a:endParaRPr lang="en-US" dirty="0">
              <a:solidFill>
                <a:srgbClr val="00137F"/>
              </a:solidFill>
            </a:endParaRPr>
          </a:p>
        </p:txBody>
      </p:sp>
      <p:sp>
        <p:nvSpPr>
          <p:cNvPr id="17" name="TextBox 16">
            <a:extLst>
              <a:ext uri="{FF2B5EF4-FFF2-40B4-BE49-F238E27FC236}">
                <a16:creationId xmlns:a16="http://schemas.microsoft.com/office/drawing/2014/main" id="{0D91C77D-E325-DCF4-7373-3A07547E24F5}"/>
              </a:ext>
            </a:extLst>
          </p:cNvPr>
          <p:cNvSpPr txBox="1"/>
          <p:nvPr/>
        </p:nvSpPr>
        <p:spPr>
          <a:xfrm>
            <a:off x="3111874" y="4203491"/>
            <a:ext cx="5889341" cy="584775"/>
          </a:xfrm>
          <a:prstGeom prst="rect">
            <a:avLst/>
          </a:prstGeom>
          <a:noFill/>
        </p:spPr>
        <p:txBody>
          <a:bodyPr wrap="square">
            <a:spAutoFit/>
          </a:bodyPr>
          <a:lstStyle/>
          <a:p>
            <a:pPr algn="ctr"/>
            <a:r>
              <a:rPr lang="en-US" sz="3200" b="1" dirty="0">
                <a:solidFill>
                  <a:srgbClr val="00137F"/>
                </a:solidFill>
              </a:rPr>
              <a:t>964 Rows, 14 Columns</a:t>
            </a:r>
          </a:p>
        </p:txBody>
      </p:sp>
      <p:sp>
        <p:nvSpPr>
          <p:cNvPr id="2" name="TextBox 1">
            <a:extLst>
              <a:ext uri="{FF2B5EF4-FFF2-40B4-BE49-F238E27FC236}">
                <a16:creationId xmlns:a16="http://schemas.microsoft.com/office/drawing/2014/main" id="{B9A05CA3-19C0-09D1-2F60-3398AE94314B}"/>
              </a:ext>
            </a:extLst>
          </p:cNvPr>
          <p:cNvSpPr txBox="1"/>
          <p:nvPr/>
        </p:nvSpPr>
        <p:spPr>
          <a:xfrm>
            <a:off x="3219911" y="3536966"/>
            <a:ext cx="5889341" cy="369332"/>
          </a:xfrm>
          <a:prstGeom prst="rect">
            <a:avLst/>
          </a:prstGeom>
          <a:noFill/>
        </p:spPr>
        <p:txBody>
          <a:bodyPr wrap="square">
            <a:spAutoFit/>
          </a:bodyPr>
          <a:lstStyle/>
          <a:p>
            <a:pPr algn="ctr"/>
            <a:r>
              <a:rPr lang="en-US" dirty="0">
                <a:solidFill>
                  <a:srgbClr val="00137F"/>
                </a:solidFill>
              </a:rPr>
              <a:t>After cleaning Data &amp; removing irrelevant features,</a:t>
            </a:r>
          </a:p>
        </p:txBody>
      </p:sp>
      <p:sp>
        <p:nvSpPr>
          <p:cNvPr id="13" name="Content Placeholder 3">
            <a:extLst>
              <a:ext uri="{FF2B5EF4-FFF2-40B4-BE49-F238E27FC236}">
                <a16:creationId xmlns:a16="http://schemas.microsoft.com/office/drawing/2014/main" id="{EB15AF2D-5BEF-58B8-029B-FDEB77E7688B}"/>
              </a:ext>
            </a:extLst>
          </p:cNvPr>
          <p:cNvSpPr>
            <a:spLocks noGrp="1"/>
          </p:cNvSpPr>
          <p:nvPr>
            <p:ph sz="quarter" idx="12"/>
          </p:nvPr>
        </p:nvSpPr>
        <p:spPr/>
        <p:txBody>
          <a:bodyPr/>
          <a:lstStyle/>
          <a:p>
            <a:r>
              <a:rPr lang="en-US" dirty="0"/>
              <a:t>Shi Jian</a:t>
            </a:r>
          </a:p>
        </p:txBody>
      </p:sp>
      <p:pic>
        <p:nvPicPr>
          <p:cNvPr id="20" name="Picture 6" descr="Spotify: Music, Podcasts, Lit - Apps on Google Play">
            <a:extLst>
              <a:ext uri="{FF2B5EF4-FFF2-40B4-BE49-F238E27FC236}">
                <a16:creationId xmlns:a16="http://schemas.microsoft.com/office/drawing/2014/main" id="{6F900E78-FF6E-6655-51DA-1B7E0D49458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85307" y="2125406"/>
            <a:ext cx="810693" cy="81069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6" name="Picture 4" descr="Microsoft Apps">
            <a:extLst>
              <a:ext uri="{FF2B5EF4-FFF2-40B4-BE49-F238E27FC236}">
                <a16:creationId xmlns:a16="http://schemas.microsoft.com/office/drawing/2014/main" id="{C7F6F489-06BA-9882-1114-741BEB39765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64582" y="2074158"/>
            <a:ext cx="900166" cy="90016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80709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B663B2DB-F16C-55DB-600C-AB32458F8F51}"/>
              </a:ext>
            </a:extLst>
          </p:cNvPr>
          <p:cNvSpPr/>
          <p:nvPr/>
        </p:nvSpPr>
        <p:spPr>
          <a:xfrm>
            <a:off x="6096000" y="3633861"/>
            <a:ext cx="896273" cy="8967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80F9C01-2597-4079-B824-961693C4BE79}"/>
              </a:ext>
            </a:extLst>
          </p:cNvPr>
          <p:cNvSpPr/>
          <p:nvPr/>
        </p:nvSpPr>
        <p:spPr>
          <a:xfrm>
            <a:off x="6077803" y="2363002"/>
            <a:ext cx="896273" cy="896721"/>
          </a:xfrm>
          <a:prstGeom prst="ellipse">
            <a:avLst/>
          </a:prstGeom>
          <a:solidFill>
            <a:srgbClr val="34D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Slide Number Placeholder 2">
            <a:extLst>
              <a:ext uri="{FF2B5EF4-FFF2-40B4-BE49-F238E27FC236}">
                <a16:creationId xmlns:a16="http://schemas.microsoft.com/office/drawing/2014/main" id="{F817CB54-D298-4F93-B39D-B2959A3D2356}"/>
              </a:ext>
            </a:extLst>
          </p:cNvPr>
          <p:cNvSpPr>
            <a:spLocks noGrp="1"/>
          </p:cNvSpPr>
          <p:nvPr>
            <p:ph type="sldNum" sz="quarter" idx="4"/>
          </p:nvPr>
        </p:nvSpPr>
        <p:spPr/>
        <p:txBody>
          <a:bodyPr/>
          <a:lstStyle/>
          <a:p>
            <a:fld id="{330EA680-D336-4FF7-8B7A-9848BB0A1C32}" type="slidenum">
              <a:rPr lang="en-US" smtClean="0"/>
              <a:t>24</a:t>
            </a:fld>
            <a:endParaRPr lang="en-US"/>
          </a:p>
        </p:txBody>
      </p:sp>
      <p:sp>
        <p:nvSpPr>
          <p:cNvPr id="5" name="Title 4">
            <a:extLst>
              <a:ext uri="{FF2B5EF4-FFF2-40B4-BE49-F238E27FC236}">
                <a16:creationId xmlns:a16="http://schemas.microsoft.com/office/drawing/2014/main" id="{572BF017-56F6-E466-A524-7C12D501D13D}"/>
              </a:ext>
            </a:extLst>
          </p:cNvPr>
          <p:cNvSpPr>
            <a:spLocks noGrp="1"/>
          </p:cNvSpPr>
          <p:nvPr>
            <p:ph type="title"/>
          </p:nvPr>
        </p:nvSpPr>
        <p:spPr/>
        <p:txBody>
          <a:bodyPr/>
          <a:lstStyle/>
          <a:p>
            <a:r>
              <a:rPr lang="en-US" dirty="0"/>
              <a:t>We tackled this issue in </a:t>
            </a:r>
            <a:r>
              <a:rPr lang="en-US" dirty="0">
                <a:solidFill>
                  <a:srgbClr val="00137F"/>
                </a:solidFill>
              </a:rPr>
              <a:t>3 Stages </a:t>
            </a:r>
            <a:r>
              <a:rPr lang="en-US" dirty="0"/>
              <a:t>to produce an analytical solution</a:t>
            </a:r>
          </a:p>
        </p:txBody>
      </p:sp>
      <p:sp>
        <p:nvSpPr>
          <p:cNvPr id="15" name="Rounded Rectangle 14">
            <a:extLst>
              <a:ext uri="{FF2B5EF4-FFF2-40B4-BE49-F238E27FC236}">
                <a16:creationId xmlns:a16="http://schemas.microsoft.com/office/drawing/2014/main" id="{B24A0D57-AC17-8848-9D04-54D3BF1D048D}"/>
              </a:ext>
            </a:extLst>
          </p:cNvPr>
          <p:cNvSpPr/>
          <p:nvPr/>
        </p:nvSpPr>
        <p:spPr>
          <a:xfrm>
            <a:off x="4597652" y="1073136"/>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Data Modelling</a:t>
            </a:r>
          </a:p>
        </p:txBody>
      </p:sp>
      <p:sp>
        <p:nvSpPr>
          <p:cNvPr id="16" name="Rounded Rectangle 15">
            <a:extLst>
              <a:ext uri="{FF2B5EF4-FFF2-40B4-BE49-F238E27FC236}">
                <a16:creationId xmlns:a16="http://schemas.microsoft.com/office/drawing/2014/main" id="{0DAF8B78-CB06-FCE7-44CC-FE83030AF8DF}"/>
              </a:ext>
            </a:extLst>
          </p:cNvPr>
          <p:cNvSpPr/>
          <p:nvPr/>
        </p:nvSpPr>
        <p:spPr>
          <a:xfrm>
            <a:off x="746350" y="1073137"/>
            <a:ext cx="2996696" cy="893400"/>
          </a:xfrm>
          <a:prstGeom prst="roundRect">
            <a:avLst/>
          </a:prstGeom>
          <a:solidFill>
            <a:srgbClr val="80D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Data Collection, Exploration &amp; Preparation</a:t>
            </a:r>
          </a:p>
        </p:txBody>
      </p:sp>
      <p:sp>
        <p:nvSpPr>
          <p:cNvPr id="21" name="Rounded Rectangle 20">
            <a:extLst>
              <a:ext uri="{FF2B5EF4-FFF2-40B4-BE49-F238E27FC236}">
                <a16:creationId xmlns:a16="http://schemas.microsoft.com/office/drawing/2014/main" id="{FFE3D96D-8321-D267-7E57-837A0E4C118F}"/>
              </a:ext>
            </a:extLst>
          </p:cNvPr>
          <p:cNvSpPr/>
          <p:nvPr/>
        </p:nvSpPr>
        <p:spPr>
          <a:xfrm>
            <a:off x="8448954" y="1073135"/>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Synthesis &amp; Business Implementation</a:t>
            </a:r>
          </a:p>
        </p:txBody>
      </p:sp>
      <p:pic>
        <p:nvPicPr>
          <p:cNvPr id="22" name="Content Placeholder 9" descr="Badge 1 with solid fill">
            <a:extLst>
              <a:ext uri="{FF2B5EF4-FFF2-40B4-BE49-F238E27FC236}">
                <a16:creationId xmlns:a16="http://schemas.microsoft.com/office/drawing/2014/main" id="{91BCAD0C-FDC2-4870-4DE7-9690B7F7C1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7905" y="792731"/>
            <a:ext cx="560805" cy="560805"/>
          </a:xfrm>
          <a:prstGeom prst="rect">
            <a:avLst/>
          </a:prstGeom>
        </p:spPr>
      </p:pic>
      <p:pic>
        <p:nvPicPr>
          <p:cNvPr id="23" name="Graphic 22" descr="Badge with solid fill">
            <a:extLst>
              <a:ext uri="{FF2B5EF4-FFF2-40B4-BE49-F238E27FC236}">
                <a16:creationId xmlns:a16="http://schemas.microsoft.com/office/drawing/2014/main" id="{255363B7-43F7-B240-6ADF-3F388CF840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7583" y="800371"/>
            <a:ext cx="556834" cy="556834"/>
          </a:xfrm>
          <a:prstGeom prst="rect">
            <a:avLst/>
          </a:prstGeom>
        </p:spPr>
      </p:pic>
      <p:pic>
        <p:nvPicPr>
          <p:cNvPr id="24" name="Content Placeholder 63" descr="Badge 3 with solid fill">
            <a:extLst>
              <a:ext uri="{FF2B5EF4-FFF2-40B4-BE49-F238E27FC236}">
                <a16:creationId xmlns:a16="http://schemas.microsoft.com/office/drawing/2014/main" id="{7C39C1E5-D5BF-3576-7F18-E4EC804BC5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65706" y="781051"/>
            <a:ext cx="556833" cy="556833"/>
          </a:xfrm>
          <a:prstGeom prst="rect">
            <a:avLst/>
          </a:prstGeom>
        </p:spPr>
      </p:pic>
      <p:sp>
        <p:nvSpPr>
          <p:cNvPr id="25" name="Rectangle 24">
            <a:extLst>
              <a:ext uri="{FF2B5EF4-FFF2-40B4-BE49-F238E27FC236}">
                <a16:creationId xmlns:a16="http://schemas.microsoft.com/office/drawing/2014/main" id="{2ECE2862-2E21-DD0E-0500-55B8A44A53CE}"/>
              </a:ext>
            </a:extLst>
          </p:cNvPr>
          <p:cNvSpPr/>
          <p:nvPr/>
        </p:nvSpPr>
        <p:spPr>
          <a:xfrm>
            <a:off x="4560068" y="800371"/>
            <a:ext cx="7034169" cy="1325035"/>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7A12BE6F-F3CC-C19E-A320-BE6DF05EB023}"/>
              </a:ext>
            </a:extLst>
          </p:cNvPr>
          <p:cNvSpPr>
            <a:spLocks noGrp="1"/>
          </p:cNvSpPr>
          <p:nvPr>
            <p:ph sz="quarter" idx="11"/>
          </p:nvPr>
        </p:nvSpPr>
        <p:spPr/>
        <p:txBody>
          <a:bodyPr/>
          <a:lstStyle/>
          <a:p>
            <a:endParaRPr lang="en-US"/>
          </a:p>
        </p:txBody>
      </p:sp>
      <p:sp>
        <p:nvSpPr>
          <p:cNvPr id="13" name="TextBox 12">
            <a:extLst>
              <a:ext uri="{FF2B5EF4-FFF2-40B4-BE49-F238E27FC236}">
                <a16:creationId xmlns:a16="http://schemas.microsoft.com/office/drawing/2014/main" id="{97B10FC9-C5F5-2CC2-7B98-38B95BCAD1BF}"/>
              </a:ext>
            </a:extLst>
          </p:cNvPr>
          <p:cNvSpPr txBox="1"/>
          <p:nvPr/>
        </p:nvSpPr>
        <p:spPr>
          <a:xfrm>
            <a:off x="1589102" y="3264529"/>
            <a:ext cx="2864887" cy="369332"/>
          </a:xfrm>
          <a:prstGeom prst="rect">
            <a:avLst/>
          </a:prstGeom>
          <a:noFill/>
        </p:spPr>
        <p:txBody>
          <a:bodyPr wrap="none" rtlCol="0">
            <a:spAutoFit/>
          </a:bodyPr>
          <a:lstStyle/>
          <a:p>
            <a:r>
              <a:rPr lang="en-US" b="1" dirty="0">
                <a:solidFill>
                  <a:srgbClr val="00137F"/>
                </a:solidFill>
              </a:rPr>
              <a:t>“virality” </a:t>
            </a:r>
            <a:r>
              <a:rPr lang="en-US" dirty="0"/>
              <a:t>column created </a:t>
            </a:r>
          </a:p>
        </p:txBody>
      </p:sp>
      <p:sp>
        <p:nvSpPr>
          <p:cNvPr id="14" name="Left-up Arrow 13">
            <a:extLst>
              <a:ext uri="{FF2B5EF4-FFF2-40B4-BE49-F238E27FC236}">
                <a16:creationId xmlns:a16="http://schemas.microsoft.com/office/drawing/2014/main" id="{9AB8BA4C-3F0A-C297-CDD9-7830B463D9BA}"/>
              </a:ext>
            </a:extLst>
          </p:cNvPr>
          <p:cNvSpPr/>
          <p:nvPr/>
        </p:nvSpPr>
        <p:spPr>
          <a:xfrm rot="8140255">
            <a:off x="4597419" y="2821442"/>
            <a:ext cx="1355152" cy="1299814"/>
          </a:xfrm>
          <a:prstGeom prst="leftUpArrow">
            <a:avLst>
              <a:gd name="adj1" fmla="val 7160"/>
              <a:gd name="adj2" fmla="val 12464"/>
              <a:gd name="adj3" fmla="val 158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B1E73D39-61B4-18D8-CC6B-DE7FB0806308}"/>
              </a:ext>
            </a:extLst>
          </p:cNvPr>
          <p:cNvCxnSpPr>
            <a:cxnSpLocks/>
          </p:cNvCxnSpPr>
          <p:nvPr/>
        </p:nvCxnSpPr>
        <p:spPr>
          <a:xfrm>
            <a:off x="5148854" y="3449194"/>
            <a:ext cx="2801002"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81ADDE-F0FB-652E-CB3E-91285D0D6CA3}"/>
              </a:ext>
            </a:extLst>
          </p:cNvPr>
          <p:cNvSpPr txBox="1"/>
          <p:nvPr/>
        </p:nvSpPr>
        <p:spPr>
          <a:xfrm>
            <a:off x="6185621" y="2644541"/>
            <a:ext cx="680636" cy="369332"/>
          </a:xfrm>
          <a:prstGeom prst="rect">
            <a:avLst/>
          </a:prstGeom>
          <a:noFill/>
        </p:spPr>
        <p:txBody>
          <a:bodyPr wrap="none" rtlCol="0">
            <a:spAutoFit/>
          </a:bodyPr>
          <a:lstStyle/>
          <a:p>
            <a:r>
              <a:rPr lang="en-US" b="1" dirty="0">
                <a:solidFill>
                  <a:schemeClr val="bg1"/>
                </a:solidFill>
              </a:rPr>
              <a:t>Viral</a:t>
            </a:r>
          </a:p>
        </p:txBody>
      </p:sp>
      <p:sp>
        <p:nvSpPr>
          <p:cNvPr id="31" name="TextBox 30">
            <a:extLst>
              <a:ext uri="{FF2B5EF4-FFF2-40B4-BE49-F238E27FC236}">
                <a16:creationId xmlns:a16="http://schemas.microsoft.com/office/drawing/2014/main" id="{1DD88A47-B72A-3E97-52ED-007D8E20C83E}"/>
              </a:ext>
            </a:extLst>
          </p:cNvPr>
          <p:cNvSpPr txBox="1"/>
          <p:nvPr/>
        </p:nvSpPr>
        <p:spPr>
          <a:xfrm>
            <a:off x="6129182" y="3763396"/>
            <a:ext cx="793514" cy="646331"/>
          </a:xfrm>
          <a:prstGeom prst="rect">
            <a:avLst/>
          </a:prstGeom>
          <a:noFill/>
        </p:spPr>
        <p:txBody>
          <a:bodyPr wrap="square" rtlCol="0">
            <a:spAutoFit/>
          </a:bodyPr>
          <a:lstStyle/>
          <a:p>
            <a:pPr algn="ctr"/>
            <a:r>
              <a:rPr lang="en-US" b="1" dirty="0">
                <a:solidFill>
                  <a:schemeClr val="bg1"/>
                </a:solidFill>
              </a:rPr>
              <a:t>Not Viral</a:t>
            </a:r>
          </a:p>
        </p:txBody>
      </p:sp>
      <p:sp>
        <p:nvSpPr>
          <p:cNvPr id="36" name="TextBox 35">
            <a:extLst>
              <a:ext uri="{FF2B5EF4-FFF2-40B4-BE49-F238E27FC236}">
                <a16:creationId xmlns:a16="http://schemas.microsoft.com/office/drawing/2014/main" id="{CBF08F5A-214E-80BC-4A38-D60B17A0B495}"/>
              </a:ext>
            </a:extLst>
          </p:cNvPr>
          <p:cNvSpPr txBox="1"/>
          <p:nvPr/>
        </p:nvSpPr>
        <p:spPr>
          <a:xfrm>
            <a:off x="8107006" y="3259723"/>
            <a:ext cx="1935145" cy="338554"/>
          </a:xfrm>
          <a:prstGeom prst="rect">
            <a:avLst/>
          </a:prstGeom>
          <a:noFill/>
        </p:spPr>
        <p:txBody>
          <a:bodyPr wrap="none" rtlCol="0">
            <a:spAutoFit/>
          </a:bodyPr>
          <a:lstStyle/>
          <a:p>
            <a:r>
              <a:rPr lang="en-US" sz="1600" b="1" dirty="0">
                <a:solidFill>
                  <a:srgbClr val="00137F"/>
                </a:solidFill>
              </a:rPr>
              <a:t>Threshold = Mean</a:t>
            </a:r>
          </a:p>
        </p:txBody>
      </p:sp>
      <p:sp>
        <p:nvSpPr>
          <p:cNvPr id="42" name="Rounded Rectangle 41">
            <a:extLst>
              <a:ext uri="{FF2B5EF4-FFF2-40B4-BE49-F238E27FC236}">
                <a16:creationId xmlns:a16="http://schemas.microsoft.com/office/drawing/2014/main" id="{81685448-BDB0-0597-E3D7-4970211D308D}"/>
              </a:ext>
            </a:extLst>
          </p:cNvPr>
          <p:cNvSpPr/>
          <p:nvPr/>
        </p:nvSpPr>
        <p:spPr>
          <a:xfrm>
            <a:off x="709958" y="5033981"/>
            <a:ext cx="10735691" cy="493455"/>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137F"/>
                </a:solidFill>
              </a:rPr>
              <a:t>It is important to note that the threshold for what is viral is </a:t>
            </a:r>
            <a:r>
              <a:rPr lang="en-US" sz="1600" b="1" dirty="0">
                <a:solidFill>
                  <a:srgbClr val="00137F"/>
                </a:solidFill>
              </a:rPr>
              <a:t>subjective</a:t>
            </a:r>
            <a:r>
              <a:rPr lang="en-US" sz="1600" dirty="0">
                <a:solidFill>
                  <a:srgbClr val="00137F"/>
                </a:solidFill>
              </a:rPr>
              <a:t> and can change with time</a:t>
            </a:r>
          </a:p>
        </p:txBody>
      </p:sp>
      <p:sp>
        <p:nvSpPr>
          <p:cNvPr id="43" name="Content Placeholder 3">
            <a:extLst>
              <a:ext uri="{FF2B5EF4-FFF2-40B4-BE49-F238E27FC236}">
                <a16:creationId xmlns:a16="http://schemas.microsoft.com/office/drawing/2014/main" id="{AF2B0315-6F05-5B99-C95A-2A4492545537}"/>
              </a:ext>
            </a:extLst>
          </p:cNvPr>
          <p:cNvSpPr>
            <a:spLocks noGrp="1"/>
          </p:cNvSpPr>
          <p:nvPr>
            <p:ph sz="quarter" idx="12"/>
          </p:nvPr>
        </p:nvSpPr>
        <p:spPr/>
        <p:txBody>
          <a:bodyPr/>
          <a:lstStyle/>
          <a:p>
            <a:r>
              <a:rPr lang="en-US" dirty="0"/>
              <a:t>Shi Jian</a:t>
            </a:r>
          </a:p>
        </p:txBody>
      </p:sp>
    </p:spTree>
    <p:extLst>
      <p:ext uri="{BB962C8B-B14F-4D97-AF65-F5344CB8AC3E}">
        <p14:creationId xmlns:p14="http://schemas.microsoft.com/office/powerpoint/2010/main" val="1138994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704317-024F-340A-A30F-112EF9D4F943}"/>
              </a:ext>
            </a:extLst>
          </p:cNvPr>
          <p:cNvSpPr/>
          <p:nvPr/>
        </p:nvSpPr>
        <p:spPr>
          <a:xfrm>
            <a:off x="5695397" y="3602977"/>
            <a:ext cx="5579244" cy="132295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rgbClr val="00137F"/>
              </a:solidFill>
            </a:endParaRPr>
          </a:p>
        </p:txBody>
      </p:sp>
      <p:sp>
        <p:nvSpPr>
          <p:cNvPr id="3" name="Slide Number Placeholder 2">
            <a:extLst>
              <a:ext uri="{FF2B5EF4-FFF2-40B4-BE49-F238E27FC236}">
                <a16:creationId xmlns:a16="http://schemas.microsoft.com/office/drawing/2014/main" id="{F817CB54-D298-4F93-B39D-B2959A3D2356}"/>
              </a:ext>
            </a:extLst>
          </p:cNvPr>
          <p:cNvSpPr>
            <a:spLocks noGrp="1"/>
          </p:cNvSpPr>
          <p:nvPr>
            <p:ph type="sldNum" sz="quarter" idx="4"/>
          </p:nvPr>
        </p:nvSpPr>
        <p:spPr/>
        <p:txBody>
          <a:bodyPr/>
          <a:lstStyle/>
          <a:p>
            <a:fld id="{330EA680-D336-4FF7-8B7A-9848BB0A1C32}" type="slidenum">
              <a:rPr lang="en-US" smtClean="0"/>
              <a:t>25</a:t>
            </a:fld>
            <a:endParaRPr lang="en-US"/>
          </a:p>
        </p:txBody>
      </p:sp>
      <p:sp>
        <p:nvSpPr>
          <p:cNvPr id="5" name="Title 4">
            <a:extLst>
              <a:ext uri="{FF2B5EF4-FFF2-40B4-BE49-F238E27FC236}">
                <a16:creationId xmlns:a16="http://schemas.microsoft.com/office/drawing/2014/main" id="{572BF017-56F6-E466-A524-7C12D501D13D}"/>
              </a:ext>
            </a:extLst>
          </p:cNvPr>
          <p:cNvSpPr>
            <a:spLocks noGrp="1"/>
          </p:cNvSpPr>
          <p:nvPr>
            <p:ph type="title"/>
          </p:nvPr>
        </p:nvSpPr>
        <p:spPr/>
        <p:txBody>
          <a:bodyPr/>
          <a:lstStyle/>
          <a:p>
            <a:r>
              <a:rPr lang="en-US"/>
              <a:t>We tackled this issue in </a:t>
            </a:r>
            <a:r>
              <a:rPr lang="en-US">
                <a:solidFill>
                  <a:srgbClr val="00137F"/>
                </a:solidFill>
              </a:rPr>
              <a:t>3 Stages </a:t>
            </a:r>
            <a:r>
              <a:rPr lang="en-US"/>
              <a:t>to produce an analytical solution</a:t>
            </a:r>
          </a:p>
        </p:txBody>
      </p:sp>
      <p:sp>
        <p:nvSpPr>
          <p:cNvPr id="15" name="Rounded Rectangle 14">
            <a:extLst>
              <a:ext uri="{FF2B5EF4-FFF2-40B4-BE49-F238E27FC236}">
                <a16:creationId xmlns:a16="http://schemas.microsoft.com/office/drawing/2014/main" id="{B24A0D57-AC17-8848-9D04-54D3BF1D048D}"/>
              </a:ext>
            </a:extLst>
          </p:cNvPr>
          <p:cNvSpPr/>
          <p:nvPr/>
        </p:nvSpPr>
        <p:spPr>
          <a:xfrm>
            <a:off x="4597652" y="1073136"/>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137F"/>
                </a:solidFill>
              </a:rPr>
              <a:t>Data Modelling</a:t>
            </a:r>
          </a:p>
        </p:txBody>
      </p:sp>
      <p:sp>
        <p:nvSpPr>
          <p:cNvPr id="16" name="Rounded Rectangle 15">
            <a:extLst>
              <a:ext uri="{FF2B5EF4-FFF2-40B4-BE49-F238E27FC236}">
                <a16:creationId xmlns:a16="http://schemas.microsoft.com/office/drawing/2014/main" id="{0DAF8B78-CB06-FCE7-44CC-FE83030AF8DF}"/>
              </a:ext>
            </a:extLst>
          </p:cNvPr>
          <p:cNvSpPr/>
          <p:nvPr/>
        </p:nvSpPr>
        <p:spPr>
          <a:xfrm>
            <a:off x="746350" y="1073137"/>
            <a:ext cx="2996696" cy="893400"/>
          </a:xfrm>
          <a:prstGeom prst="roundRect">
            <a:avLst/>
          </a:prstGeom>
          <a:solidFill>
            <a:srgbClr val="80D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137F"/>
                </a:solidFill>
              </a:rPr>
              <a:t>Data Collection, Exploration &amp; Preparation</a:t>
            </a:r>
          </a:p>
        </p:txBody>
      </p:sp>
      <p:sp>
        <p:nvSpPr>
          <p:cNvPr id="21" name="Rounded Rectangle 20">
            <a:extLst>
              <a:ext uri="{FF2B5EF4-FFF2-40B4-BE49-F238E27FC236}">
                <a16:creationId xmlns:a16="http://schemas.microsoft.com/office/drawing/2014/main" id="{FFE3D96D-8321-D267-7E57-837A0E4C118F}"/>
              </a:ext>
            </a:extLst>
          </p:cNvPr>
          <p:cNvSpPr/>
          <p:nvPr/>
        </p:nvSpPr>
        <p:spPr>
          <a:xfrm>
            <a:off x="8448954" y="1073135"/>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137F"/>
                </a:solidFill>
              </a:rPr>
              <a:t>Synthesis &amp; Business Implementation</a:t>
            </a:r>
          </a:p>
        </p:txBody>
      </p:sp>
      <p:pic>
        <p:nvPicPr>
          <p:cNvPr id="22" name="Content Placeholder 9" descr="Badge 1 with solid fill">
            <a:extLst>
              <a:ext uri="{FF2B5EF4-FFF2-40B4-BE49-F238E27FC236}">
                <a16:creationId xmlns:a16="http://schemas.microsoft.com/office/drawing/2014/main" id="{91BCAD0C-FDC2-4870-4DE7-9690B7F7C1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7905" y="792731"/>
            <a:ext cx="560805" cy="560805"/>
          </a:xfrm>
          <a:prstGeom prst="rect">
            <a:avLst/>
          </a:prstGeom>
        </p:spPr>
      </p:pic>
      <p:pic>
        <p:nvPicPr>
          <p:cNvPr id="23" name="Graphic 22" descr="Badge with solid fill">
            <a:extLst>
              <a:ext uri="{FF2B5EF4-FFF2-40B4-BE49-F238E27FC236}">
                <a16:creationId xmlns:a16="http://schemas.microsoft.com/office/drawing/2014/main" id="{255363B7-43F7-B240-6ADF-3F388CF840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7583" y="800371"/>
            <a:ext cx="556834" cy="556834"/>
          </a:xfrm>
          <a:prstGeom prst="rect">
            <a:avLst/>
          </a:prstGeom>
        </p:spPr>
      </p:pic>
      <p:pic>
        <p:nvPicPr>
          <p:cNvPr id="24" name="Content Placeholder 63" descr="Badge 3 with solid fill">
            <a:extLst>
              <a:ext uri="{FF2B5EF4-FFF2-40B4-BE49-F238E27FC236}">
                <a16:creationId xmlns:a16="http://schemas.microsoft.com/office/drawing/2014/main" id="{7C39C1E5-D5BF-3576-7F18-E4EC804BC5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65706" y="781051"/>
            <a:ext cx="556833" cy="556833"/>
          </a:xfrm>
          <a:prstGeom prst="rect">
            <a:avLst/>
          </a:prstGeom>
        </p:spPr>
      </p:pic>
      <p:sp>
        <p:nvSpPr>
          <p:cNvPr id="25" name="Rectangle 24">
            <a:extLst>
              <a:ext uri="{FF2B5EF4-FFF2-40B4-BE49-F238E27FC236}">
                <a16:creationId xmlns:a16="http://schemas.microsoft.com/office/drawing/2014/main" id="{2ECE2862-2E21-DD0E-0500-55B8A44A53CE}"/>
              </a:ext>
            </a:extLst>
          </p:cNvPr>
          <p:cNvSpPr/>
          <p:nvPr/>
        </p:nvSpPr>
        <p:spPr>
          <a:xfrm>
            <a:off x="4560068" y="800371"/>
            <a:ext cx="7034169" cy="1325035"/>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7A12BE6F-F3CC-C19E-A320-BE6DF05EB023}"/>
              </a:ext>
            </a:extLst>
          </p:cNvPr>
          <p:cNvSpPr>
            <a:spLocks noGrp="1"/>
          </p:cNvSpPr>
          <p:nvPr>
            <p:ph sz="quarter" idx="11"/>
          </p:nvPr>
        </p:nvSpPr>
        <p:spPr/>
        <p:txBody>
          <a:bodyPr/>
          <a:lstStyle/>
          <a:p>
            <a:endParaRPr lang="en-US"/>
          </a:p>
        </p:txBody>
      </p:sp>
      <p:sp>
        <p:nvSpPr>
          <p:cNvPr id="6" name="Rounded Rectangle 5">
            <a:extLst>
              <a:ext uri="{FF2B5EF4-FFF2-40B4-BE49-F238E27FC236}">
                <a16:creationId xmlns:a16="http://schemas.microsoft.com/office/drawing/2014/main" id="{F335A3EA-99BD-72A8-9EA4-071388631606}"/>
              </a:ext>
            </a:extLst>
          </p:cNvPr>
          <p:cNvSpPr/>
          <p:nvPr/>
        </p:nvSpPr>
        <p:spPr>
          <a:xfrm>
            <a:off x="709958" y="2258622"/>
            <a:ext cx="10735691" cy="493455"/>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00137F"/>
                </a:solidFill>
              </a:rPr>
              <a:t>Data Exploration</a:t>
            </a:r>
          </a:p>
        </p:txBody>
      </p:sp>
      <p:pic>
        <p:nvPicPr>
          <p:cNvPr id="8" name="Picture 4">
            <a:extLst>
              <a:ext uri="{FF2B5EF4-FFF2-40B4-BE49-F238E27FC236}">
                <a16:creationId xmlns:a16="http://schemas.microsoft.com/office/drawing/2014/main" id="{0163F0D3-2142-7870-67CE-B28E0CE88D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958" y="3183107"/>
            <a:ext cx="4394884" cy="23572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CAF0D42-7E06-66FD-C158-A19125E80C0A}"/>
              </a:ext>
            </a:extLst>
          </p:cNvPr>
          <p:cNvSpPr txBox="1"/>
          <p:nvPr/>
        </p:nvSpPr>
        <p:spPr>
          <a:xfrm>
            <a:off x="5695397" y="3965646"/>
            <a:ext cx="5507114" cy="584775"/>
          </a:xfrm>
          <a:prstGeom prst="rect">
            <a:avLst/>
          </a:prstGeom>
          <a:noFill/>
        </p:spPr>
        <p:txBody>
          <a:bodyPr wrap="square" lIns="91440" tIns="45720" rIns="91440" bIns="45720" rtlCol="0" anchor="t">
            <a:spAutoFit/>
          </a:bodyPr>
          <a:lstStyle/>
          <a:p>
            <a:pPr algn="ctr"/>
            <a:r>
              <a:rPr lang="en-US" sz="1600" dirty="0">
                <a:cs typeface="Arial"/>
              </a:rPr>
              <a:t>Contrary to what we would expect, </a:t>
            </a:r>
            <a:r>
              <a:rPr lang="en-US" sz="1600" b="1" dirty="0">
                <a:cs typeface="Arial"/>
              </a:rPr>
              <a:t>Danceability</a:t>
            </a:r>
            <a:r>
              <a:rPr lang="en-US" sz="1600" dirty="0">
                <a:cs typeface="Arial"/>
              </a:rPr>
              <a:t> among both Viral and Non-Viral Songs is distributed similarly</a:t>
            </a:r>
          </a:p>
        </p:txBody>
      </p:sp>
      <p:sp>
        <p:nvSpPr>
          <p:cNvPr id="12" name="Content Placeholder 3">
            <a:extLst>
              <a:ext uri="{FF2B5EF4-FFF2-40B4-BE49-F238E27FC236}">
                <a16:creationId xmlns:a16="http://schemas.microsoft.com/office/drawing/2014/main" id="{C7AA29B5-2124-48FF-1248-3A392480B89C}"/>
              </a:ext>
            </a:extLst>
          </p:cNvPr>
          <p:cNvSpPr>
            <a:spLocks noGrp="1"/>
          </p:cNvSpPr>
          <p:nvPr>
            <p:ph sz="quarter" idx="12"/>
          </p:nvPr>
        </p:nvSpPr>
        <p:spPr/>
        <p:txBody>
          <a:bodyPr/>
          <a:lstStyle/>
          <a:p>
            <a:r>
              <a:rPr lang="en-US" dirty="0"/>
              <a:t>Shi Jian</a:t>
            </a:r>
          </a:p>
        </p:txBody>
      </p:sp>
    </p:spTree>
    <p:extLst>
      <p:ext uri="{BB962C8B-B14F-4D97-AF65-F5344CB8AC3E}">
        <p14:creationId xmlns:p14="http://schemas.microsoft.com/office/powerpoint/2010/main" val="1837001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D587ED9-7847-A7D5-F224-3437F5104ACD}"/>
              </a:ext>
            </a:extLst>
          </p:cNvPr>
          <p:cNvSpPr/>
          <p:nvPr/>
        </p:nvSpPr>
        <p:spPr>
          <a:xfrm>
            <a:off x="2979080" y="4945903"/>
            <a:ext cx="6599926" cy="93312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rgbClr val="00137F"/>
              </a:solidFill>
            </a:endParaRPr>
          </a:p>
        </p:txBody>
      </p:sp>
      <p:sp>
        <p:nvSpPr>
          <p:cNvPr id="3" name="Slide Number Placeholder 2">
            <a:extLst>
              <a:ext uri="{FF2B5EF4-FFF2-40B4-BE49-F238E27FC236}">
                <a16:creationId xmlns:a16="http://schemas.microsoft.com/office/drawing/2014/main" id="{F817CB54-D298-4F93-B39D-B2959A3D2356}"/>
              </a:ext>
            </a:extLst>
          </p:cNvPr>
          <p:cNvSpPr>
            <a:spLocks noGrp="1"/>
          </p:cNvSpPr>
          <p:nvPr>
            <p:ph type="sldNum" sz="quarter" idx="4"/>
          </p:nvPr>
        </p:nvSpPr>
        <p:spPr/>
        <p:txBody>
          <a:bodyPr/>
          <a:lstStyle/>
          <a:p>
            <a:fld id="{330EA680-D336-4FF7-8B7A-9848BB0A1C32}" type="slidenum">
              <a:rPr lang="en-US" smtClean="0"/>
              <a:t>26</a:t>
            </a:fld>
            <a:endParaRPr lang="en-US"/>
          </a:p>
        </p:txBody>
      </p:sp>
      <p:sp>
        <p:nvSpPr>
          <p:cNvPr id="5" name="Title 4">
            <a:extLst>
              <a:ext uri="{FF2B5EF4-FFF2-40B4-BE49-F238E27FC236}">
                <a16:creationId xmlns:a16="http://schemas.microsoft.com/office/drawing/2014/main" id="{572BF017-56F6-E466-A524-7C12D501D13D}"/>
              </a:ext>
            </a:extLst>
          </p:cNvPr>
          <p:cNvSpPr>
            <a:spLocks noGrp="1"/>
          </p:cNvSpPr>
          <p:nvPr>
            <p:ph type="title"/>
          </p:nvPr>
        </p:nvSpPr>
        <p:spPr/>
        <p:txBody>
          <a:bodyPr/>
          <a:lstStyle/>
          <a:p>
            <a:r>
              <a:rPr lang="en-US"/>
              <a:t>We tackled this issue in </a:t>
            </a:r>
            <a:r>
              <a:rPr lang="en-US">
                <a:solidFill>
                  <a:srgbClr val="00137F"/>
                </a:solidFill>
              </a:rPr>
              <a:t>3 Stages </a:t>
            </a:r>
            <a:r>
              <a:rPr lang="en-US"/>
              <a:t>to produce an analytical solution</a:t>
            </a:r>
          </a:p>
        </p:txBody>
      </p:sp>
      <p:sp>
        <p:nvSpPr>
          <p:cNvPr id="15" name="Rounded Rectangle 14">
            <a:extLst>
              <a:ext uri="{FF2B5EF4-FFF2-40B4-BE49-F238E27FC236}">
                <a16:creationId xmlns:a16="http://schemas.microsoft.com/office/drawing/2014/main" id="{B24A0D57-AC17-8848-9D04-54D3BF1D048D}"/>
              </a:ext>
            </a:extLst>
          </p:cNvPr>
          <p:cNvSpPr/>
          <p:nvPr/>
        </p:nvSpPr>
        <p:spPr>
          <a:xfrm>
            <a:off x="4597652" y="1073136"/>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137F"/>
                </a:solidFill>
              </a:rPr>
              <a:t>Data Modelling</a:t>
            </a:r>
          </a:p>
        </p:txBody>
      </p:sp>
      <p:sp>
        <p:nvSpPr>
          <p:cNvPr id="16" name="Rounded Rectangle 15">
            <a:extLst>
              <a:ext uri="{FF2B5EF4-FFF2-40B4-BE49-F238E27FC236}">
                <a16:creationId xmlns:a16="http://schemas.microsoft.com/office/drawing/2014/main" id="{0DAF8B78-CB06-FCE7-44CC-FE83030AF8DF}"/>
              </a:ext>
            </a:extLst>
          </p:cNvPr>
          <p:cNvSpPr/>
          <p:nvPr/>
        </p:nvSpPr>
        <p:spPr>
          <a:xfrm>
            <a:off x="746350" y="1073137"/>
            <a:ext cx="2996696" cy="893400"/>
          </a:xfrm>
          <a:prstGeom prst="roundRect">
            <a:avLst/>
          </a:prstGeom>
          <a:solidFill>
            <a:srgbClr val="80D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137F"/>
                </a:solidFill>
              </a:rPr>
              <a:t>Data Collection, Exploration &amp; Preparation</a:t>
            </a:r>
          </a:p>
        </p:txBody>
      </p:sp>
      <p:sp>
        <p:nvSpPr>
          <p:cNvPr id="21" name="Rounded Rectangle 20">
            <a:extLst>
              <a:ext uri="{FF2B5EF4-FFF2-40B4-BE49-F238E27FC236}">
                <a16:creationId xmlns:a16="http://schemas.microsoft.com/office/drawing/2014/main" id="{FFE3D96D-8321-D267-7E57-837A0E4C118F}"/>
              </a:ext>
            </a:extLst>
          </p:cNvPr>
          <p:cNvSpPr/>
          <p:nvPr/>
        </p:nvSpPr>
        <p:spPr>
          <a:xfrm>
            <a:off x="8448954" y="1073135"/>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137F"/>
                </a:solidFill>
              </a:rPr>
              <a:t>Synthesis &amp; Business Implementation</a:t>
            </a:r>
          </a:p>
        </p:txBody>
      </p:sp>
      <p:pic>
        <p:nvPicPr>
          <p:cNvPr id="22" name="Content Placeholder 9" descr="Badge 1 with solid fill">
            <a:extLst>
              <a:ext uri="{FF2B5EF4-FFF2-40B4-BE49-F238E27FC236}">
                <a16:creationId xmlns:a16="http://schemas.microsoft.com/office/drawing/2014/main" id="{91BCAD0C-FDC2-4870-4DE7-9690B7F7C1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7905" y="792731"/>
            <a:ext cx="560805" cy="560805"/>
          </a:xfrm>
          <a:prstGeom prst="rect">
            <a:avLst/>
          </a:prstGeom>
        </p:spPr>
      </p:pic>
      <p:pic>
        <p:nvPicPr>
          <p:cNvPr id="23" name="Graphic 22" descr="Badge with solid fill">
            <a:extLst>
              <a:ext uri="{FF2B5EF4-FFF2-40B4-BE49-F238E27FC236}">
                <a16:creationId xmlns:a16="http://schemas.microsoft.com/office/drawing/2014/main" id="{255363B7-43F7-B240-6ADF-3F388CF840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7583" y="800371"/>
            <a:ext cx="556834" cy="556834"/>
          </a:xfrm>
          <a:prstGeom prst="rect">
            <a:avLst/>
          </a:prstGeom>
        </p:spPr>
      </p:pic>
      <p:pic>
        <p:nvPicPr>
          <p:cNvPr id="24" name="Content Placeholder 63" descr="Badge 3 with solid fill">
            <a:extLst>
              <a:ext uri="{FF2B5EF4-FFF2-40B4-BE49-F238E27FC236}">
                <a16:creationId xmlns:a16="http://schemas.microsoft.com/office/drawing/2014/main" id="{7C39C1E5-D5BF-3576-7F18-E4EC804BC5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65706" y="781051"/>
            <a:ext cx="556833" cy="556833"/>
          </a:xfrm>
          <a:prstGeom prst="rect">
            <a:avLst/>
          </a:prstGeom>
        </p:spPr>
      </p:pic>
      <p:sp>
        <p:nvSpPr>
          <p:cNvPr id="25" name="Rectangle 24">
            <a:extLst>
              <a:ext uri="{FF2B5EF4-FFF2-40B4-BE49-F238E27FC236}">
                <a16:creationId xmlns:a16="http://schemas.microsoft.com/office/drawing/2014/main" id="{2ECE2862-2E21-DD0E-0500-55B8A44A53CE}"/>
              </a:ext>
            </a:extLst>
          </p:cNvPr>
          <p:cNvSpPr/>
          <p:nvPr/>
        </p:nvSpPr>
        <p:spPr>
          <a:xfrm>
            <a:off x="4560068" y="800371"/>
            <a:ext cx="7034169" cy="1325035"/>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7A12BE6F-F3CC-C19E-A320-BE6DF05EB023}"/>
              </a:ext>
            </a:extLst>
          </p:cNvPr>
          <p:cNvSpPr>
            <a:spLocks noGrp="1"/>
          </p:cNvSpPr>
          <p:nvPr>
            <p:ph sz="quarter" idx="11"/>
          </p:nvPr>
        </p:nvSpPr>
        <p:spPr/>
        <p:txBody>
          <a:bodyPr/>
          <a:lstStyle/>
          <a:p>
            <a:endParaRPr lang="en-US"/>
          </a:p>
        </p:txBody>
      </p:sp>
      <p:sp>
        <p:nvSpPr>
          <p:cNvPr id="6" name="Rounded Rectangle 5">
            <a:extLst>
              <a:ext uri="{FF2B5EF4-FFF2-40B4-BE49-F238E27FC236}">
                <a16:creationId xmlns:a16="http://schemas.microsoft.com/office/drawing/2014/main" id="{F335A3EA-99BD-72A8-9EA4-071388631606}"/>
              </a:ext>
            </a:extLst>
          </p:cNvPr>
          <p:cNvSpPr/>
          <p:nvPr/>
        </p:nvSpPr>
        <p:spPr>
          <a:xfrm>
            <a:off x="709958" y="2258622"/>
            <a:ext cx="10735691" cy="493455"/>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00137F"/>
                </a:solidFill>
              </a:rPr>
              <a:t>Data Exploration</a:t>
            </a:r>
          </a:p>
        </p:txBody>
      </p:sp>
      <p:pic>
        <p:nvPicPr>
          <p:cNvPr id="7" name="Picture 2">
            <a:extLst>
              <a:ext uri="{FF2B5EF4-FFF2-40B4-BE49-F238E27FC236}">
                <a16:creationId xmlns:a16="http://schemas.microsoft.com/office/drawing/2014/main" id="{7DC7BCEA-6CE7-2120-A6EA-9AF766E8C5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49596" y="3106603"/>
            <a:ext cx="6816110" cy="147463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1F846E6-8848-FDBD-0A87-79952C0CB199}"/>
              </a:ext>
            </a:extLst>
          </p:cNvPr>
          <p:cNvSpPr txBox="1"/>
          <p:nvPr/>
        </p:nvSpPr>
        <p:spPr>
          <a:xfrm>
            <a:off x="3307684" y="5227799"/>
            <a:ext cx="5942717" cy="369332"/>
          </a:xfrm>
          <a:prstGeom prst="rect">
            <a:avLst/>
          </a:prstGeom>
          <a:noFill/>
        </p:spPr>
        <p:txBody>
          <a:bodyPr wrap="none" lIns="91440" tIns="45720" rIns="91440" bIns="45720" rtlCol="0" anchor="t">
            <a:spAutoFit/>
          </a:bodyPr>
          <a:lstStyle/>
          <a:p>
            <a:r>
              <a:rPr lang="en-US" dirty="0">
                <a:cs typeface="Arial"/>
              </a:rPr>
              <a:t>Songs in the </a:t>
            </a:r>
            <a:r>
              <a:rPr lang="en-US" b="1" dirty="0">
                <a:cs typeface="Arial"/>
              </a:rPr>
              <a:t>3rd</a:t>
            </a:r>
            <a:r>
              <a:rPr lang="en-US" dirty="0">
                <a:cs typeface="Arial"/>
              </a:rPr>
              <a:t> and </a:t>
            </a:r>
            <a:r>
              <a:rPr lang="en-US" b="1" dirty="0">
                <a:cs typeface="Arial"/>
              </a:rPr>
              <a:t>11th key </a:t>
            </a:r>
            <a:r>
              <a:rPr lang="en-US" dirty="0">
                <a:cs typeface="Arial"/>
              </a:rPr>
              <a:t>are more likely to go viral</a:t>
            </a:r>
          </a:p>
        </p:txBody>
      </p:sp>
      <p:sp>
        <p:nvSpPr>
          <p:cNvPr id="11" name="Content Placeholder 3">
            <a:extLst>
              <a:ext uri="{FF2B5EF4-FFF2-40B4-BE49-F238E27FC236}">
                <a16:creationId xmlns:a16="http://schemas.microsoft.com/office/drawing/2014/main" id="{35DF4EDC-C086-1732-B899-5809130E4409}"/>
              </a:ext>
            </a:extLst>
          </p:cNvPr>
          <p:cNvSpPr>
            <a:spLocks noGrp="1"/>
          </p:cNvSpPr>
          <p:nvPr>
            <p:ph sz="quarter" idx="12"/>
          </p:nvPr>
        </p:nvSpPr>
        <p:spPr/>
        <p:txBody>
          <a:bodyPr/>
          <a:lstStyle/>
          <a:p>
            <a:r>
              <a:rPr lang="en-US" dirty="0"/>
              <a:t>Shi Jian</a:t>
            </a:r>
          </a:p>
        </p:txBody>
      </p:sp>
    </p:spTree>
    <p:extLst>
      <p:ext uri="{BB962C8B-B14F-4D97-AF65-F5344CB8AC3E}">
        <p14:creationId xmlns:p14="http://schemas.microsoft.com/office/powerpoint/2010/main" val="3509310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17CB54-D298-4F93-B39D-B2959A3D2356}"/>
              </a:ext>
            </a:extLst>
          </p:cNvPr>
          <p:cNvSpPr>
            <a:spLocks noGrp="1"/>
          </p:cNvSpPr>
          <p:nvPr>
            <p:ph type="sldNum" sz="quarter" idx="4"/>
          </p:nvPr>
        </p:nvSpPr>
        <p:spPr/>
        <p:txBody>
          <a:bodyPr/>
          <a:lstStyle/>
          <a:p>
            <a:fld id="{330EA680-D336-4FF7-8B7A-9848BB0A1C32}" type="slidenum">
              <a:rPr lang="en-US" smtClean="0"/>
              <a:t>27</a:t>
            </a:fld>
            <a:endParaRPr lang="en-US"/>
          </a:p>
        </p:txBody>
      </p:sp>
      <p:sp>
        <p:nvSpPr>
          <p:cNvPr id="5" name="Title 4">
            <a:extLst>
              <a:ext uri="{FF2B5EF4-FFF2-40B4-BE49-F238E27FC236}">
                <a16:creationId xmlns:a16="http://schemas.microsoft.com/office/drawing/2014/main" id="{572BF017-56F6-E466-A524-7C12D501D13D}"/>
              </a:ext>
            </a:extLst>
          </p:cNvPr>
          <p:cNvSpPr>
            <a:spLocks noGrp="1"/>
          </p:cNvSpPr>
          <p:nvPr>
            <p:ph type="title"/>
          </p:nvPr>
        </p:nvSpPr>
        <p:spPr/>
        <p:txBody>
          <a:bodyPr/>
          <a:lstStyle/>
          <a:p>
            <a:r>
              <a:rPr lang="en-US" dirty="0"/>
              <a:t>We tackled this issue in </a:t>
            </a:r>
            <a:r>
              <a:rPr lang="en-US" dirty="0">
                <a:solidFill>
                  <a:srgbClr val="00137F"/>
                </a:solidFill>
              </a:rPr>
              <a:t>3 Stages </a:t>
            </a:r>
            <a:r>
              <a:rPr lang="en-US" dirty="0"/>
              <a:t>to produce an analytical solution</a:t>
            </a:r>
          </a:p>
        </p:txBody>
      </p:sp>
      <p:sp>
        <p:nvSpPr>
          <p:cNvPr id="15" name="Rounded Rectangle 14">
            <a:extLst>
              <a:ext uri="{FF2B5EF4-FFF2-40B4-BE49-F238E27FC236}">
                <a16:creationId xmlns:a16="http://schemas.microsoft.com/office/drawing/2014/main" id="{B24A0D57-AC17-8848-9D04-54D3BF1D048D}"/>
              </a:ext>
            </a:extLst>
          </p:cNvPr>
          <p:cNvSpPr/>
          <p:nvPr/>
        </p:nvSpPr>
        <p:spPr>
          <a:xfrm>
            <a:off x="4597652" y="1073136"/>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Data Modelling</a:t>
            </a:r>
          </a:p>
        </p:txBody>
      </p:sp>
      <p:sp>
        <p:nvSpPr>
          <p:cNvPr id="16" name="Rounded Rectangle 15">
            <a:extLst>
              <a:ext uri="{FF2B5EF4-FFF2-40B4-BE49-F238E27FC236}">
                <a16:creationId xmlns:a16="http://schemas.microsoft.com/office/drawing/2014/main" id="{0DAF8B78-CB06-FCE7-44CC-FE83030AF8DF}"/>
              </a:ext>
            </a:extLst>
          </p:cNvPr>
          <p:cNvSpPr/>
          <p:nvPr/>
        </p:nvSpPr>
        <p:spPr>
          <a:xfrm>
            <a:off x="746350" y="1073137"/>
            <a:ext cx="2996696" cy="893400"/>
          </a:xfrm>
          <a:prstGeom prst="roundRect">
            <a:avLst/>
          </a:prstGeom>
          <a:solidFill>
            <a:srgbClr val="80D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Data Collection, Exploration &amp; Preparation</a:t>
            </a:r>
          </a:p>
        </p:txBody>
      </p:sp>
      <p:sp>
        <p:nvSpPr>
          <p:cNvPr id="21" name="Rounded Rectangle 20">
            <a:extLst>
              <a:ext uri="{FF2B5EF4-FFF2-40B4-BE49-F238E27FC236}">
                <a16:creationId xmlns:a16="http://schemas.microsoft.com/office/drawing/2014/main" id="{FFE3D96D-8321-D267-7E57-837A0E4C118F}"/>
              </a:ext>
            </a:extLst>
          </p:cNvPr>
          <p:cNvSpPr/>
          <p:nvPr/>
        </p:nvSpPr>
        <p:spPr>
          <a:xfrm>
            <a:off x="8448954" y="1073135"/>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Synthesis &amp; Business Implementation</a:t>
            </a:r>
          </a:p>
        </p:txBody>
      </p:sp>
      <p:pic>
        <p:nvPicPr>
          <p:cNvPr id="22" name="Content Placeholder 9" descr="Badge 1 with solid fill">
            <a:extLst>
              <a:ext uri="{FF2B5EF4-FFF2-40B4-BE49-F238E27FC236}">
                <a16:creationId xmlns:a16="http://schemas.microsoft.com/office/drawing/2014/main" id="{91BCAD0C-FDC2-4870-4DE7-9690B7F7C1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7905" y="792731"/>
            <a:ext cx="560805" cy="560805"/>
          </a:xfrm>
          <a:prstGeom prst="rect">
            <a:avLst/>
          </a:prstGeom>
        </p:spPr>
      </p:pic>
      <p:pic>
        <p:nvPicPr>
          <p:cNvPr id="23" name="Graphic 22" descr="Badge with solid fill">
            <a:extLst>
              <a:ext uri="{FF2B5EF4-FFF2-40B4-BE49-F238E27FC236}">
                <a16:creationId xmlns:a16="http://schemas.microsoft.com/office/drawing/2014/main" id="{255363B7-43F7-B240-6ADF-3F388CF840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7583" y="800371"/>
            <a:ext cx="556834" cy="556834"/>
          </a:xfrm>
          <a:prstGeom prst="rect">
            <a:avLst/>
          </a:prstGeom>
        </p:spPr>
      </p:pic>
      <p:pic>
        <p:nvPicPr>
          <p:cNvPr id="24" name="Content Placeholder 63" descr="Badge 3 with solid fill">
            <a:extLst>
              <a:ext uri="{FF2B5EF4-FFF2-40B4-BE49-F238E27FC236}">
                <a16:creationId xmlns:a16="http://schemas.microsoft.com/office/drawing/2014/main" id="{7C39C1E5-D5BF-3576-7F18-E4EC804BC5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65706" y="781051"/>
            <a:ext cx="556833" cy="556833"/>
          </a:xfrm>
          <a:prstGeom prst="rect">
            <a:avLst/>
          </a:prstGeom>
        </p:spPr>
      </p:pic>
      <p:sp>
        <p:nvSpPr>
          <p:cNvPr id="25" name="Rectangle 24">
            <a:extLst>
              <a:ext uri="{FF2B5EF4-FFF2-40B4-BE49-F238E27FC236}">
                <a16:creationId xmlns:a16="http://schemas.microsoft.com/office/drawing/2014/main" id="{2ECE2862-2E21-DD0E-0500-55B8A44A53CE}"/>
              </a:ext>
            </a:extLst>
          </p:cNvPr>
          <p:cNvSpPr/>
          <p:nvPr/>
        </p:nvSpPr>
        <p:spPr>
          <a:xfrm>
            <a:off x="4560068" y="800371"/>
            <a:ext cx="7034169" cy="1325035"/>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7A12BE6F-F3CC-C19E-A320-BE6DF05EB023}"/>
              </a:ext>
            </a:extLst>
          </p:cNvPr>
          <p:cNvSpPr>
            <a:spLocks noGrp="1"/>
          </p:cNvSpPr>
          <p:nvPr>
            <p:ph sz="quarter" idx="11"/>
          </p:nvPr>
        </p:nvSpPr>
        <p:spPr/>
        <p:txBody>
          <a:bodyPr/>
          <a:lstStyle/>
          <a:p>
            <a:endParaRPr lang="en-US"/>
          </a:p>
        </p:txBody>
      </p:sp>
      <p:sp>
        <p:nvSpPr>
          <p:cNvPr id="9" name="Rounded Rectangle 8">
            <a:extLst>
              <a:ext uri="{FF2B5EF4-FFF2-40B4-BE49-F238E27FC236}">
                <a16:creationId xmlns:a16="http://schemas.microsoft.com/office/drawing/2014/main" id="{C0484945-9F44-1303-5C45-3E1CD3234F2D}"/>
              </a:ext>
            </a:extLst>
          </p:cNvPr>
          <p:cNvSpPr/>
          <p:nvPr/>
        </p:nvSpPr>
        <p:spPr>
          <a:xfrm>
            <a:off x="709958" y="2258622"/>
            <a:ext cx="10735691" cy="493455"/>
          </a:xfrm>
          <a:prstGeom prst="roundRect">
            <a:avLst/>
          </a:prstGeom>
          <a:gradFill flip="none" rotWithShape="1">
            <a:gsLst>
              <a:gs pos="26000">
                <a:srgbClr val="D5F0FA"/>
              </a:gs>
              <a:gs pos="0">
                <a:srgbClr val="D5F0F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137F"/>
                </a:solidFill>
              </a:rPr>
              <a:t>Data Preparation</a:t>
            </a:r>
          </a:p>
        </p:txBody>
      </p:sp>
      <p:sp>
        <p:nvSpPr>
          <p:cNvPr id="14" name="Oval 13">
            <a:extLst>
              <a:ext uri="{FF2B5EF4-FFF2-40B4-BE49-F238E27FC236}">
                <a16:creationId xmlns:a16="http://schemas.microsoft.com/office/drawing/2014/main" id="{65543527-891B-11B1-2648-5C9A04B4EFFC}"/>
              </a:ext>
            </a:extLst>
          </p:cNvPr>
          <p:cNvSpPr/>
          <p:nvPr/>
        </p:nvSpPr>
        <p:spPr>
          <a:xfrm>
            <a:off x="1546775" y="3146011"/>
            <a:ext cx="1620489" cy="1621299"/>
          </a:xfrm>
          <a:prstGeom prst="ellipse">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00137F"/>
                </a:solidFill>
              </a:rPr>
              <a:t>Data Scaling</a:t>
            </a:r>
          </a:p>
          <a:p>
            <a:pPr algn="ctr"/>
            <a:r>
              <a:rPr lang="en-US" sz="1600" i="1" dirty="0">
                <a:solidFill>
                  <a:srgbClr val="00137F"/>
                </a:solidFill>
              </a:rPr>
              <a:t>Between </a:t>
            </a:r>
          </a:p>
          <a:p>
            <a:pPr algn="ctr"/>
            <a:r>
              <a:rPr lang="en-US" sz="1600" b="1" i="1" dirty="0">
                <a:solidFill>
                  <a:srgbClr val="00137F"/>
                </a:solidFill>
              </a:rPr>
              <a:t>‘0’ and ’1’</a:t>
            </a:r>
          </a:p>
        </p:txBody>
      </p:sp>
      <p:sp>
        <p:nvSpPr>
          <p:cNvPr id="17" name="Oval 16">
            <a:extLst>
              <a:ext uri="{FF2B5EF4-FFF2-40B4-BE49-F238E27FC236}">
                <a16:creationId xmlns:a16="http://schemas.microsoft.com/office/drawing/2014/main" id="{39C93469-BE3E-4430-DB03-895C637A9A9B}"/>
              </a:ext>
            </a:extLst>
          </p:cNvPr>
          <p:cNvSpPr/>
          <p:nvPr/>
        </p:nvSpPr>
        <p:spPr>
          <a:xfrm>
            <a:off x="3996229" y="3146011"/>
            <a:ext cx="1620489" cy="1621299"/>
          </a:xfrm>
          <a:prstGeom prst="ellipse">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00137F"/>
                </a:solidFill>
              </a:rPr>
              <a:t>Train-Test Split</a:t>
            </a:r>
          </a:p>
          <a:p>
            <a:pPr algn="ctr"/>
            <a:r>
              <a:rPr lang="en-US" sz="1600" b="1" i="1" dirty="0">
                <a:solidFill>
                  <a:srgbClr val="00137F"/>
                </a:solidFill>
              </a:rPr>
              <a:t>70/30</a:t>
            </a:r>
          </a:p>
        </p:txBody>
      </p:sp>
      <p:sp>
        <p:nvSpPr>
          <p:cNvPr id="18" name="Oval 17">
            <a:extLst>
              <a:ext uri="{FF2B5EF4-FFF2-40B4-BE49-F238E27FC236}">
                <a16:creationId xmlns:a16="http://schemas.microsoft.com/office/drawing/2014/main" id="{ECC3A9C6-1270-19CB-C821-C45C961A1B13}"/>
              </a:ext>
            </a:extLst>
          </p:cNvPr>
          <p:cNvSpPr/>
          <p:nvPr/>
        </p:nvSpPr>
        <p:spPr>
          <a:xfrm>
            <a:off x="6471931" y="3119950"/>
            <a:ext cx="1620489" cy="1621299"/>
          </a:xfrm>
          <a:prstGeom prst="ellipse">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00137F"/>
                </a:solidFill>
              </a:rPr>
              <a:t>Feature Selection</a:t>
            </a:r>
          </a:p>
        </p:txBody>
      </p:sp>
      <p:sp>
        <p:nvSpPr>
          <p:cNvPr id="19" name="Oval 18">
            <a:extLst>
              <a:ext uri="{FF2B5EF4-FFF2-40B4-BE49-F238E27FC236}">
                <a16:creationId xmlns:a16="http://schemas.microsoft.com/office/drawing/2014/main" id="{9A67836B-EF5E-2D9F-E5B0-AD9D9D247EB3}"/>
              </a:ext>
            </a:extLst>
          </p:cNvPr>
          <p:cNvSpPr/>
          <p:nvPr/>
        </p:nvSpPr>
        <p:spPr>
          <a:xfrm>
            <a:off x="8921385" y="3146010"/>
            <a:ext cx="1620489" cy="1621299"/>
          </a:xfrm>
          <a:prstGeom prst="ellipse">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00137F"/>
                </a:solidFill>
              </a:rPr>
              <a:t>Balancing Trainset</a:t>
            </a:r>
          </a:p>
        </p:txBody>
      </p:sp>
      <p:sp>
        <p:nvSpPr>
          <p:cNvPr id="20" name="Content Placeholder 3">
            <a:extLst>
              <a:ext uri="{FF2B5EF4-FFF2-40B4-BE49-F238E27FC236}">
                <a16:creationId xmlns:a16="http://schemas.microsoft.com/office/drawing/2014/main" id="{597240B2-99DB-CD0C-A8B4-FC74A51A0109}"/>
              </a:ext>
            </a:extLst>
          </p:cNvPr>
          <p:cNvSpPr>
            <a:spLocks noGrp="1"/>
          </p:cNvSpPr>
          <p:nvPr>
            <p:ph sz="quarter" idx="12"/>
          </p:nvPr>
        </p:nvSpPr>
        <p:spPr/>
        <p:txBody>
          <a:bodyPr/>
          <a:lstStyle/>
          <a:p>
            <a:r>
              <a:rPr lang="en-US" dirty="0"/>
              <a:t>Shi Jian</a:t>
            </a:r>
          </a:p>
        </p:txBody>
      </p:sp>
    </p:spTree>
    <p:extLst>
      <p:ext uri="{BB962C8B-B14F-4D97-AF65-F5344CB8AC3E}">
        <p14:creationId xmlns:p14="http://schemas.microsoft.com/office/powerpoint/2010/main" val="4276541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17CB54-D298-4F93-B39D-B2959A3D2356}"/>
              </a:ext>
            </a:extLst>
          </p:cNvPr>
          <p:cNvSpPr>
            <a:spLocks noGrp="1"/>
          </p:cNvSpPr>
          <p:nvPr>
            <p:ph type="sldNum" sz="quarter" idx="4"/>
          </p:nvPr>
        </p:nvSpPr>
        <p:spPr/>
        <p:txBody>
          <a:bodyPr/>
          <a:lstStyle/>
          <a:p>
            <a:fld id="{330EA680-D336-4FF7-8B7A-9848BB0A1C32}" type="slidenum">
              <a:rPr lang="en-US" smtClean="0"/>
              <a:t>28</a:t>
            </a:fld>
            <a:endParaRPr lang="en-US"/>
          </a:p>
        </p:txBody>
      </p:sp>
      <p:sp>
        <p:nvSpPr>
          <p:cNvPr id="5" name="Title 4">
            <a:extLst>
              <a:ext uri="{FF2B5EF4-FFF2-40B4-BE49-F238E27FC236}">
                <a16:creationId xmlns:a16="http://schemas.microsoft.com/office/drawing/2014/main" id="{572BF017-56F6-E466-A524-7C12D501D13D}"/>
              </a:ext>
            </a:extLst>
          </p:cNvPr>
          <p:cNvSpPr>
            <a:spLocks noGrp="1"/>
          </p:cNvSpPr>
          <p:nvPr>
            <p:ph type="title"/>
          </p:nvPr>
        </p:nvSpPr>
        <p:spPr/>
        <p:txBody>
          <a:bodyPr/>
          <a:lstStyle/>
          <a:p>
            <a:r>
              <a:rPr lang="en-US" dirty="0"/>
              <a:t>We tackled this issue in </a:t>
            </a:r>
            <a:r>
              <a:rPr lang="en-US" dirty="0">
                <a:solidFill>
                  <a:srgbClr val="00137F"/>
                </a:solidFill>
              </a:rPr>
              <a:t>3 Stages </a:t>
            </a:r>
            <a:r>
              <a:rPr lang="en-US" dirty="0"/>
              <a:t>to produce an analytical solution</a:t>
            </a:r>
          </a:p>
        </p:txBody>
      </p:sp>
      <p:sp>
        <p:nvSpPr>
          <p:cNvPr id="15" name="Rounded Rectangle 14">
            <a:extLst>
              <a:ext uri="{FF2B5EF4-FFF2-40B4-BE49-F238E27FC236}">
                <a16:creationId xmlns:a16="http://schemas.microsoft.com/office/drawing/2014/main" id="{B24A0D57-AC17-8848-9D04-54D3BF1D048D}"/>
              </a:ext>
            </a:extLst>
          </p:cNvPr>
          <p:cNvSpPr/>
          <p:nvPr/>
        </p:nvSpPr>
        <p:spPr>
          <a:xfrm>
            <a:off x="4597652" y="1073136"/>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Data Modelling</a:t>
            </a:r>
          </a:p>
        </p:txBody>
      </p:sp>
      <p:sp>
        <p:nvSpPr>
          <p:cNvPr id="16" name="Rounded Rectangle 15">
            <a:extLst>
              <a:ext uri="{FF2B5EF4-FFF2-40B4-BE49-F238E27FC236}">
                <a16:creationId xmlns:a16="http://schemas.microsoft.com/office/drawing/2014/main" id="{0DAF8B78-CB06-FCE7-44CC-FE83030AF8DF}"/>
              </a:ext>
            </a:extLst>
          </p:cNvPr>
          <p:cNvSpPr/>
          <p:nvPr/>
        </p:nvSpPr>
        <p:spPr>
          <a:xfrm>
            <a:off x="746350" y="1073137"/>
            <a:ext cx="2996696" cy="893400"/>
          </a:xfrm>
          <a:prstGeom prst="roundRect">
            <a:avLst/>
          </a:prstGeom>
          <a:solidFill>
            <a:srgbClr val="80D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Data Collection, Exploration &amp; Preparation</a:t>
            </a:r>
          </a:p>
        </p:txBody>
      </p:sp>
      <p:sp>
        <p:nvSpPr>
          <p:cNvPr id="21" name="Rounded Rectangle 20">
            <a:extLst>
              <a:ext uri="{FF2B5EF4-FFF2-40B4-BE49-F238E27FC236}">
                <a16:creationId xmlns:a16="http://schemas.microsoft.com/office/drawing/2014/main" id="{FFE3D96D-8321-D267-7E57-837A0E4C118F}"/>
              </a:ext>
            </a:extLst>
          </p:cNvPr>
          <p:cNvSpPr/>
          <p:nvPr/>
        </p:nvSpPr>
        <p:spPr>
          <a:xfrm>
            <a:off x="8448954" y="1073135"/>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Synthesis &amp; Business Implementation</a:t>
            </a:r>
          </a:p>
        </p:txBody>
      </p:sp>
      <p:pic>
        <p:nvPicPr>
          <p:cNvPr id="22" name="Content Placeholder 9" descr="Badge 1 with solid fill">
            <a:extLst>
              <a:ext uri="{FF2B5EF4-FFF2-40B4-BE49-F238E27FC236}">
                <a16:creationId xmlns:a16="http://schemas.microsoft.com/office/drawing/2014/main" id="{91BCAD0C-FDC2-4870-4DE7-9690B7F7C1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7905" y="792731"/>
            <a:ext cx="560805" cy="560805"/>
          </a:xfrm>
          <a:prstGeom prst="rect">
            <a:avLst/>
          </a:prstGeom>
        </p:spPr>
      </p:pic>
      <p:pic>
        <p:nvPicPr>
          <p:cNvPr id="23" name="Graphic 22" descr="Badge with solid fill">
            <a:extLst>
              <a:ext uri="{FF2B5EF4-FFF2-40B4-BE49-F238E27FC236}">
                <a16:creationId xmlns:a16="http://schemas.microsoft.com/office/drawing/2014/main" id="{255363B7-43F7-B240-6ADF-3F388CF840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7583" y="800371"/>
            <a:ext cx="556834" cy="556834"/>
          </a:xfrm>
          <a:prstGeom prst="rect">
            <a:avLst/>
          </a:prstGeom>
        </p:spPr>
      </p:pic>
      <p:pic>
        <p:nvPicPr>
          <p:cNvPr id="24" name="Content Placeholder 63" descr="Badge 3 with solid fill">
            <a:extLst>
              <a:ext uri="{FF2B5EF4-FFF2-40B4-BE49-F238E27FC236}">
                <a16:creationId xmlns:a16="http://schemas.microsoft.com/office/drawing/2014/main" id="{7C39C1E5-D5BF-3576-7F18-E4EC804BC5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65706" y="781051"/>
            <a:ext cx="556833" cy="556833"/>
          </a:xfrm>
          <a:prstGeom prst="rect">
            <a:avLst/>
          </a:prstGeom>
        </p:spPr>
      </p:pic>
      <p:sp>
        <p:nvSpPr>
          <p:cNvPr id="25" name="Rectangle 24">
            <a:extLst>
              <a:ext uri="{FF2B5EF4-FFF2-40B4-BE49-F238E27FC236}">
                <a16:creationId xmlns:a16="http://schemas.microsoft.com/office/drawing/2014/main" id="{2ECE2862-2E21-DD0E-0500-55B8A44A53CE}"/>
              </a:ext>
            </a:extLst>
          </p:cNvPr>
          <p:cNvSpPr/>
          <p:nvPr/>
        </p:nvSpPr>
        <p:spPr>
          <a:xfrm>
            <a:off x="4560068" y="800371"/>
            <a:ext cx="7034169" cy="1325035"/>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7A12BE6F-F3CC-C19E-A320-BE6DF05EB023}"/>
              </a:ext>
            </a:extLst>
          </p:cNvPr>
          <p:cNvSpPr>
            <a:spLocks noGrp="1"/>
          </p:cNvSpPr>
          <p:nvPr>
            <p:ph sz="quarter" idx="11"/>
          </p:nvPr>
        </p:nvSpPr>
        <p:spPr/>
        <p:txBody>
          <a:bodyPr/>
          <a:lstStyle/>
          <a:p>
            <a:endParaRPr lang="en-US"/>
          </a:p>
        </p:txBody>
      </p:sp>
      <p:sp>
        <p:nvSpPr>
          <p:cNvPr id="9" name="Rounded Rectangle 8">
            <a:extLst>
              <a:ext uri="{FF2B5EF4-FFF2-40B4-BE49-F238E27FC236}">
                <a16:creationId xmlns:a16="http://schemas.microsoft.com/office/drawing/2014/main" id="{C0484945-9F44-1303-5C45-3E1CD3234F2D}"/>
              </a:ext>
            </a:extLst>
          </p:cNvPr>
          <p:cNvSpPr/>
          <p:nvPr/>
        </p:nvSpPr>
        <p:spPr>
          <a:xfrm>
            <a:off x="709958" y="2258622"/>
            <a:ext cx="10735691" cy="493455"/>
          </a:xfrm>
          <a:prstGeom prst="roundRect">
            <a:avLst/>
          </a:prstGeom>
          <a:gradFill flip="none" rotWithShape="1">
            <a:gsLst>
              <a:gs pos="26000">
                <a:srgbClr val="D5F0FA"/>
              </a:gs>
              <a:gs pos="0">
                <a:srgbClr val="34D8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137F"/>
                </a:solidFill>
              </a:rPr>
              <a:t>Data Preparation</a:t>
            </a:r>
          </a:p>
        </p:txBody>
      </p:sp>
      <p:sp>
        <p:nvSpPr>
          <p:cNvPr id="10" name="Oval 9">
            <a:extLst>
              <a:ext uri="{FF2B5EF4-FFF2-40B4-BE49-F238E27FC236}">
                <a16:creationId xmlns:a16="http://schemas.microsoft.com/office/drawing/2014/main" id="{C06189CC-9184-5BA4-739F-0D670E5C7E69}"/>
              </a:ext>
            </a:extLst>
          </p:cNvPr>
          <p:cNvSpPr/>
          <p:nvPr/>
        </p:nvSpPr>
        <p:spPr>
          <a:xfrm>
            <a:off x="1546775" y="3146011"/>
            <a:ext cx="1620489" cy="1621299"/>
          </a:xfrm>
          <a:prstGeom prst="ellipse">
            <a:avLst/>
          </a:prstGeom>
          <a:solidFill>
            <a:srgbClr val="34D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Data Scaling</a:t>
            </a:r>
          </a:p>
          <a:p>
            <a:pPr algn="ctr"/>
            <a:r>
              <a:rPr lang="en-US" sz="1600" i="1" dirty="0">
                <a:solidFill>
                  <a:schemeClr val="tx1"/>
                </a:solidFill>
              </a:rPr>
              <a:t>Between </a:t>
            </a:r>
          </a:p>
          <a:p>
            <a:pPr algn="ctr"/>
            <a:r>
              <a:rPr lang="en-US" sz="1600" b="1" i="1" dirty="0">
                <a:solidFill>
                  <a:schemeClr val="tx1"/>
                </a:solidFill>
              </a:rPr>
              <a:t>‘0’ and ’1’</a:t>
            </a:r>
          </a:p>
        </p:txBody>
      </p:sp>
      <p:sp>
        <p:nvSpPr>
          <p:cNvPr id="11" name="Oval 10">
            <a:extLst>
              <a:ext uri="{FF2B5EF4-FFF2-40B4-BE49-F238E27FC236}">
                <a16:creationId xmlns:a16="http://schemas.microsoft.com/office/drawing/2014/main" id="{3A2961B3-7C86-48E3-1ED1-B24FE29743F4}"/>
              </a:ext>
            </a:extLst>
          </p:cNvPr>
          <p:cNvSpPr/>
          <p:nvPr/>
        </p:nvSpPr>
        <p:spPr>
          <a:xfrm>
            <a:off x="3996229" y="3146011"/>
            <a:ext cx="1620489" cy="1621299"/>
          </a:xfrm>
          <a:prstGeom prst="ellipse">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00137F"/>
                </a:solidFill>
              </a:rPr>
              <a:t>Train-Test Split</a:t>
            </a:r>
          </a:p>
          <a:p>
            <a:pPr algn="ctr"/>
            <a:r>
              <a:rPr lang="en-US" sz="1600" b="1" i="1" dirty="0">
                <a:solidFill>
                  <a:srgbClr val="00137F"/>
                </a:solidFill>
              </a:rPr>
              <a:t>70/30</a:t>
            </a:r>
          </a:p>
        </p:txBody>
      </p:sp>
      <p:sp>
        <p:nvSpPr>
          <p:cNvPr id="12" name="Oval 11">
            <a:extLst>
              <a:ext uri="{FF2B5EF4-FFF2-40B4-BE49-F238E27FC236}">
                <a16:creationId xmlns:a16="http://schemas.microsoft.com/office/drawing/2014/main" id="{82523B43-447E-1C03-B867-75D5D9083B36}"/>
              </a:ext>
            </a:extLst>
          </p:cNvPr>
          <p:cNvSpPr/>
          <p:nvPr/>
        </p:nvSpPr>
        <p:spPr>
          <a:xfrm>
            <a:off x="6471931" y="3119950"/>
            <a:ext cx="1620489" cy="1621299"/>
          </a:xfrm>
          <a:prstGeom prst="ellipse">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00137F"/>
                </a:solidFill>
              </a:rPr>
              <a:t>Feature Selection</a:t>
            </a:r>
          </a:p>
        </p:txBody>
      </p:sp>
      <p:sp>
        <p:nvSpPr>
          <p:cNvPr id="13" name="Oval 12">
            <a:extLst>
              <a:ext uri="{FF2B5EF4-FFF2-40B4-BE49-F238E27FC236}">
                <a16:creationId xmlns:a16="http://schemas.microsoft.com/office/drawing/2014/main" id="{586925E3-64B2-7847-C67A-0FA8A025256A}"/>
              </a:ext>
            </a:extLst>
          </p:cNvPr>
          <p:cNvSpPr/>
          <p:nvPr/>
        </p:nvSpPr>
        <p:spPr>
          <a:xfrm>
            <a:off x="8921385" y="3146010"/>
            <a:ext cx="1620489" cy="1621299"/>
          </a:xfrm>
          <a:prstGeom prst="ellipse">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00137F"/>
                </a:solidFill>
              </a:rPr>
              <a:t>Balancing Trainset</a:t>
            </a:r>
          </a:p>
        </p:txBody>
      </p:sp>
      <p:sp>
        <p:nvSpPr>
          <p:cNvPr id="8" name="TextBox 7">
            <a:extLst>
              <a:ext uri="{FF2B5EF4-FFF2-40B4-BE49-F238E27FC236}">
                <a16:creationId xmlns:a16="http://schemas.microsoft.com/office/drawing/2014/main" id="{ABFD8F2A-4CCD-2585-2AD5-2A6E32B65857}"/>
              </a:ext>
            </a:extLst>
          </p:cNvPr>
          <p:cNvSpPr txBox="1"/>
          <p:nvPr/>
        </p:nvSpPr>
        <p:spPr>
          <a:xfrm>
            <a:off x="1469467" y="5241688"/>
            <a:ext cx="9253066" cy="369332"/>
          </a:xfrm>
          <a:prstGeom prst="rect">
            <a:avLst/>
          </a:prstGeom>
          <a:noFill/>
        </p:spPr>
        <p:txBody>
          <a:bodyPr wrap="square">
            <a:spAutoFit/>
          </a:bodyPr>
          <a:lstStyle/>
          <a:p>
            <a:pPr algn="ctr"/>
            <a:r>
              <a:rPr lang="en-SG" sz="1800" b="0" i="0" u="none" strike="noStrike" dirty="0">
                <a:solidFill>
                  <a:srgbClr val="000000"/>
                </a:solidFill>
                <a:effectLst/>
                <a:latin typeface="+mj-lt"/>
              </a:rPr>
              <a:t>All features were </a:t>
            </a:r>
            <a:r>
              <a:rPr lang="en-SG" b="1" dirty="0">
                <a:solidFill>
                  <a:srgbClr val="000000"/>
                </a:solidFill>
                <a:latin typeface="+mj-lt"/>
              </a:rPr>
              <a:t>brought </a:t>
            </a:r>
            <a:r>
              <a:rPr lang="en-SG" sz="1800" b="1" i="0" u="none" strike="noStrike" dirty="0">
                <a:solidFill>
                  <a:srgbClr val="000000"/>
                </a:solidFill>
                <a:effectLst/>
                <a:latin typeface="+mj-lt"/>
              </a:rPr>
              <a:t>to the same scale </a:t>
            </a:r>
            <a:r>
              <a:rPr lang="en-SG" sz="1800" b="0" i="0" u="none" strike="noStrike" dirty="0">
                <a:solidFill>
                  <a:srgbClr val="000000"/>
                </a:solidFill>
                <a:effectLst/>
                <a:latin typeface="+mj-lt"/>
              </a:rPr>
              <a:t>to improve model accuracy</a:t>
            </a:r>
            <a:endParaRPr lang="en-US" dirty="0">
              <a:latin typeface="+mj-lt"/>
            </a:endParaRPr>
          </a:p>
        </p:txBody>
      </p:sp>
      <p:sp>
        <p:nvSpPr>
          <p:cNvPr id="14" name="Content Placeholder 3">
            <a:extLst>
              <a:ext uri="{FF2B5EF4-FFF2-40B4-BE49-F238E27FC236}">
                <a16:creationId xmlns:a16="http://schemas.microsoft.com/office/drawing/2014/main" id="{DB4BCCEB-D270-1546-ACB6-0B82AADBB191}"/>
              </a:ext>
            </a:extLst>
          </p:cNvPr>
          <p:cNvSpPr>
            <a:spLocks noGrp="1"/>
          </p:cNvSpPr>
          <p:nvPr>
            <p:ph sz="quarter" idx="12"/>
          </p:nvPr>
        </p:nvSpPr>
        <p:spPr/>
        <p:txBody>
          <a:bodyPr/>
          <a:lstStyle/>
          <a:p>
            <a:r>
              <a:rPr lang="en-US" dirty="0"/>
              <a:t>Shi Jian</a:t>
            </a:r>
          </a:p>
        </p:txBody>
      </p:sp>
    </p:spTree>
    <p:extLst>
      <p:ext uri="{BB962C8B-B14F-4D97-AF65-F5344CB8AC3E}">
        <p14:creationId xmlns:p14="http://schemas.microsoft.com/office/powerpoint/2010/main" val="50005785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17CB54-D298-4F93-B39D-B2959A3D2356}"/>
              </a:ext>
            </a:extLst>
          </p:cNvPr>
          <p:cNvSpPr>
            <a:spLocks noGrp="1"/>
          </p:cNvSpPr>
          <p:nvPr>
            <p:ph type="sldNum" sz="quarter" idx="4"/>
          </p:nvPr>
        </p:nvSpPr>
        <p:spPr/>
        <p:txBody>
          <a:bodyPr/>
          <a:lstStyle/>
          <a:p>
            <a:fld id="{330EA680-D336-4FF7-8B7A-9848BB0A1C32}" type="slidenum">
              <a:rPr lang="en-US" smtClean="0"/>
              <a:t>29</a:t>
            </a:fld>
            <a:endParaRPr lang="en-US"/>
          </a:p>
        </p:txBody>
      </p:sp>
      <p:sp>
        <p:nvSpPr>
          <p:cNvPr id="5" name="Title 4">
            <a:extLst>
              <a:ext uri="{FF2B5EF4-FFF2-40B4-BE49-F238E27FC236}">
                <a16:creationId xmlns:a16="http://schemas.microsoft.com/office/drawing/2014/main" id="{572BF017-56F6-E466-A524-7C12D501D13D}"/>
              </a:ext>
            </a:extLst>
          </p:cNvPr>
          <p:cNvSpPr>
            <a:spLocks noGrp="1"/>
          </p:cNvSpPr>
          <p:nvPr>
            <p:ph type="title"/>
          </p:nvPr>
        </p:nvSpPr>
        <p:spPr/>
        <p:txBody>
          <a:bodyPr/>
          <a:lstStyle/>
          <a:p>
            <a:r>
              <a:rPr lang="en-US" dirty="0"/>
              <a:t>We tackled this issue in </a:t>
            </a:r>
            <a:r>
              <a:rPr lang="en-US" dirty="0">
                <a:solidFill>
                  <a:srgbClr val="00137F"/>
                </a:solidFill>
              </a:rPr>
              <a:t>3 Stages </a:t>
            </a:r>
            <a:r>
              <a:rPr lang="en-US" dirty="0"/>
              <a:t>to produce an analytical solution</a:t>
            </a:r>
          </a:p>
        </p:txBody>
      </p:sp>
      <p:sp>
        <p:nvSpPr>
          <p:cNvPr id="15" name="Rounded Rectangle 14">
            <a:extLst>
              <a:ext uri="{FF2B5EF4-FFF2-40B4-BE49-F238E27FC236}">
                <a16:creationId xmlns:a16="http://schemas.microsoft.com/office/drawing/2014/main" id="{B24A0D57-AC17-8848-9D04-54D3BF1D048D}"/>
              </a:ext>
            </a:extLst>
          </p:cNvPr>
          <p:cNvSpPr/>
          <p:nvPr/>
        </p:nvSpPr>
        <p:spPr>
          <a:xfrm>
            <a:off x="4597652" y="1073136"/>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Data Modelling</a:t>
            </a:r>
          </a:p>
        </p:txBody>
      </p:sp>
      <p:sp>
        <p:nvSpPr>
          <p:cNvPr id="16" name="Rounded Rectangle 15">
            <a:extLst>
              <a:ext uri="{FF2B5EF4-FFF2-40B4-BE49-F238E27FC236}">
                <a16:creationId xmlns:a16="http://schemas.microsoft.com/office/drawing/2014/main" id="{0DAF8B78-CB06-FCE7-44CC-FE83030AF8DF}"/>
              </a:ext>
            </a:extLst>
          </p:cNvPr>
          <p:cNvSpPr/>
          <p:nvPr/>
        </p:nvSpPr>
        <p:spPr>
          <a:xfrm>
            <a:off x="746350" y="1073137"/>
            <a:ext cx="2996696" cy="893400"/>
          </a:xfrm>
          <a:prstGeom prst="roundRect">
            <a:avLst/>
          </a:prstGeom>
          <a:solidFill>
            <a:srgbClr val="80D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Data Collection, Exploration &amp; Preparation</a:t>
            </a:r>
          </a:p>
        </p:txBody>
      </p:sp>
      <p:sp>
        <p:nvSpPr>
          <p:cNvPr id="21" name="Rounded Rectangle 20">
            <a:extLst>
              <a:ext uri="{FF2B5EF4-FFF2-40B4-BE49-F238E27FC236}">
                <a16:creationId xmlns:a16="http://schemas.microsoft.com/office/drawing/2014/main" id="{FFE3D96D-8321-D267-7E57-837A0E4C118F}"/>
              </a:ext>
            </a:extLst>
          </p:cNvPr>
          <p:cNvSpPr/>
          <p:nvPr/>
        </p:nvSpPr>
        <p:spPr>
          <a:xfrm>
            <a:off x="8448954" y="1073135"/>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Synthesis &amp; Business Implementation</a:t>
            </a:r>
          </a:p>
        </p:txBody>
      </p:sp>
      <p:pic>
        <p:nvPicPr>
          <p:cNvPr id="22" name="Content Placeholder 9" descr="Badge 1 with solid fill">
            <a:extLst>
              <a:ext uri="{FF2B5EF4-FFF2-40B4-BE49-F238E27FC236}">
                <a16:creationId xmlns:a16="http://schemas.microsoft.com/office/drawing/2014/main" id="{91BCAD0C-FDC2-4870-4DE7-9690B7F7C1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7905" y="792731"/>
            <a:ext cx="560805" cy="560805"/>
          </a:xfrm>
          <a:prstGeom prst="rect">
            <a:avLst/>
          </a:prstGeom>
        </p:spPr>
      </p:pic>
      <p:pic>
        <p:nvPicPr>
          <p:cNvPr id="23" name="Graphic 22" descr="Badge with solid fill">
            <a:extLst>
              <a:ext uri="{FF2B5EF4-FFF2-40B4-BE49-F238E27FC236}">
                <a16:creationId xmlns:a16="http://schemas.microsoft.com/office/drawing/2014/main" id="{255363B7-43F7-B240-6ADF-3F388CF840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7583" y="800371"/>
            <a:ext cx="556834" cy="556834"/>
          </a:xfrm>
          <a:prstGeom prst="rect">
            <a:avLst/>
          </a:prstGeom>
        </p:spPr>
      </p:pic>
      <p:pic>
        <p:nvPicPr>
          <p:cNvPr id="24" name="Content Placeholder 63" descr="Badge 3 with solid fill">
            <a:extLst>
              <a:ext uri="{FF2B5EF4-FFF2-40B4-BE49-F238E27FC236}">
                <a16:creationId xmlns:a16="http://schemas.microsoft.com/office/drawing/2014/main" id="{7C39C1E5-D5BF-3576-7F18-E4EC804BC5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65706" y="781051"/>
            <a:ext cx="556833" cy="556833"/>
          </a:xfrm>
          <a:prstGeom prst="rect">
            <a:avLst/>
          </a:prstGeom>
        </p:spPr>
      </p:pic>
      <p:sp>
        <p:nvSpPr>
          <p:cNvPr id="25" name="Rectangle 24">
            <a:extLst>
              <a:ext uri="{FF2B5EF4-FFF2-40B4-BE49-F238E27FC236}">
                <a16:creationId xmlns:a16="http://schemas.microsoft.com/office/drawing/2014/main" id="{2ECE2862-2E21-DD0E-0500-55B8A44A53CE}"/>
              </a:ext>
            </a:extLst>
          </p:cNvPr>
          <p:cNvSpPr/>
          <p:nvPr/>
        </p:nvSpPr>
        <p:spPr>
          <a:xfrm>
            <a:off x="4560068" y="800371"/>
            <a:ext cx="7034169" cy="1325035"/>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7A12BE6F-F3CC-C19E-A320-BE6DF05EB023}"/>
              </a:ext>
            </a:extLst>
          </p:cNvPr>
          <p:cNvSpPr>
            <a:spLocks noGrp="1"/>
          </p:cNvSpPr>
          <p:nvPr>
            <p:ph sz="quarter" idx="11"/>
          </p:nvPr>
        </p:nvSpPr>
        <p:spPr/>
        <p:txBody>
          <a:bodyPr/>
          <a:lstStyle/>
          <a:p>
            <a:endParaRPr lang="en-US"/>
          </a:p>
        </p:txBody>
      </p:sp>
      <p:sp>
        <p:nvSpPr>
          <p:cNvPr id="9" name="Rounded Rectangle 8">
            <a:extLst>
              <a:ext uri="{FF2B5EF4-FFF2-40B4-BE49-F238E27FC236}">
                <a16:creationId xmlns:a16="http://schemas.microsoft.com/office/drawing/2014/main" id="{C0484945-9F44-1303-5C45-3E1CD3234F2D}"/>
              </a:ext>
            </a:extLst>
          </p:cNvPr>
          <p:cNvSpPr/>
          <p:nvPr/>
        </p:nvSpPr>
        <p:spPr>
          <a:xfrm>
            <a:off x="709958" y="2258622"/>
            <a:ext cx="10735691" cy="493455"/>
          </a:xfrm>
          <a:prstGeom prst="roundRect">
            <a:avLst/>
          </a:prstGeom>
          <a:gradFill flip="none" rotWithShape="1">
            <a:gsLst>
              <a:gs pos="59000">
                <a:srgbClr val="D5F0FA"/>
              </a:gs>
              <a:gs pos="29000">
                <a:srgbClr val="34D8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137F"/>
                </a:solidFill>
              </a:rPr>
              <a:t>Data Preparation</a:t>
            </a:r>
          </a:p>
        </p:txBody>
      </p:sp>
      <p:sp>
        <p:nvSpPr>
          <p:cNvPr id="6" name="Oval 5">
            <a:extLst>
              <a:ext uri="{FF2B5EF4-FFF2-40B4-BE49-F238E27FC236}">
                <a16:creationId xmlns:a16="http://schemas.microsoft.com/office/drawing/2014/main" id="{D9A7E0FB-7E0F-5F70-BC44-FB98EAFC7606}"/>
              </a:ext>
            </a:extLst>
          </p:cNvPr>
          <p:cNvSpPr/>
          <p:nvPr/>
        </p:nvSpPr>
        <p:spPr>
          <a:xfrm>
            <a:off x="1546775" y="3146011"/>
            <a:ext cx="1620489" cy="1621299"/>
          </a:xfrm>
          <a:prstGeom prst="ellipse">
            <a:avLst/>
          </a:prstGeom>
          <a:solidFill>
            <a:srgbClr val="34D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Data Scaling</a:t>
            </a:r>
          </a:p>
          <a:p>
            <a:pPr algn="ctr"/>
            <a:r>
              <a:rPr lang="en-US" sz="1600" i="1" dirty="0">
                <a:solidFill>
                  <a:schemeClr val="tx1"/>
                </a:solidFill>
              </a:rPr>
              <a:t>Between </a:t>
            </a:r>
          </a:p>
          <a:p>
            <a:pPr algn="ctr"/>
            <a:r>
              <a:rPr lang="en-US" sz="1600" b="1" i="1" dirty="0">
                <a:solidFill>
                  <a:schemeClr val="tx1"/>
                </a:solidFill>
              </a:rPr>
              <a:t>‘0’ and ’1’</a:t>
            </a:r>
          </a:p>
        </p:txBody>
      </p:sp>
      <p:sp>
        <p:nvSpPr>
          <p:cNvPr id="7" name="Oval 6">
            <a:extLst>
              <a:ext uri="{FF2B5EF4-FFF2-40B4-BE49-F238E27FC236}">
                <a16:creationId xmlns:a16="http://schemas.microsoft.com/office/drawing/2014/main" id="{34671620-BA01-146E-3EC6-986E61B002D2}"/>
              </a:ext>
            </a:extLst>
          </p:cNvPr>
          <p:cNvSpPr/>
          <p:nvPr/>
        </p:nvSpPr>
        <p:spPr>
          <a:xfrm>
            <a:off x="3996229" y="3146011"/>
            <a:ext cx="1620489" cy="1621299"/>
          </a:xfrm>
          <a:prstGeom prst="ellipse">
            <a:avLst/>
          </a:prstGeom>
          <a:solidFill>
            <a:srgbClr val="34D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Train-Test Split</a:t>
            </a:r>
          </a:p>
          <a:p>
            <a:pPr algn="ctr"/>
            <a:r>
              <a:rPr lang="en-US" sz="1600" b="1" i="1" dirty="0">
                <a:solidFill>
                  <a:schemeClr val="tx1"/>
                </a:solidFill>
              </a:rPr>
              <a:t>70/30</a:t>
            </a:r>
          </a:p>
        </p:txBody>
      </p:sp>
      <p:sp>
        <p:nvSpPr>
          <p:cNvPr id="8" name="Oval 7">
            <a:extLst>
              <a:ext uri="{FF2B5EF4-FFF2-40B4-BE49-F238E27FC236}">
                <a16:creationId xmlns:a16="http://schemas.microsoft.com/office/drawing/2014/main" id="{F4568DF8-B5E7-204E-1BF3-A03875582310}"/>
              </a:ext>
            </a:extLst>
          </p:cNvPr>
          <p:cNvSpPr/>
          <p:nvPr/>
        </p:nvSpPr>
        <p:spPr>
          <a:xfrm>
            <a:off x="6471931" y="3119950"/>
            <a:ext cx="1620489" cy="1621299"/>
          </a:xfrm>
          <a:prstGeom prst="ellipse">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00137F"/>
                </a:solidFill>
              </a:rPr>
              <a:t>Feature Selection</a:t>
            </a:r>
          </a:p>
        </p:txBody>
      </p:sp>
      <p:sp>
        <p:nvSpPr>
          <p:cNvPr id="14" name="Oval 13">
            <a:extLst>
              <a:ext uri="{FF2B5EF4-FFF2-40B4-BE49-F238E27FC236}">
                <a16:creationId xmlns:a16="http://schemas.microsoft.com/office/drawing/2014/main" id="{0DF32699-E33E-48D2-7AC5-8A99105286A5}"/>
              </a:ext>
            </a:extLst>
          </p:cNvPr>
          <p:cNvSpPr/>
          <p:nvPr/>
        </p:nvSpPr>
        <p:spPr>
          <a:xfrm>
            <a:off x="8921385" y="3146010"/>
            <a:ext cx="1620489" cy="1621299"/>
          </a:xfrm>
          <a:prstGeom prst="ellipse">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00137F"/>
                </a:solidFill>
              </a:rPr>
              <a:t>Balancing Trainset</a:t>
            </a:r>
          </a:p>
        </p:txBody>
      </p:sp>
      <p:sp>
        <p:nvSpPr>
          <p:cNvPr id="11" name="TextBox 10">
            <a:extLst>
              <a:ext uri="{FF2B5EF4-FFF2-40B4-BE49-F238E27FC236}">
                <a16:creationId xmlns:a16="http://schemas.microsoft.com/office/drawing/2014/main" id="{510334A9-4061-FB40-C381-4BB078A97199}"/>
              </a:ext>
            </a:extLst>
          </p:cNvPr>
          <p:cNvSpPr txBox="1"/>
          <p:nvPr/>
        </p:nvSpPr>
        <p:spPr>
          <a:xfrm>
            <a:off x="1469467" y="5241688"/>
            <a:ext cx="9253066" cy="369332"/>
          </a:xfrm>
          <a:prstGeom prst="rect">
            <a:avLst/>
          </a:prstGeom>
          <a:noFill/>
        </p:spPr>
        <p:txBody>
          <a:bodyPr wrap="square" lIns="91440" tIns="45720" rIns="91440" bIns="45720" anchor="t">
            <a:spAutoFit/>
          </a:bodyPr>
          <a:lstStyle/>
          <a:p>
            <a:pPr algn="ctr"/>
            <a:r>
              <a:rPr lang="en-SG">
                <a:latin typeface="+mj-lt"/>
                <a:cs typeface="Arial"/>
              </a:rPr>
              <a:t> The data was randomly split into training and testing sets to </a:t>
            </a:r>
            <a:r>
              <a:rPr lang="en-SG" b="1">
                <a:latin typeface="+mj-lt"/>
                <a:cs typeface="Arial"/>
              </a:rPr>
              <a:t>reduce bias</a:t>
            </a:r>
          </a:p>
        </p:txBody>
      </p:sp>
      <p:sp>
        <p:nvSpPr>
          <p:cNvPr id="19" name="Content Placeholder 3">
            <a:extLst>
              <a:ext uri="{FF2B5EF4-FFF2-40B4-BE49-F238E27FC236}">
                <a16:creationId xmlns:a16="http://schemas.microsoft.com/office/drawing/2014/main" id="{2AEE6848-E47A-64FD-7AC2-4295B3161DC4}"/>
              </a:ext>
            </a:extLst>
          </p:cNvPr>
          <p:cNvSpPr>
            <a:spLocks noGrp="1"/>
          </p:cNvSpPr>
          <p:nvPr>
            <p:ph sz="quarter" idx="12"/>
          </p:nvPr>
        </p:nvSpPr>
        <p:spPr/>
        <p:txBody>
          <a:bodyPr/>
          <a:lstStyle/>
          <a:p>
            <a:r>
              <a:rPr lang="en-US" dirty="0"/>
              <a:t>Shi Jian</a:t>
            </a:r>
          </a:p>
        </p:txBody>
      </p:sp>
    </p:spTree>
    <p:extLst>
      <p:ext uri="{BB962C8B-B14F-4D97-AF65-F5344CB8AC3E}">
        <p14:creationId xmlns:p14="http://schemas.microsoft.com/office/powerpoint/2010/main" val="279202095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14BDD-6000-4255-F0BA-4B74CC254403}"/>
              </a:ext>
            </a:extLst>
          </p:cNvPr>
          <p:cNvSpPr>
            <a:spLocks noGrp="1"/>
          </p:cNvSpPr>
          <p:nvPr>
            <p:ph sz="quarter" idx="11"/>
          </p:nvPr>
        </p:nvSpPr>
        <p:spPr/>
        <p:txBody>
          <a:bodyPr lIns="91440" tIns="45720" rIns="91440" bIns="45720" anchor="ctr"/>
          <a:lstStyle/>
          <a:p>
            <a:r>
              <a:rPr lang="en-US" i="0" dirty="0">
                <a:cs typeface="Arial"/>
              </a:rPr>
              <a:t>Source(s): </a:t>
            </a:r>
            <a:r>
              <a:rPr lang="en-US" i="0" dirty="0" err="1">
                <a:cs typeface="Arial"/>
              </a:rPr>
              <a:t>MusicBusinessWorldwide</a:t>
            </a:r>
            <a:endParaRPr lang="en-US" i="0" dirty="0">
              <a:cs typeface="Arial"/>
            </a:endParaRPr>
          </a:p>
        </p:txBody>
      </p:sp>
      <p:sp>
        <p:nvSpPr>
          <p:cNvPr id="3" name="Slide Number Placeholder 2">
            <a:extLst>
              <a:ext uri="{FF2B5EF4-FFF2-40B4-BE49-F238E27FC236}">
                <a16:creationId xmlns:a16="http://schemas.microsoft.com/office/drawing/2014/main" id="{993E5D15-0BDF-151B-8110-AD170D6821E8}"/>
              </a:ext>
            </a:extLst>
          </p:cNvPr>
          <p:cNvSpPr>
            <a:spLocks noGrp="1"/>
          </p:cNvSpPr>
          <p:nvPr>
            <p:ph type="sldNum" sz="quarter" idx="4"/>
          </p:nvPr>
        </p:nvSpPr>
        <p:spPr/>
        <p:txBody>
          <a:bodyPr/>
          <a:lstStyle/>
          <a:p>
            <a:fld id="{330EA680-D336-4FF7-8B7A-9848BB0A1C32}" type="slidenum">
              <a:rPr lang="en-US" smtClean="0"/>
              <a:t>3</a:t>
            </a:fld>
            <a:endParaRPr lang="en-US"/>
          </a:p>
        </p:txBody>
      </p:sp>
      <p:sp>
        <p:nvSpPr>
          <p:cNvPr id="4" name="Content Placeholder 3">
            <a:extLst>
              <a:ext uri="{FF2B5EF4-FFF2-40B4-BE49-F238E27FC236}">
                <a16:creationId xmlns:a16="http://schemas.microsoft.com/office/drawing/2014/main" id="{5F5B380F-4329-5D96-C2DA-25F22EC44E40}"/>
              </a:ext>
            </a:extLst>
          </p:cNvPr>
          <p:cNvSpPr>
            <a:spLocks noGrp="1"/>
          </p:cNvSpPr>
          <p:nvPr>
            <p:ph sz="quarter" idx="12"/>
          </p:nvPr>
        </p:nvSpPr>
        <p:spPr/>
        <p:txBody>
          <a:bodyPr/>
          <a:lstStyle/>
          <a:p>
            <a:r>
              <a:rPr lang="en-US" dirty="0"/>
              <a:t>Hui Yu</a:t>
            </a:r>
          </a:p>
        </p:txBody>
      </p:sp>
      <p:sp>
        <p:nvSpPr>
          <p:cNvPr id="5" name="Title 4">
            <a:extLst>
              <a:ext uri="{FF2B5EF4-FFF2-40B4-BE49-F238E27FC236}">
                <a16:creationId xmlns:a16="http://schemas.microsoft.com/office/drawing/2014/main" id="{331FB5DD-82E6-245A-2A19-D55C17C02D3D}"/>
              </a:ext>
            </a:extLst>
          </p:cNvPr>
          <p:cNvSpPr>
            <a:spLocks noGrp="1"/>
          </p:cNvSpPr>
          <p:nvPr>
            <p:ph type="title"/>
          </p:nvPr>
        </p:nvSpPr>
        <p:spPr/>
        <p:txBody>
          <a:bodyPr/>
          <a:lstStyle/>
          <a:p>
            <a:r>
              <a:rPr lang="en-US"/>
              <a:t>Issue 1: </a:t>
            </a:r>
            <a:r>
              <a:rPr lang="en-US">
                <a:solidFill>
                  <a:srgbClr val="043170"/>
                </a:solidFill>
              </a:rPr>
              <a:t>Streaming</a:t>
            </a:r>
            <a:r>
              <a:rPr lang="en-US"/>
              <a:t> and </a:t>
            </a:r>
            <a:r>
              <a:rPr lang="en-US">
                <a:solidFill>
                  <a:srgbClr val="043170"/>
                </a:solidFill>
              </a:rPr>
              <a:t>social media</a:t>
            </a:r>
            <a:r>
              <a:rPr lang="en-US"/>
              <a:t> have disrupted the traditional artist acquisition process</a:t>
            </a:r>
          </a:p>
        </p:txBody>
      </p:sp>
      <p:pic>
        <p:nvPicPr>
          <p:cNvPr id="9" name="Picture 8">
            <a:extLst>
              <a:ext uri="{FF2B5EF4-FFF2-40B4-BE49-F238E27FC236}">
                <a16:creationId xmlns:a16="http://schemas.microsoft.com/office/drawing/2014/main" id="{51061F27-28E6-F71C-7FB9-F93EFF494B1A}"/>
              </a:ext>
            </a:extLst>
          </p:cNvPr>
          <p:cNvPicPr>
            <a:picLocks noChangeAspect="1"/>
          </p:cNvPicPr>
          <p:nvPr/>
        </p:nvPicPr>
        <p:blipFill>
          <a:blip r:embed="rId2"/>
          <a:stretch>
            <a:fillRect/>
          </a:stretch>
        </p:blipFill>
        <p:spPr>
          <a:xfrm>
            <a:off x="12716237" y="1265360"/>
            <a:ext cx="6642100" cy="3175000"/>
          </a:xfrm>
          <a:prstGeom prst="rect">
            <a:avLst/>
          </a:prstGeom>
        </p:spPr>
      </p:pic>
      <p:pic>
        <p:nvPicPr>
          <p:cNvPr id="21" name="Picture 2" descr="Male singer cartoon hi-res stock photography and images - Alamy">
            <a:extLst>
              <a:ext uri="{FF2B5EF4-FFF2-40B4-BE49-F238E27FC236}">
                <a16:creationId xmlns:a16="http://schemas.microsoft.com/office/drawing/2014/main" id="{D04B39F6-7247-473B-8017-632CABCCC62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626" b="89784" l="10000" r="90000">
                        <a14:foregroundMark x1="27154" y1="85683" x2="27154" y2="85683"/>
                        <a14:foregroundMark x1="41077" y1="83669" x2="41077" y2="83669"/>
                        <a14:foregroundMark x1="43769" y1="86763" x2="43769" y2="86763"/>
                        <a14:foregroundMark x1="27154" y1="53165" x2="27154" y2="53165"/>
                        <a14:foregroundMark x1="40385" y1="7626" x2="40385" y2="7626"/>
                        <a14:foregroundMark x1="28385" y1="52590" x2="28385" y2="52590"/>
                        <a14:foregroundMark x1="49538" y1="33237" x2="49538" y2="33237"/>
                        <a14:foregroundMark x1="74000" y1="67266" x2="74000" y2="67266"/>
                        <a14:foregroundMark x1="74615" y1="65036" x2="74615" y2="65036"/>
                        <a14:foregroundMark x1="74308" y1="65971" x2="74308" y2="65971"/>
                        <a14:foregroundMark x1="74308" y1="65612" x2="74308" y2="65612"/>
                        <a14:foregroundMark x1="74308" y1="65612" x2="74462" y2="66547"/>
                        <a14:foregroundMark x1="74615" y1="63597" x2="74308" y2="67122"/>
                        <a14:foregroundMark x1="74615" y1="65612" x2="74615" y2="65612"/>
                        <a14:foregroundMark x1="73846" y1="68705" x2="73846" y2="68705"/>
                        <a14:foregroundMark x1="62923" y1="88345" x2="62923" y2="88345"/>
                        <a14:foregroundMark x1="66231" y1="87914" x2="66231" y2="87914"/>
                        <a14:foregroundMark x1="67462" y1="87770" x2="70538" y2="87194"/>
                        <a14:foregroundMark x1="47846" y1="88058" x2="47846" y2="88058"/>
                        <a14:foregroundMark x1="41462" y1="89640" x2="54308" y2="89784"/>
                        <a14:foregroundMark x1="54308" y1="89784" x2="57769" y2="89496"/>
                      </a14:backgroundRemoval>
                    </a14:imgEffect>
                  </a14:imgLayer>
                </a14:imgProps>
              </a:ext>
              <a:ext uri="{28A0092B-C50C-407E-A947-70E740481C1C}">
                <a14:useLocalDpi xmlns:a14="http://schemas.microsoft.com/office/drawing/2010/main" val="0"/>
              </a:ext>
            </a:extLst>
          </a:blip>
          <a:srcRect b="8189"/>
          <a:stretch/>
        </p:blipFill>
        <p:spPr bwMode="auto">
          <a:xfrm>
            <a:off x="568222" y="1446198"/>
            <a:ext cx="3419997" cy="335752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Premium Vector | Executive businessman cartoon">
            <a:extLst>
              <a:ext uri="{FF2B5EF4-FFF2-40B4-BE49-F238E27FC236}">
                <a16:creationId xmlns:a16="http://schemas.microsoft.com/office/drawing/2014/main" id="{19347494-8018-0ED4-38F6-527A587300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7240" y="1681485"/>
            <a:ext cx="2014514" cy="3357524"/>
          </a:xfrm>
          <a:prstGeom prst="rect">
            <a:avLst/>
          </a:prstGeom>
          <a:noFill/>
          <a:extLst>
            <a:ext uri="{909E8E84-426E-40DD-AFC4-6F175D3DCCD1}">
              <a14:hiddenFill xmlns:a14="http://schemas.microsoft.com/office/drawing/2010/main">
                <a:solidFill>
                  <a:srgbClr val="FFFFFF"/>
                </a:solidFill>
              </a14:hiddenFill>
            </a:ext>
          </a:extLst>
        </p:spPr>
      </p:pic>
      <p:sp>
        <p:nvSpPr>
          <p:cNvPr id="23" name="Cloud 22">
            <a:extLst>
              <a:ext uri="{FF2B5EF4-FFF2-40B4-BE49-F238E27FC236}">
                <a16:creationId xmlns:a16="http://schemas.microsoft.com/office/drawing/2014/main" id="{96958128-685E-892D-2416-189056F7399F}"/>
              </a:ext>
            </a:extLst>
          </p:cNvPr>
          <p:cNvSpPr/>
          <p:nvPr/>
        </p:nvSpPr>
        <p:spPr>
          <a:xfrm>
            <a:off x="4641209" y="1528086"/>
            <a:ext cx="2923674" cy="1732620"/>
          </a:xfrm>
          <a:prstGeom prst="cloud">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rgbClr val="043170"/>
                </a:solidFill>
              </a:rPr>
              <a:t>Record labels </a:t>
            </a:r>
            <a:r>
              <a:rPr lang="en-US" b="1" dirty="0">
                <a:solidFill>
                  <a:srgbClr val="043170"/>
                </a:solidFill>
              </a:rPr>
              <a:t>used to decide </a:t>
            </a:r>
            <a:r>
              <a:rPr lang="en-US" dirty="0">
                <a:solidFill>
                  <a:srgbClr val="043170"/>
                </a:solidFill>
              </a:rPr>
              <a:t>who could be a superstar</a:t>
            </a:r>
          </a:p>
          <a:p>
            <a:pPr algn="ctr"/>
            <a:endParaRPr lang="en-US" dirty="0"/>
          </a:p>
        </p:txBody>
      </p:sp>
      <p:pic>
        <p:nvPicPr>
          <p:cNvPr id="24" name="Picture 2">
            <a:extLst>
              <a:ext uri="{FF2B5EF4-FFF2-40B4-BE49-F238E27FC236}">
                <a16:creationId xmlns:a16="http://schemas.microsoft.com/office/drawing/2014/main" id="{A685F5BB-FD5C-765C-211E-13478ABA6A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6199" y="1190257"/>
            <a:ext cx="1426369" cy="5293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9B9AA68-7D49-B4B7-C667-412940AD682E}"/>
              </a:ext>
            </a:extLst>
          </p:cNvPr>
          <p:cNvSpPr txBox="1"/>
          <p:nvPr/>
        </p:nvSpPr>
        <p:spPr>
          <a:xfrm>
            <a:off x="4574149" y="3527160"/>
            <a:ext cx="3038075" cy="954107"/>
          </a:xfrm>
          <a:prstGeom prst="rect">
            <a:avLst/>
          </a:prstGeom>
          <a:noFill/>
        </p:spPr>
        <p:txBody>
          <a:bodyPr wrap="square" rtlCol="0">
            <a:spAutoFit/>
          </a:bodyPr>
          <a:lstStyle/>
          <a:p>
            <a:pPr algn="ctr"/>
            <a:r>
              <a:rPr lang="en-US" sz="1400" dirty="0">
                <a:solidFill>
                  <a:srgbClr val="043170"/>
                </a:solidFill>
              </a:rPr>
              <a:t>They used to have </a:t>
            </a:r>
            <a:r>
              <a:rPr lang="en-US" sz="1400" b="1" dirty="0">
                <a:solidFill>
                  <a:srgbClr val="043170"/>
                </a:solidFill>
              </a:rPr>
              <a:t>more control </a:t>
            </a:r>
            <a:r>
              <a:rPr lang="en-US" sz="1400" dirty="0">
                <a:solidFill>
                  <a:srgbClr val="043170"/>
                </a:solidFill>
              </a:rPr>
              <a:t>on promotions, and could even fast-track you to </a:t>
            </a:r>
            <a:r>
              <a:rPr lang="en-US" sz="1400" b="1" dirty="0">
                <a:solidFill>
                  <a:srgbClr val="043170"/>
                </a:solidFill>
              </a:rPr>
              <a:t>virality </a:t>
            </a:r>
            <a:r>
              <a:rPr lang="en-US" sz="1400" dirty="0">
                <a:solidFill>
                  <a:srgbClr val="043170"/>
                </a:solidFill>
              </a:rPr>
              <a:t>if they liked your gig at a bar</a:t>
            </a:r>
            <a:endParaRPr lang="en-US" sz="1400" b="1" dirty="0">
              <a:solidFill>
                <a:srgbClr val="043170"/>
              </a:solidFill>
            </a:endParaRPr>
          </a:p>
        </p:txBody>
      </p:sp>
    </p:spTree>
    <p:extLst>
      <p:ext uri="{BB962C8B-B14F-4D97-AF65-F5344CB8AC3E}">
        <p14:creationId xmlns:p14="http://schemas.microsoft.com/office/powerpoint/2010/main" val="30153631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17CB54-D298-4F93-B39D-B2959A3D2356}"/>
              </a:ext>
            </a:extLst>
          </p:cNvPr>
          <p:cNvSpPr>
            <a:spLocks noGrp="1"/>
          </p:cNvSpPr>
          <p:nvPr>
            <p:ph type="sldNum" sz="quarter" idx="4"/>
          </p:nvPr>
        </p:nvSpPr>
        <p:spPr/>
        <p:txBody>
          <a:bodyPr/>
          <a:lstStyle/>
          <a:p>
            <a:fld id="{330EA680-D336-4FF7-8B7A-9848BB0A1C32}" type="slidenum">
              <a:rPr lang="en-US" smtClean="0"/>
              <a:t>30</a:t>
            </a:fld>
            <a:endParaRPr lang="en-US"/>
          </a:p>
        </p:txBody>
      </p:sp>
      <p:sp>
        <p:nvSpPr>
          <p:cNvPr id="5" name="Title 4">
            <a:extLst>
              <a:ext uri="{FF2B5EF4-FFF2-40B4-BE49-F238E27FC236}">
                <a16:creationId xmlns:a16="http://schemas.microsoft.com/office/drawing/2014/main" id="{572BF017-56F6-E466-A524-7C12D501D13D}"/>
              </a:ext>
            </a:extLst>
          </p:cNvPr>
          <p:cNvSpPr>
            <a:spLocks noGrp="1"/>
          </p:cNvSpPr>
          <p:nvPr>
            <p:ph type="title"/>
          </p:nvPr>
        </p:nvSpPr>
        <p:spPr/>
        <p:txBody>
          <a:bodyPr/>
          <a:lstStyle/>
          <a:p>
            <a:r>
              <a:rPr lang="en-US" dirty="0"/>
              <a:t>We tackled this issue in </a:t>
            </a:r>
            <a:r>
              <a:rPr lang="en-US" dirty="0">
                <a:solidFill>
                  <a:srgbClr val="00137F"/>
                </a:solidFill>
              </a:rPr>
              <a:t>3 Stages </a:t>
            </a:r>
            <a:r>
              <a:rPr lang="en-US" dirty="0"/>
              <a:t>to produce an analytical solution</a:t>
            </a:r>
          </a:p>
        </p:txBody>
      </p:sp>
      <p:sp>
        <p:nvSpPr>
          <p:cNvPr id="15" name="Rounded Rectangle 14">
            <a:extLst>
              <a:ext uri="{FF2B5EF4-FFF2-40B4-BE49-F238E27FC236}">
                <a16:creationId xmlns:a16="http://schemas.microsoft.com/office/drawing/2014/main" id="{B24A0D57-AC17-8848-9D04-54D3BF1D048D}"/>
              </a:ext>
            </a:extLst>
          </p:cNvPr>
          <p:cNvSpPr/>
          <p:nvPr/>
        </p:nvSpPr>
        <p:spPr>
          <a:xfrm>
            <a:off x="4597652" y="1073136"/>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Data Modelling</a:t>
            </a:r>
          </a:p>
        </p:txBody>
      </p:sp>
      <p:sp>
        <p:nvSpPr>
          <p:cNvPr id="16" name="Rounded Rectangle 15">
            <a:extLst>
              <a:ext uri="{FF2B5EF4-FFF2-40B4-BE49-F238E27FC236}">
                <a16:creationId xmlns:a16="http://schemas.microsoft.com/office/drawing/2014/main" id="{0DAF8B78-CB06-FCE7-44CC-FE83030AF8DF}"/>
              </a:ext>
            </a:extLst>
          </p:cNvPr>
          <p:cNvSpPr/>
          <p:nvPr/>
        </p:nvSpPr>
        <p:spPr>
          <a:xfrm>
            <a:off x="746350" y="1073137"/>
            <a:ext cx="2996696" cy="893400"/>
          </a:xfrm>
          <a:prstGeom prst="roundRect">
            <a:avLst/>
          </a:prstGeom>
          <a:solidFill>
            <a:srgbClr val="80D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Data Collection, Exploration &amp; Preparation</a:t>
            </a:r>
          </a:p>
        </p:txBody>
      </p:sp>
      <p:sp>
        <p:nvSpPr>
          <p:cNvPr id="21" name="Rounded Rectangle 20">
            <a:extLst>
              <a:ext uri="{FF2B5EF4-FFF2-40B4-BE49-F238E27FC236}">
                <a16:creationId xmlns:a16="http://schemas.microsoft.com/office/drawing/2014/main" id="{FFE3D96D-8321-D267-7E57-837A0E4C118F}"/>
              </a:ext>
            </a:extLst>
          </p:cNvPr>
          <p:cNvSpPr/>
          <p:nvPr/>
        </p:nvSpPr>
        <p:spPr>
          <a:xfrm>
            <a:off x="8448954" y="1073135"/>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Synthesis &amp; Business Implementation</a:t>
            </a:r>
          </a:p>
        </p:txBody>
      </p:sp>
      <p:pic>
        <p:nvPicPr>
          <p:cNvPr id="22" name="Content Placeholder 9" descr="Badge 1 with solid fill">
            <a:extLst>
              <a:ext uri="{FF2B5EF4-FFF2-40B4-BE49-F238E27FC236}">
                <a16:creationId xmlns:a16="http://schemas.microsoft.com/office/drawing/2014/main" id="{91BCAD0C-FDC2-4870-4DE7-9690B7F7C1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7905" y="792731"/>
            <a:ext cx="560805" cy="560805"/>
          </a:xfrm>
          <a:prstGeom prst="rect">
            <a:avLst/>
          </a:prstGeom>
        </p:spPr>
      </p:pic>
      <p:pic>
        <p:nvPicPr>
          <p:cNvPr id="23" name="Graphic 22" descr="Badge with solid fill">
            <a:extLst>
              <a:ext uri="{FF2B5EF4-FFF2-40B4-BE49-F238E27FC236}">
                <a16:creationId xmlns:a16="http://schemas.microsoft.com/office/drawing/2014/main" id="{255363B7-43F7-B240-6ADF-3F388CF840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7583" y="800371"/>
            <a:ext cx="556834" cy="556834"/>
          </a:xfrm>
          <a:prstGeom prst="rect">
            <a:avLst/>
          </a:prstGeom>
        </p:spPr>
      </p:pic>
      <p:pic>
        <p:nvPicPr>
          <p:cNvPr id="24" name="Content Placeholder 63" descr="Badge 3 with solid fill">
            <a:extLst>
              <a:ext uri="{FF2B5EF4-FFF2-40B4-BE49-F238E27FC236}">
                <a16:creationId xmlns:a16="http://schemas.microsoft.com/office/drawing/2014/main" id="{7C39C1E5-D5BF-3576-7F18-E4EC804BC5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65706" y="781051"/>
            <a:ext cx="556833" cy="556833"/>
          </a:xfrm>
          <a:prstGeom prst="rect">
            <a:avLst/>
          </a:prstGeom>
        </p:spPr>
      </p:pic>
      <p:sp>
        <p:nvSpPr>
          <p:cNvPr id="25" name="Rectangle 24">
            <a:extLst>
              <a:ext uri="{FF2B5EF4-FFF2-40B4-BE49-F238E27FC236}">
                <a16:creationId xmlns:a16="http://schemas.microsoft.com/office/drawing/2014/main" id="{2ECE2862-2E21-DD0E-0500-55B8A44A53CE}"/>
              </a:ext>
            </a:extLst>
          </p:cNvPr>
          <p:cNvSpPr/>
          <p:nvPr/>
        </p:nvSpPr>
        <p:spPr>
          <a:xfrm>
            <a:off x="4560068" y="800371"/>
            <a:ext cx="7034169" cy="1325035"/>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7A12BE6F-F3CC-C19E-A320-BE6DF05EB023}"/>
              </a:ext>
            </a:extLst>
          </p:cNvPr>
          <p:cNvSpPr>
            <a:spLocks noGrp="1"/>
          </p:cNvSpPr>
          <p:nvPr>
            <p:ph sz="quarter" idx="11"/>
          </p:nvPr>
        </p:nvSpPr>
        <p:spPr/>
        <p:txBody>
          <a:bodyPr/>
          <a:lstStyle/>
          <a:p>
            <a:endParaRPr lang="en-US"/>
          </a:p>
        </p:txBody>
      </p:sp>
      <p:sp>
        <p:nvSpPr>
          <p:cNvPr id="9" name="Rounded Rectangle 8">
            <a:extLst>
              <a:ext uri="{FF2B5EF4-FFF2-40B4-BE49-F238E27FC236}">
                <a16:creationId xmlns:a16="http://schemas.microsoft.com/office/drawing/2014/main" id="{C0484945-9F44-1303-5C45-3E1CD3234F2D}"/>
              </a:ext>
            </a:extLst>
          </p:cNvPr>
          <p:cNvSpPr/>
          <p:nvPr/>
        </p:nvSpPr>
        <p:spPr>
          <a:xfrm>
            <a:off x="709958" y="2258622"/>
            <a:ext cx="10735691" cy="493455"/>
          </a:xfrm>
          <a:prstGeom prst="roundRect">
            <a:avLst/>
          </a:prstGeom>
          <a:gradFill flip="none" rotWithShape="1">
            <a:gsLst>
              <a:gs pos="84000">
                <a:srgbClr val="D5F0FA"/>
              </a:gs>
              <a:gs pos="60000">
                <a:srgbClr val="34D8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137F"/>
                </a:solidFill>
              </a:rPr>
              <a:t>Data Preparation</a:t>
            </a:r>
          </a:p>
        </p:txBody>
      </p:sp>
      <p:sp>
        <p:nvSpPr>
          <p:cNvPr id="6" name="Oval 5">
            <a:extLst>
              <a:ext uri="{FF2B5EF4-FFF2-40B4-BE49-F238E27FC236}">
                <a16:creationId xmlns:a16="http://schemas.microsoft.com/office/drawing/2014/main" id="{B2BF2796-2ECD-5945-AD39-275AA0B10E82}"/>
              </a:ext>
            </a:extLst>
          </p:cNvPr>
          <p:cNvSpPr/>
          <p:nvPr/>
        </p:nvSpPr>
        <p:spPr>
          <a:xfrm>
            <a:off x="1546775" y="3146011"/>
            <a:ext cx="1620489" cy="1621299"/>
          </a:xfrm>
          <a:prstGeom prst="ellipse">
            <a:avLst/>
          </a:prstGeom>
          <a:solidFill>
            <a:srgbClr val="34D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Data Scaling</a:t>
            </a:r>
          </a:p>
          <a:p>
            <a:pPr algn="ctr"/>
            <a:r>
              <a:rPr lang="en-US" sz="1600" i="1" dirty="0">
                <a:solidFill>
                  <a:schemeClr val="tx1"/>
                </a:solidFill>
              </a:rPr>
              <a:t>Between </a:t>
            </a:r>
          </a:p>
          <a:p>
            <a:pPr algn="ctr"/>
            <a:r>
              <a:rPr lang="en-US" sz="1600" b="1" i="1" dirty="0">
                <a:solidFill>
                  <a:schemeClr val="tx1"/>
                </a:solidFill>
              </a:rPr>
              <a:t>‘0’ and ’1’</a:t>
            </a:r>
          </a:p>
        </p:txBody>
      </p:sp>
      <p:sp>
        <p:nvSpPr>
          <p:cNvPr id="7" name="Oval 6">
            <a:extLst>
              <a:ext uri="{FF2B5EF4-FFF2-40B4-BE49-F238E27FC236}">
                <a16:creationId xmlns:a16="http://schemas.microsoft.com/office/drawing/2014/main" id="{9DA6DDD0-BDD7-1101-634A-E41710020BCA}"/>
              </a:ext>
            </a:extLst>
          </p:cNvPr>
          <p:cNvSpPr/>
          <p:nvPr/>
        </p:nvSpPr>
        <p:spPr>
          <a:xfrm>
            <a:off x="3996229" y="3146011"/>
            <a:ext cx="1620489" cy="1621299"/>
          </a:xfrm>
          <a:prstGeom prst="ellipse">
            <a:avLst/>
          </a:prstGeom>
          <a:solidFill>
            <a:srgbClr val="34D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Train-Test Split</a:t>
            </a:r>
          </a:p>
          <a:p>
            <a:pPr algn="ctr"/>
            <a:r>
              <a:rPr lang="en-US" sz="1600" b="1" i="1" dirty="0">
                <a:solidFill>
                  <a:schemeClr val="tx1"/>
                </a:solidFill>
              </a:rPr>
              <a:t>70/30</a:t>
            </a:r>
          </a:p>
        </p:txBody>
      </p:sp>
      <p:sp>
        <p:nvSpPr>
          <p:cNvPr id="8" name="Oval 7">
            <a:extLst>
              <a:ext uri="{FF2B5EF4-FFF2-40B4-BE49-F238E27FC236}">
                <a16:creationId xmlns:a16="http://schemas.microsoft.com/office/drawing/2014/main" id="{86D8FAD5-2D99-6089-37A5-D56923690A66}"/>
              </a:ext>
            </a:extLst>
          </p:cNvPr>
          <p:cNvSpPr/>
          <p:nvPr/>
        </p:nvSpPr>
        <p:spPr>
          <a:xfrm>
            <a:off x="6471931" y="3119950"/>
            <a:ext cx="1620489" cy="1621299"/>
          </a:xfrm>
          <a:prstGeom prst="ellipse">
            <a:avLst/>
          </a:prstGeom>
          <a:solidFill>
            <a:srgbClr val="34D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Feature Selection</a:t>
            </a:r>
          </a:p>
        </p:txBody>
      </p:sp>
      <p:sp>
        <p:nvSpPr>
          <p:cNvPr id="14" name="Oval 13">
            <a:extLst>
              <a:ext uri="{FF2B5EF4-FFF2-40B4-BE49-F238E27FC236}">
                <a16:creationId xmlns:a16="http://schemas.microsoft.com/office/drawing/2014/main" id="{6CBA5A6D-BAD0-AFB7-901B-B94AEDFE28C6}"/>
              </a:ext>
            </a:extLst>
          </p:cNvPr>
          <p:cNvSpPr/>
          <p:nvPr/>
        </p:nvSpPr>
        <p:spPr>
          <a:xfrm>
            <a:off x="8921385" y="3146010"/>
            <a:ext cx="1620489" cy="1621299"/>
          </a:xfrm>
          <a:prstGeom prst="ellipse">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00137F"/>
                </a:solidFill>
              </a:rPr>
              <a:t>Balancing Trainset</a:t>
            </a:r>
          </a:p>
        </p:txBody>
      </p:sp>
      <p:sp>
        <p:nvSpPr>
          <p:cNvPr id="17" name="TextBox 16">
            <a:extLst>
              <a:ext uri="{FF2B5EF4-FFF2-40B4-BE49-F238E27FC236}">
                <a16:creationId xmlns:a16="http://schemas.microsoft.com/office/drawing/2014/main" id="{0B9C8A58-9C59-A311-CC92-C46ECDA9EF95}"/>
              </a:ext>
            </a:extLst>
          </p:cNvPr>
          <p:cNvSpPr txBox="1"/>
          <p:nvPr/>
        </p:nvSpPr>
        <p:spPr>
          <a:xfrm>
            <a:off x="1469467" y="5241688"/>
            <a:ext cx="9253066" cy="369332"/>
          </a:xfrm>
          <a:prstGeom prst="rect">
            <a:avLst/>
          </a:prstGeom>
          <a:noFill/>
        </p:spPr>
        <p:txBody>
          <a:bodyPr wrap="square">
            <a:spAutoFit/>
          </a:bodyPr>
          <a:lstStyle/>
          <a:p>
            <a:pPr algn="ctr"/>
            <a:r>
              <a:rPr lang="en-SG" sz="1800" b="0" i="0" u="none" strike="noStrike" dirty="0">
                <a:solidFill>
                  <a:srgbClr val="000000"/>
                </a:solidFill>
                <a:effectLst/>
                <a:latin typeface="+mj-lt"/>
              </a:rPr>
              <a:t>We used </a:t>
            </a:r>
            <a:r>
              <a:rPr lang="en-SG" sz="1800" b="1" i="0" u="none" strike="noStrike" dirty="0">
                <a:solidFill>
                  <a:srgbClr val="000000"/>
                </a:solidFill>
                <a:effectLst/>
                <a:latin typeface="+mj-lt"/>
              </a:rPr>
              <a:t>Random Forest </a:t>
            </a:r>
            <a:r>
              <a:rPr lang="en-SG" sz="1800" b="0" i="0" u="none" strike="noStrike" dirty="0">
                <a:solidFill>
                  <a:srgbClr val="000000"/>
                </a:solidFill>
                <a:effectLst/>
                <a:latin typeface="+mj-lt"/>
              </a:rPr>
              <a:t>and </a:t>
            </a:r>
            <a:r>
              <a:rPr lang="en-SG" sz="1800" b="1" i="0" u="none" strike="noStrike" dirty="0">
                <a:solidFill>
                  <a:srgbClr val="000000"/>
                </a:solidFill>
                <a:effectLst/>
                <a:latin typeface="+mj-lt"/>
              </a:rPr>
              <a:t>Logistic Regression</a:t>
            </a:r>
            <a:r>
              <a:rPr lang="en-SG" sz="1800" b="0" i="0" u="none" strike="noStrike" dirty="0">
                <a:solidFill>
                  <a:srgbClr val="000000"/>
                </a:solidFill>
                <a:effectLst/>
                <a:latin typeface="+mj-lt"/>
              </a:rPr>
              <a:t> to perform Feature Selection</a:t>
            </a:r>
            <a:endParaRPr lang="en-US" dirty="0">
              <a:latin typeface="+mj-lt"/>
            </a:endParaRPr>
          </a:p>
        </p:txBody>
      </p:sp>
      <p:sp>
        <p:nvSpPr>
          <p:cNvPr id="19" name="Content Placeholder 3">
            <a:extLst>
              <a:ext uri="{FF2B5EF4-FFF2-40B4-BE49-F238E27FC236}">
                <a16:creationId xmlns:a16="http://schemas.microsoft.com/office/drawing/2014/main" id="{76F5BF01-C075-39B0-CFC6-122CC475C292}"/>
              </a:ext>
            </a:extLst>
          </p:cNvPr>
          <p:cNvSpPr>
            <a:spLocks noGrp="1"/>
          </p:cNvSpPr>
          <p:nvPr>
            <p:ph sz="quarter" idx="12"/>
          </p:nvPr>
        </p:nvSpPr>
        <p:spPr/>
        <p:txBody>
          <a:bodyPr/>
          <a:lstStyle/>
          <a:p>
            <a:r>
              <a:rPr lang="en-US" dirty="0"/>
              <a:t>Shi Jian</a:t>
            </a:r>
          </a:p>
        </p:txBody>
      </p:sp>
    </p:spTree>
    <p:extLst>
      <p:ext uri="{BB962C8B-B14F-4D97-AF65-F5344CB8AC3E}">
        <p14:creationId xmlns:p14="http://schemas.microsoft.com/office/powerpoint/2010/main" val="34840881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17CB54-D298-4F93-B39D-B2959A3D2356}"/>
              </a:ext>
            </a:extLst>
          </p:cNvPr>
          <p:cNvSpPr>
            <a:spLocks noGrp="1"/>
          </p:cNvSpPr>
          <p:nvPr>
            <p:ph type="sldNum" sz="quarter" idx="4"/>
          </p:nvPr>
        </p:nvSpPr>
        <p:spPr/>
        <p:txBody>
          <a:bodyPr/>
          <a:lstStyle/>
          <a:p>
            <a:fld id="{330EA680-D336-4FF7-8B7A-9848BB0A1C32}" type="slidenum">
              <a:rPr lang="en-US" smtClean="0"/>
              <a:t>31</a:t>
            </a:fld>
            <a:endParaRPr lang="en-US"/>
          </a:p>
        </p:txBody>
      </p:sp>
      <p:sp>
        <p:nvSpPr>
          <p:cNvPr id="5" name="Title 4">
            <a:extLst>
              <a:ext uri="{FF2B5EF4-FFF2-40B4-BE49-F238E27FC236}">
                <a16:creationId xmlns:a16="http://schemas.microsoft.com/office/drawing/2014/main" id="{572BF017-56F6-E466-A524-7C12D501D13D}"/>
              </a:ext>
            </a:extLst>
          </p:cNvPr>
          <p:cNvSpPr>
            <a:spLocks noGrp="1"/>
          </p:cNvSpPr>
          <p:nvPr>
            <p:ph type="title"/>
          </p:nvPr>
        </p:nvSpPr>
        <p:spPr/>
        <p:txBody>
          <a:bodyPr/>
          <a:lstStyle/>
          <a:p>
            <a:r>
              <a:rPr lang="en-US" dirty="0"/>
              <a:t>We tackled this issue in </a:t>
            </a:r>
            <a:r>
              <a:rPr lang="en-US" dirty="0">
                <a:solidFill>
                  <a:srgbClr val="00137F"/>
                </a:solidFill>
              </a:rPr>
              <a:t>3 Stages </a:t>
            </a:r>
            <a:r>
              <a:rPr lang="en-US" dirty="0"/>
              <a:t>to produce an analytical solution</a:t>
            </a:r>
          </a:p>
        </p:txBody>
      </p:sp>
      <p:sp>
        <p:nvSpPr>
          <p:cNvPr id="15" name="Rounded Rectangle 14">
            <a:extLst>
              <a:ext uri="{FF2B5EF4-FFF2-40B4-BE49-F238E27FC236}">
                <a16:creationId xmlns:a16="http://schemas.microsoft.com/office/drawing/2014/main" id="{B24A0D57-AC17-8848-9D04-54D3BF1D048D}"/>
              </a:ext>
            </a:extLst>
          </p:cNvPr>
          <p:cNvSpPr/>
          <p:nvPr/>
        </p:nvSpPr>
        <p:spPr>
          <a:xfrm>
            <a:off x="4597652" y="1073136"/>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Data Modelling</a:t>
            </a:r>
          </a:p>
        </p:txBody>
      </p:sp>
      <p:sp>
        <p:nvSpPr>
          <p:cNvPr id="16" name="Rounded Rectangle 15">
            <a:extLst>
              <a:ext uri="{FF2B5EF4-FFF2-40B4-BE49-F238E27FC236}">
                <a16:creationId xmlns:a16="http://schemas.microsoft.com/office/drawing/2014/main" id="{0DAF8B78-CB06-FCE7-44CC-FE83030AF8DF}"/>
              </a:ext>
            </a:extLst>
          </p:cNvPr>
          <p:cNvSpPr/>
          <p:nvPr/>
        </p:nvSpPr>
        <p:spPr>
          <a:xfrm>
            <a:off x="746350" y="1073137"/>
            <a:ext cx="2996696" cy="893400"/>
          </a:xfrm>
          <a:prstGeom prst="roundRect">
            <a:avLst/>
          </a:prstGeom>
          <a:solidFill>
            <a:srgbClr val="80D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Data Collection, Exploration &amp; Preparation</a:t>
            </a:r>
          </a:p>
        </p:txBody>
      </p:sp>
      <p:sp>
        <p:nvSpPr>
          <p:cNvPr id="21" name="Rounded Rectangle 20">
            <a:extLst>
              <a:ext uri="{FF2B5EF4-FFF2-40B4-BE49-F238E27FC236}">
                <a16:creationId xmlns:a16="http://schemas.microsoft.com/office/drawing/2014/main" id="{FFE3D96D-8321-D267-7E57-837A0E4C118F}"/>
              </a:ext>
            </a:extLst>
          </p:cNvPr>
          <p:cNvSpPr/>
          <p:nvPr/>
        </p:nvSpPr>
        <p:spPr>
          <a:xfrm>
            <a:off x="8448954" y="1073135"/>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Synthesis &amp; Business Implementation</a:t>
            </a:r>
          </a:p>
        </p:txBody>
      </p:sp>
      <p:pic>
        <p:nvPicPr>
          <p:cNvPr id="22" name="Content Placeholder 9" descr="Badge 1 with solid fill">
            <a:extLst>
              <a:ext uri="{FF2B5EF4-FFF2-40B4-BE49-F238E27FC236}">
                <a16:creationId xmlns:a16="http://schemas.microsoft.com/office/drawing/2014/main" id="{91BCAD0C-FDC2-4870-4DE7-9690B7F7C1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7905" y="792731"/>
            <a:ext cx="560805" cy="560805"/>
          </a:xfrm>
          <a:prstGeom prst="rect">
            <a:avLst/>
          </a:prstGeom>
        </p:spPr>
      </p:pic>
      <p:pic>
        <p:nvPicPr>
          <p:cNvPr id="23" name="Graphic 22" descr="Badge with solid fill">
            <a:extLst>
              <a:ext uri="{FF2B5EF4-FFF2-40B4-BE49-F238E27FC236}">
                <a16:creationId xmlns:a16="http://schemas.microsoft.com/office/drawing/2014/main" id="{255363B7-43F7-B240-6ADF-3F388CF840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7583" y="800371"/>
            <a:ext cx="556834" cy="556834"/>
          </a:xfrm>
          <a:prstGeom prst="rect">
            <a:avLst/>
          </a:prstGeom>
        </p:spPr>
      </p:pic>
      <p:pic>
        <p:nvPicPr>
          <p:cNvPr id="24" name="Content Placeholder 63" descr="Badge 3 with solid fill">
            <a:extLst>
              <a:ext uri="{FF2B5EF4-FFF2-40B4-BE49-F238E27FC236}">
                <a16:creationId xmlns:a16="http://schemas.microsoft.com/office/drawing/2014/main" id="{7C39C1E5-D5BF-3576-7F18-E4EC804BC5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65706" y="781051"/>
            <a:ext cx="556833" cy="556833"/>
          </a:xfrm>
          <a:prstGeom prst="rect">
            <a:avLst/>
          </a:prstGeom>
        </p:spPr>
      </p:pic>
      <p:sp>
        <p:nvSpPr>
          <p:cNvPr id="25" name="Rectangle 24">
            <a:extLst>
              <a:ext uri="{FF2B5EF4-FFF2-40B4-BE49-F238E27FC236}">
                <a16:creationId xmlns:a16="http://schemas.microsoft.com/office/drawing/2014/main" id="{2ECE2862-2E21-DD0E-0500-55B8A44A53CE}"/>
              </a:ext>
            </a:extLst>
          </p:cNvPr>
          <p:cNvSpPr/>
          <p:nvPr/>
        </p:nvSpPr>
        <p:spPr>
          <a:xfrm>
            <a:off x="4560068" y="800371"/>
            <a:ext cx="7034169" cy="1325035"/>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7A12BE6F-F3CC-C19E-A320-BE6DF05EB023}"/>
              </a:ext>
            </a:extLst>
          </p:cNvPr>
          <p:cNvSpPr>
            <a:spLocks noGrp="1"/>
          </p:cNvSpPr>
          <p:nvPr>
            <p:ph sz="quarter" idx="11"/>
          </p:nvPr>
        </p:nvSpPr>
        <p:spPr/>
        <p:txBody>
          <a:bodyPr/>
          <a:lstStyle/>
          <a:p>
            <a:endParaRPr lang="en-US"/>
          </a:p>
        </p:txBody>
      </p:sp>
      <p:sp>
        <p:nvSpPr>
          <p:cNvPr id="9" name="Rounded Rectangle 8">
            <a:extLst>
              <a:ext uri="{FF2B5EF4-FFF2-40B4-BE49-F238E27FC236}">
                <a16:creationId xmlns:a16="http://schemas.microsoft.com/office/drawing/2014/main" id="{C0484945-9F44-1303-5C45-3E1CD3234F2D}"/>
              </a:ext>
            </a:extLst>
          </p:cNvPr>
          <p:cNvSpPr/>
          <p:nvPr/>
        </p:nvSpPr>
        <p:spPr>
          <a:xfrm>
            <a:off x="709958" y="2258622"/>
            <a:ext cx="10735691" cy="493455"/>
          </a:xfrm>
          <a:prstGeom prst="roundRect">
            <a:avLst/>
          </a:prstGeom>
          <a:gradFill flip="none" rotWithShape="1">
            <a:gsLst>
              <a:gs pos="84000">
                <a:srgbClr val="D5F0FA"/>
              </a:gs>
              <a:gs pos="60000">
                <a:srgbClr val="34D8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137F"/>
                </a:solidFill>
              </a:rPr>
              <a:t>Data Preparation</a:t>
            </a:r>
          </a:p>
        </p:txBody>
      </p:sp>
      <p:sp>
        <p:nvSpPr>
          <p:cNvPr id="8" name="Oval 7">
            <a:extLst>
              <a:ext uri="{FF2B5EF4-FFF2-40B4-BE49-F238E27FC236}">
                <a16:creationId xmlns:a16="http://schemas.microsoft.com/office/drawing/2014/main" id="{86D8FAD5-2D99-6089-37A5-D56923690A66}"/>
              </a:ext>
            </a:extLst>
          </p:cNvPr>
          <p:cNvSpPr/>
          <p:nvPr/>
        </p:nvSpPr>
        <p:spPr>
          <a:xfrm>
            <a:off x="868221" y="3119950"/>
            <a:ext cx="1620489" cy="1621299"/>
          </a:xfrm>
          <a:prstGeom prst="ellipse">
            <a:avLst/>
          </a:prstGeom>
          <a:solidFill>
            <a:srgbClr val="34D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Feature Selection</a:t>
            </a:r>
          </a:p>
        </p:txBody>
      </p:sp>
      <p:pic>
        <p:nvPicPr>
          <p:cNvPr id="10" name="Content Placeholder 9" descr="Badge 1 with solid fill">
            <a:extLst>
              <a:ext uri="{FF2B5EF4-FFF2-40B4-BE49-F238E27FC236}">
                <a16:creationId xmlns:a16="http://schemas.microsoft.com/office/drawing/2014/main" id="{572A60EE-BE30-6EEC-9EC0-20FEB6DB1E5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72637" y="3136461"/>
            <a:ext cx="560805" cy="560805"/>
          </a:xfrm>
          <a:prstGeom prst="rect">
            <a:avLst/>
          </a:prstGeom>
        </p:spPr>
      </p:pic>
      <p:pic>
        <p:nvPicPr>
          <p:cNvPr id="11" name="Graphic 10" descr="Badge with solid fill">
            <a:extLst>
              <a:ext uri="{FF2B5EF4-FFF2-40B4-BE49-F238E27FC236}">
                <a16:creationId xmlns:a16="http://schemas.microsoft.com/office/drawing/2014/main" id="{D3AEC931-798F-EE0D-B1CC-5DB453B925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72637" y="4159513"/>
            <a:ext cx="556834" cy="556834"/>
          </a:xfrm>
          <a:prstGeom prst="rect">
            <a:avLst/>
          </a:prstGeom>
        </p:spPr>
      </p:pic>
      <p:sp>
        <p:nvSpPr>
          <p:cNvPr id="12" name="TextBox 11">
            <a:extLst>
              <a:ext uri="{FF2B5EF4-FFF2-40B4-BE49-F238E27FC236}">
                <a16:creationId xmlns:a16="http://schemas.microsoft.com/office/drawing/2014/main" id="{5ED63C49-5AAC-2784-2428-0B1E1EF0E259}"/>
              </a:ext>
            </a:extLst>
          </p:cNvPr>
          <p:cNvSpPr txBox="1"/>
          <p:nvPr/>
        </p:nvSpPr>
        <p:spPr>
          <a:xfrm>
            <a:off x="3543648" y="3230212"/>
            <a:ext cx="2197205" cy="646331"/>
          </a:xfrm>
          <a:prstGeom prst="rect">
            <a:avLst/>
          </a:prstGeom>
          <a:noFill/>
        </p:spPr>
        <p:txBody>
          <a:bodyPr wrap="none" rtlCol="0">
            <a:spAutoFit/>
          </a:bodyPr>
          <a:lstStyle/>
          <a:p>
            <a:r>
              <a:rPr lang="en-US" b="1" dirty="0">
                <a:solidFill>
                  <a:srgbClr val="211F20"/>
                </a:solidFill>
              </a:rPr>
              <a:t>Random Forest</a:t>
            </a:r>
          </a:p>
          <a:p>
            <a:r>
              <a:rPr lang="en-US" dirty="0">
                <a:solidFill>
                  <a:srgbClr val="211F20"/>
                </a:solidFill>
              </a:rPr>
              <a:t>– </a:t>
            </a:r>
            <a:r>
              <a:rPr lang="en-US" sz="1600" dirty="0">
                <a:solidFill>
                  <a:srgbClr val="211F20"/>
                </a:solidFill>
              </a:rPr>
              <a:t>Variable Importance</a:t>
            </a:r>
            <a:endParaRPr lang="en-US" dirty="0">
              <a:solidFill>
                <a:srgbClr val="211F20"/>
              </a:solidFill>
            </a:endParaRPr>
          </a:p>
        </p:txBody>
      </p:sp>
      <p:sp>
        <p:nvSpPr>
          <p:cNvPr id="13" name="TextBox 12">
            <a:extLst>
              <a:ext uri="{FF2B5EF4-FFF2-40B4-BE49-F238E27FC236}">
                <a16:creationId xmlns:a16="http://schemas.microsoft.com/office/drawing/2014/main" id="{47390C94-F934-95D3-CB73-F163CA14E252}"/>
              </a:ext>
            </a:extLst>
          </p:cNvPr>
          <p:cNvSpPr txBox="1"/>
          <p:nvPr/>
        </p:nvSpPr>
        <p:spPr>
          <a:xfrm>
            <a:off x="3477715" y="4253264"/>
            <a:ext cx="3610284" cy="646331"/>
          </a:xfrm>
          <a:prstGeom prst="rect">
            <a:avLst/>
          </a:prstGeom>
          <a:noFill/>
        </p:spPr>
        <p:txBody>
          <a:bodyPr wrap="none" rtlCol="0">
            <a:spAutoFit/>
          </a:bodyPr>
          <a:lstStyle/>
          <a:p>
            <a:r>
              <a:rPr lang="en-US" b="1" dirty="0">
                <a:solidFill>
                  <a:srgbClr val="211F20"/>
                </a:solidFill>
              </a:rPr>
              <a:t>Logistic Regression </a:t>
            </a:r>
          </a:p>
          <a:p>
            <a:r>
              <a:rPr lang="en-US" dirty="0">
                <a:solidFill>
                  <a:srgbClr val="211F20"/>
                </a:solidFill>
              </a:rPr>
              <a:t>– </a:t>
            </a:r>
            <a:r>
              <a:rPr lang="en-US" sz="1600" dirty="0">
                <a:solidFill>
                  <a:srgbClr val="211F20"/>
                </a:solidFill>
              </a:rPr>
              <a:t>Backward Elimination using p-value</a:t>
            </a:r>
            <a:endParaRPr lang="en-US" dirty="0">
              <a:solidFill>
                <a:srgbClr val="211F20"/>
              </a:solidFill>
            </a:endParaRPr>
          </a:p>
        </p:txBody>
      </p:sp>
      <p:sp>
        <p:nvSpPr>
          <p:cNvPr id="18" name="Triangle 17">
            <a:extLst>
              <a:ext uri="{FF2B5EF4-FFF2-40B4-BE49-F238E27FC236}">
                <a16:creationId xmlns:a16="http://schemas.microsoft.com/office/drawing/2014/main" id="{FD466EB1-E8B2-A6A1-C310-CCBEBB259C44}"/>
              </a:ext>
            </a:extLst>
          </p:cNvPr>
          <p:cNvSpPr/>
          <p:nvPr/>
        </p:nvSpPr>
        <p:spPr>
          <a:xfrm rot="5400000">
            <a:off x="5930793" y="3807914"/>
            <a:ext cx="794053" cy="218778"/>
          </a:xfrm>
          <a:prstGeom prst="triangle">
            <a:avLst/>
          </a:prstGeom>
          <a:solidFill>
            <a:srgbClr val="21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DE13A37-6111-D89C-2EDD-00AC691D6151}"/>
              </a:ext>
            </a:extLst>
          </p:cNvPr>
          <p:cNvSpPr txBox="1"/>
          <p:nvPr/>
        </p:nvSpPr>
        <p:spPr>
          <a:xfrm>
            <a:off x="6813945" y="3605889"/>
            <a:ext cx="4509834" cy="923330"/>
          </a:xfrm>
          <a:prstGeom prst="rect">
            <a:avLst/>
          </a:prstGeom>
          <a:noFill/>
        </p:spPr>
        <p:txBody>
          <a:bodyPr wrap="square">
            <a:spAutoFit/>
          </a:bodyPr>
          <a:lstStyle/>
          <a:p>
            <a:pPr algn="ctr"/>
            <a:r>
              <a:rPr lang="en-SG" sz="1800" b="0" i="1" u="none" strike="noStrike" dirty="0">
                <a:solidFill>
                  <a:srgbClr val="000000"/>
                </a:solidFill>
                <a:effectLst/>
                <a:latin typeface="Times New Roman" panose="02020603050405020304" pitchFamily="18" charset="0"/>
              </a:rPr>
              <a:t>{ </a:t>
            </a:r>
            <a:r>
              <a:rPr lang="en-SG" sz="1800" b="0" i="1" u="none" strike="noStrike" dirty="0" err="1">
                <a:solidFill>
                  <a:srgbClr val="000000"/>
                </a:solidFill>
                <a:effectLst/>
                <a:latin typeface="Times New Roman" panose="02020603050405020304" pitchFamily="18" charset="0"/>
              </a:rPr>
              <a:t>acousticness</a:t>
            </a:r>
            <a:r>
              <a:rPr lang="en-SG" sz="1800" b="0" i="1" u="none" strike="noStrike" dirty="0">
                <a:solidFill>
                  <a:srgbClr val="000000"/>
                </a:solidFill>
                <a:effectLst/>
                <a:latin typeface="Times New Roman" panose="02020603050405020304" pitchFamily="18" charset="0"/>
              </a:rPr>
              <a:t>, danceability, loudness, </a:t>
            </a:r>
            <a:r>
              <a:rPr lang="en-SG" sz="1800" b="0" i="1" u="none" strike="noStrike" dirty="0" err="1">
                <a:solidFill>
                  <a:srgbClr val="000000"/>
                </a:solidFill>
                <a:effectLst/>
                <a:latin typeface="Times New Roman" panose="02020603050405020304" pitchFamily="18" charset="0"/>
              </a:rPr>
              <a:t>duration_ms</a:t>
            </a:r>
            <a:r>
              <a:rPr lang="en-SG" sz="1800" b="0" i="1" u="none" strike="noStrike" dirty="0">
                <a:solidFill>
                  <a:srgbClr val="000000"/>
                </a:solidFill>
                <a:effectLst/>
                <a:latin typeface="Times New Roman" panose="02020603050405020304" pitchFamily="18" charset="0"/>
              </a:rPr>
              <a:t>, </a:t>
            </a:r>
            <a:r>
              <a:rPr lang="en-SG" sz="1800" b="0" i="1" u="none" strike="noStrike" dirty="0" err="1">
                <a:solidFill>
                  <a:srgbClr val="000000"/>
                </a:solidFill>
                <a:effectLst/>
                <a:latin typeface="Times New Roman" panose="02020603050405020304" pitchFamily="18" charset="0"/>
              </a:rPr>
              <a:t>instrumentalness</a:t>
            </a:r>
            <a:r>
              <a:rPr lang="en-SG" sz="1800" b="0" i="1" u="none" strike="noStrike" dirty="0">
                <a:solidFill>
                  <a:srgbClr val="000000"/>
                </a:solidFill>
                <a:effectLst/>
                <a:latin typeface="Times New Roman" panose="02020603050405020304" pitchFamily="18" charset="0"/>
              </a:rPr>
              <a:t>, key, </a:t>
            </a:r>
            <a:r>
              <a:rPr lang="en-SG" sz="1800" b="0" i="1" u="none" strike="noStrike" dirty="0" err="1">
                <a:solidFill>
                  <a:srgbClr val="000000"/>
                </a:solidFill>
                <a:effectLst/>
                <a:latin typeface="Times New Roman" panose="02020603050405020304" pitchFamily="18" charset="0"/>
              </a:rPr>
              <a:t>speechiness</a:t>
            </a:r>
            <a:r>
              <a:rPr lang="en-SG" sz="1800" b="0" i="1" u="none" strike="noStrike" dirty="0">
                <a:solidFill>
                  <a:srgbClr val="000000"/>
                </a:solidFill>
                <a:effectLst/>
                <a:latin typeface="Times New Roman" panose="02020603050405020304" pitchFamily="18" charset="0"/>
              </a:rPr>
              <a:t>} </a:t>
            </a:r>
            <a:endParaRPr lang="en-US" dirty="0"/>
          </a:p>
        </p:txBody>
      </p:sp>
      <p:sp>
        <p:nvSpPr>
          <p:cNvPr id="20" name="TextBox 19">
            <a:extLst>
              <a:ext uri="{FF2B5EF4-FFF2-40B4-BE49-F238E27FC236}">
                <a16:creationId xmlns:a16="http://schemas.microsoft.com/office/drawing/2014/main" id="{4568547B-DD6F-15C6-B98C-CBF33A4C12A3}"/>
              </a:ext>
            </a:extLst>
          </p:cNvPr>
          <p:cNvSpPr txBox="1"/>
          <p:nvPr/>
        </p:nvSpPr>
        <p:spPr>
          <a:xfrm>
            <a:off x="1469467" y="5241688"/>
            <a:ext cx="9253066" cy="369332"/>
          </a:xfrm>
          <a:prstGeom prst="rect">
            <a:avLst/>
          </a:prstGeom>
          <a:noFill/>
        </p:spPr>
        <p:txBody>
          <a:bodyPr wrap="square">
            <a:spAutoFit/>
          </a:bodyPr>
          <a:lstStyle/>
          <a:p>
            <a:pPr algn="ctr"/>
            <a:r>
              <a:rPr lang="en-SG" sz="1800" b="0" i="0" u="none" strike="noStrike" dirty="0">
                <a:solidFill>
                  <a:srgbClr val="000000"/>
                </a:solidFill>
                <a:effectLst/>
                <a:latin typeface="+mj-lt"/>
              </a:rPr>
              <a:t>Saving </a:t>
            </a:r>
            <a:r>
              <a:rPr lang="en-SG" sz="1800" b="1" i="0" u="none" strike="noStrike" dirty="0">
                <a:solidFill>
                  <a:srgbClr val="000000"/>
                </a:solidFill>
                <a:effectLst/>
                <a:latin typeface="+mj-lt"/>
              </a:rPr>
              <a:t>computational power </a:t>
            </a:r>
            <a:r>
              <a:rPr lang="en-SG" sz="1800" b="0" i="0" u="none" strike="noStrike" dirty="0">
                <a:solidFill>
                  <a:srgbClr val="000000"/>
                </a:solidFill>
                <a:effectLst/>
                <a:latin typeface="+mj-lt"/>
              </a:rPr>
              <a:t>while retaining accuracy</a:t>
            </a:r>
            <a:endParaRPr lang="en-US" dirty="0">
              <a:latin typeface="+mj-lt"/>
            </a:endParaRPr>
          </a:p>
        </p:txBody>
      </p:sp>
      <p:sp>
        <p:nvSpPr>
          <p:cNvPr id="26" name="Content Placeholder 3">
            <a:extLst>
              <a:ext uri="{FF2B5EF4-FFF2-40B4-BE49-F238E27FC236}">
                <a16:creationId xmlns:a16="http://schemas.microsoft.com/office/drawing/2014/main" id="{A5A9A314-BC4F-EC40-985A-C41EF13D2C46}"/>
              </a:ext>
            </a:extLst>
          </p:cNvPr>
          <p:cNvSpPr>
            <a:spLocks noGrp="1"/>
          </p:cNvSpPr>
          <p:nvPr>
            <p:ph sz="quarter" idx="12"/>
          </p:nvPr>
        </p:nvSpPr>
        <p:spPr/>
        <p:txBody>
          <a:bodyPr/>
          <a:lstStyle/>
          <a:p>
            <a:r>
              <a:rPr lang="en-US" dirty="0"/>
              <a:t>Shi Jian</a:t>
            </a:r>
          </a:p>
        </p:txBody>
      </p:sp>
    </p:spTree>
    <p:extLst>
      <p:ext uri="{BB962C8B-B14F-4D97-AF65-F5344CB8AC3E}">
        <p14:creationId xmlns:p14="http://schemas.microsoft.com/office/powerpoint/2010/main" val="4068130964"/>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17CB54-D298-4F93-B39D-B2959A3D2356}"/>
              </a:ext>
            </a:extLst>
          </p:cNvPr>
          <p:cNvSpPr>
            <a:spLocks noGrp="1"/>
          </p:cNvSpPr>
          <p:nvPr>
            <p:ph type="sldNum" sz="quarter" idx="4"/>
          </p:nvPr>
        </p:nvSpPr>
        <p:spPr/>
        <p:txBody>
          <a:bodyPr/>
          <a:lstStyle/>
          <a:p>
            <a:fld id="{330EA680-D336-4FF7-8B7A-9848BB0A1C32}" type="slidenum">
              <a:rPr lang="en-US" smtClean="0"/>
              <a:t>32</a:t>
            </a:fld>
            <a:endParaRPr lang="en-US"/>
          </a:p>
        </p:txBody>
      </p:sp>
      <p:sp>
        <p:nvSpPr>
          <p:cNvPr id="5" name="Title 4">
            <a:extLst>
              <a:ext uri="{FF2B5EF4-FFF2-40B4-BE49-F238E27FC236}">
                <a16:creationId xmlns:a16="http://schemas.microsoft.com/office/drawing/2014/main" id="{572BF017-56F6-E466-A524-7C12D501D13D}"/>
              </a:ext>
            </a:extLst>
          </p:cNvPr>
          <p:cNvSpPr>
            <a:spLocks noGrp="1"/>
          </p:cNvSpPr>
          <p:nvPr>
            <p:ph type="title"/>
          </p:nvPr>
        </p:nvSpPr>
        <p:spPr/>
        <p:txBody>
          <a:bodyPr/>
          <a:lstStyle/>
          <a:p>
            <a:r>
              <a:rPr lang="en-US" dirty="0"/>
              <a:t>We tackled this issue in </a:t>
            </a:r>
            <a:r>
              <a:rPr lang="en-US" dirty="0">
                <a:solidFill>
                  <a:srgbClr val="00137F"/>
                </a:solidFill>
              </a:rPr>
              <a:t>3 Stages </a:t>
            </a:r>
            <a:r>
              <a:rPr lang="en-US" dirty="0"/>
              <a:t>to produce an analytical solution</a:t>
            </a:r>
          </a:p>
        </p:txBody>
      </p:sp>
      <p:sp>
        <p:nvSpPr>
          <p:cNvPr id="15" name="Rounded Rectangle 14">
            <a:extLst>
              <a:ext uri="{FF2B5EF4-FFF2-40B4-BE49-F238E27FC236}">
                <a16:creationId xmlns:a16="http://schemas.microsoft.com/office/drawing/2014/main" id="{B24A0D57-AC17-8848-9D04-54D3BF1D048D}"/>
              </a:ext>
            </a:extLst>
          </p:cNvPr>
          <p:cNvSpPr/>
          <p:nvPr/>
        </p:nvSpPr>
        <p:spPr>
          <a:xfrm>
            <a:off x="4597652" y="1073136"/>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Data Modelling</a:t>
            </a:r>
          </a:p>
        </p:txBody>
      </p:sp>
      <p:sp>
        <p:nvSpPr>
          <p:cNvPr id="16" name="Rounded Rectangle 15">
            <a:extLst>
              <a:ext uri="{FF2B5EF4-FFF2-40B4-BE49-F238E27FC236}">
                <a16:creationId xmlns:a16="http://schemas.microsoft.com/office/drawing/2014/main" id="{0DAF8B78-CB06-FCE7-44CC-FE83030AF8DF}"/>
              </a:ext>
            </a:extLst>
          </p:cNvPr>
          <p:cNvSpPr/>
          <p:nvPr/>
        </p:nvSpPr>
        <p:spPr>
          <a:xfrm>
            <a:off x="746350" y="1073137"/>
            <a:ext cx="2996696" cy="893400"/>
          </a:xfrm>
          <a:prstGeom prst="roundRect">
            <a:avLst/>
          </a:prstGeom>
          <a:solidFill>
            <a:srgbClr val="80D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Data Collection, Exploration &amp; Preparation</a:t>
            </a:r>
          </a:p>
        </p:txBody>
      </p:sp>
      <p:sp>
        <p:nvSpPr>
          <p:cNvPr id="21" name="Rounded Rectangle 20">
            <a:extLst>
              <a:ext uri="{FF2B5EF4-FFF2-40B4-BE49-F238E27FC236}">
                <a16:creationId xmlns:a16="http://schemas.microsoft.com/office/drawing/2014/main" id="{FFE3D96D-8321-D267-7E57-837A0E4C118F}"/>
              </a:ext>
            </a:extLst>
          </p:cNvPr>
          <p:cNvSpPr/>
          <p:nvPr/>
        </p:nvSpPr>
        <p:spPr>
          <a:xfrm>
            <a:off x="8448954" y="1073135"/>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Synthesis &amp; Business Implementation</a:t>
            </a:r>
          </a:p>
        </p:txBody>
      </p:sp>
      <p:pic>
        <p:nvPicPr>
          <p:cNvPr id="22" name="Content Placeholder 9" descr="Badge 1 with solid fill">
            <a:extLst>
              <a:ext uri="{FF2B5EF4-FFF2-40B4-BE49-F238E27FC236}">
                <a16:creationId xmlns:a16="http://schemas.microsoft.com/office/drawing/2014/main" id="{91BCAD0C-FDC2-4870-4DE7-9690B7F7C1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7905" y="792731"/>
            <a:ext cx="560805" cy="560805"/>
          </a:xfrm>
          <a:prstGeom prst="rect">
            <a:avLst/>
          </a:prstGeom>
        </p:spPr>
      </p:pic>
      <p:pic>
        <p:nvPicPr>
          <p:cNvPr id="23" name="Graphic 22" descr="Badge with solid fill">
            <a:extLst>
              <a:ext uri="{FF2B5EF4-FFF2-40B4-BE49-F238E27FC236}">
                <a16:creationId xmlns:a16="http://schemas.microsoft.com/office/drawing/2014/main" id="{255363B7-43F7-B240-6ADF-3F388CF840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7583" y="800371"/>
            <a:ext cx="556834" cy="556834"/>
          </a:xfrm>
          <a:prstGeom prst="rect">
            <a:avLst/>
          </a:prstGeom>
        </p:spPr>
      </p:pic>
      <p:pic>
        <p:nvPicPr>
          <p:cNvPr id="24" name="Content Placeholder 63" descr="Badge 3 with solid fill">
            <a:extLst>
              <a:ext uri="{FF2B5EF4-FFF2-40B4-BE49-F238E27FC236}">
                <a16:creationId xmlns:a16="http://schemas.microsoft.com/office/drawing/2014/main" id="{7C39C1E5-D5BF-3576-7F18-E4EC804BC5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65706" y="781051"/>
            <a:ext cx="556833" cy="556833"/>
          </a:xfrm>
          <a:prstGeom prst="rect">
            <a:avLst/>
          </a:prstGeom>
        </p:spPr>
      </p:pic>
      <p:sp>
        <p:nvSpPr>
          <p:cNvPr id="25" name="Rectangle 24">
            <a:extLst>
              <a:ext uri="{FF2B5EF4-FFF2-40B4-BE49-F238E27FC236}">
                <a16:creationId xmlns:a16="http://schemas.microsoft.com/office/drawing/2014/main" id="{2ECE2862-2E21-DD0E-0500-55B8A44A53CE}"/>
              </a:ext>
            </a:extLst>
          </p:cNvPr>
          <p:cNvSpPr/>
          <p:nvPr/>
        </p:nvSpPr>
        <p:spPr>
          <a:xfrm>
            <a:off x="4560068" y="800371"/>
            <a:ext cx="7034169" cy="1325035"/>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7A12BE6F-F3CC-C19E-A320-BE6DF05EB023}"/>
              </a:ext>
            </a:extLst>
          </p:cNvPr>
          <p:cNvSpPr>
            <a:spLocks noGrp="1"/>
          </p:cNvSpPr>
          <p:nvPr>
            <p:ph sz="quarter" idx="11"/>
          </p:nvPr>
        </p:nvSpPr>
        <p:spPr/>
        <p:txBody>
          <a:bodyPr/>
          <a:lstStyle/>
          <a:p>
            <a:endParaRPr lang="en-US"/>
          </a:p>
        </p:txBody>
      </p:sp>
      <p:sp>
        <p:nvSpPr>
          <p:cNvPr id="9" name="Rounded Rectangle 8">
            <a:extLst>
              <a:ext uri="{FF2B5EF4-FFF2-40B4-BE49-F238E27FC236}">
                <a16:creationId xmlns:a16="http://schemas.microsoft.com/office/drawing/2014/main" id="{C0484945-9F44-1303-5C45-3E1CD3234F2D}"/>
              </a:ext>
            </a:extLst>
          </p:cNvPr>
          <p:cNvSpPr/>
          <p:nvPr/>
        </p:nvSpPr>
        <p:spPr>
          <a:xfrm>
            <a:off x="709958" y="2258622"/>
            <a:ext cx="10735691" cy="493455"/>
          </a:xfrm>
          <a:prstGeom prst="roundRect">
            <a:avLst/>
          </a:prstGeom>
          <a:gradFill flip="none" rotWithShape="1">
            <a:gsLst>
              <a:gs pos="100000">
                <a:srgbClr val="34D860"/>
              </a:gs>
              <a:gs pos="89000">
                <a:srgbClr val="34D8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Data Preparation</a:t>
            </a:r>
          </a:p>
        </p:txBody>
      </p:sp>
      <p:sp>
        <p:nvSpPr>
          <p:cNvPr id="6" name="Oval 5">
            <a:extLst>
              <a:ext uri="{FF2B5EF4-FFF2-40B4-BE49-F238E27FC236}">
                <a16:creationId xmlns:a16="http://schemas.microsoft.com/office/drawing/2014/main" id="{14F1898C-F8C7-079E-6FF9-C101A0128B9F}"/>
              </a:ext>
            </a:extLst>
          </p:cNvPr>
          <p:cNvSpPr/>
          <p:nvPr/>
        </p:nvSpPr>
        <p:spPr>
          <a:xfrm>
            <a:off x="1546775" y="3146011"/>
            <a:ext cx="1620489" cy="1621299"/>
          </a:xfrm>
          <a:prstGeom prst="ellipse">
            <a:avLst/>
          </a:prstGeom>
          <a:solidFill>
            <a:srgbClr val="34D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Data Scaling</a:t>
            </a:r>
          </a:p>
          <a:p>
            <a:pPr algn="ctr"/>
            <a:r>
              <a:rPr lang="en-US" sz="1600" i="1" dirty="0">
                <a:solidFill>
                  <a:schemeClr val="tx1"/>
                </a:solidFill>
              </a:rPr>
              <a:t>Between </a:t>
            </a:r>
          </a:p>
          <a:p>
            <a:pPr algn="ctr"/>
            <a:r>
              <a:rPr lang="en-US" sz="1600" b="1" i="1" dirty="0">
                <a:solidFill>
                  <a:schemeClr val="tx1"/>
                </a:solidFill>
              </a:rPr>
              <a:t>‘0’ and ’1’</a:t>
            </a:r>
          </a:p>
        </p:txBody>
      </p:sp>
      <p:sp>
        <p:nvSpPr>
          <p:cNvPr id="7" name="Oval 6">
            <a:extLst>
              <a:ext uri="{FF2B5EF4-FFF2-40B4-BE49-F238E27FC236}">
                <a16:creationId xmlns:a16="http://schemas.microsoft.com/office/drawing/2014/main" id="{0E4D522E-45B1-68BD-783B-36D69A3833A7}"/>
              </a:ext>
            </a:extLst>
          </p:cNvPr>
          <p:cNvSpPr/>
          <p:nvPr/>
        </p:nvSpPr>
        <p:spPr>
          <a:xfrm>
            <a:off x="3996229" y="3146011"/>
            <a:ext cx="1620489" cy="1621299"/>
          </a:xfrm>
          <a:prstGeom prst="ellipse">
            <a:avLst/>
          </a:prstGeom>
          <a:solidFill>
            <a:srgbClr val="34D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Train-Test Split</a:t>
            </a:r>
          </a:p>
          <a:p>
            <a:pPr algn="ctr"/>
            <a:r>
              <a:rPr lang="en-US" sz="1600" b="1" i="1" dirty="0">
                <a:solidFill>
                  <a:schemeClr val="tx1"/>
                </a:solidFill>
              </a:rPr>
              <a:t>70/30</a:t>
            </a:r>
          </a:p>
        </p:txBody>
      </p:sp>
      <p:sp>
        <p:nvSpPr>
          <p:cNvPr id="8" name="Oval 7">
            <a:extLst>
              <a:ext uri="{FF2B5EF4-FFF2-40B4-BE49-F238E27FC236}">
                <a16:creationId xmlns:a16="http://schemas.microsoft.com/office/drawing/2014/main" id="{16188355-6BD0-1E0C-1130-0463E5B08ACB}"/>
              </a:ext>
            </a:extLst>
          </p:cNvPr>
          <p:cNvSpPr/>
          <p:nvPr/>
        </p:nvSpPr>
        <p:spPr>
          <a:xfrm>
            <a:off x="6471931" y="3119950"/>
            <a:ext cx="1620489" cy="1621299"/>
          </a:xfrm>
          <a:prstGeom prst="ellipse">
            <a:avLst/>
          </a:prstGeom>
          <a:solidFill>
            <a:srgbClr val="34D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Feature Selection</a:t>
            </a:r>
          </a:p>
        </p:txBody>
      </p:sp>
      <p:sp>
        <p:nvSpPr>
          <p:cNvPr id="14" name="Oval 13">
            <a:extLst>
              <a:ext uri="{FF2B5EF4-FFF2-40B4-BE49-F238E27FC236}">
                <a16:creationId xmlns:a16="http://schemas.microsoft.com/office/drawing/2014/main" id="{15201A27-98FC-CD0F-5C4E-D76934579A49}"/>
              </a:ext>
            </a:extLst>
          </p:cNvPr>
          <p:cNvSpPr/>
          <p:nvPr/>
        </p:nvSpPr>
        <p:spPr>
          <a:xfrm>
            <a:off x="8921385" y="3146010"/>
            <a:ext cx="1620489" cy="1621299"/>
          </a:xfrm>
          <a:prstGeom prst="ellipse">
            <a:avLst/>
          </a:prstGeom>
          <a:solidFill>
            <a:srgbClr val="34D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Balancing Trainset</a:t>
            </a:r>
          </a:p>
        </p:txBody>
      </p:sp>
      <p:sp>
        <p:nvSpPr>
          <p:cNvPr id="17" name="TextBox 16">
            <a:extLst>
              <a:ext uri="{FF2B5EF4-FFF2-40B4-BE49-F238E27FC236}">
                <a16:creationId xmlns:a16="http://schemas.microsoft.com/office/drawing/2014/main" id="{E5945901-E91F-B269-2B5A-202DF7E9D67A}"/>
              </a:ext>
            </a:extLst>
          </p:cNvPr>
          <p:cNvSpPr txBox="1"/>
          <p:nvPr/>
        </p:nvSpPr>
        <p:spPr>
          <a:xfrm>
            <a:off x="231840" y="5241688"/>
            <a:ext cx="11691925" cy="369332"/>
          </a:xfrm>
          <a:prstGeom prst="rect">
            <a:avLst/>
          </a:prstGeom>
          <a:noFill/>
        </p:spPr>
        <p:txBody>
          <a:bodyPr wrap="square">
            <a:spAutoFit/>
          </a:bodyPr>
          <a:lstStyle/>
          <a:p>
            <a:pPr algn="ctr"/>
            <a:r>
              <a:rPr lang="en-SG" sz="1800" b="0" i="0" u="none" strike="noStrike" dirty="0">
                <a:solidFill>
                  <a:srgbClr val="000000"/>
                </a:solidFill>
                <a:effectLst/>
                <a:latin typeface="+mj-lt"/>
              </a:rPr>
              <a:t>Due to </a:t>
            </a:r>
            <a:r>
              <a:rPr lang="en-SG" sz="1800" b="1" i="0" u="none" strike="noStrike" dirty="0">
                <a:solidFill>
                  <a:srgbClr val="000000"/>
                </a:solidFill>
                <a:effectLst/>
                <a:latin typeface="+mj-lt"/>
              </a:rPr>
              <a:t>“Viral” cases being rarer</a:t>
            </a:r>
            <a:r>
              <a:rPr lang="en-SG" sz="1800" b="0" i="0" u="none" strike="noStrike" dirty="0">
                <a:solidFill>
                  <a:srgbClr val="000000"/>
                </a:solidFill>
                <a:effectLst/>
                <a:latin typeface="+mj-lt"/>
              </a:rPr>
              <a:t>, we balanced the training data with up-sampling to improve </a:t>
            </a:r>
            <a:r>
              <a:rPr lang="en-SG" sz="1800" b="1" i="0" u="none" strike="noStrike" dirty="0">
                <a:solidFill>
                  <a:srgbClr val="000000"/>
                </a:solidFill>
                <a:effectLst/>
                <a:latin typeface="+mj-lt"/>
              </a:rPr>
              <a:t>model accuracy</a:t>
            </a:r>
            <a:endParaRPr lang="en-US" b="1" dirty="0">
              <a:latin typeface="+mj-lt"/>
            </a:endParaRPr>
          </a:p>
        </p:txBody>
      </p:sp>
      <p:sp>
        <p:nvSpPr>
          <p:cNvPr id="10" name="Content Placeholder 3">
            <a:extLst>
              <a:ext uri="{FF2B5EF4-FFF2-40B4-BE49-F238E27FC236}">
                <a16:creationId xmlns:a16="http://schemas.microsoft.com/office/drawing/2014/main" id="{047156BF-B937-73DF-0E4C-B42D77362C3E}"/>
              </a:ext>
            </a:extLst>
          </p:cNvPr>
          <p:cNvSpPr>
            <a:spLocks noGrp="1"/>
          </p:cNvSpPr>
          <p:nvPr>
            <p:ph sz="quarter" idx="12"/>
          </p:nvPr>
        </p:nvSpPr>
        <p:spPr/>
        <p:txBody>
          <a:bodyPr/>
          <a:lstStyle/>
          <a:p>
            <a:r>
              <a:rPr lang="en-US" dirty="0"/>
              <a:t>Shi Jian</a:t>
            </a:r>
          </a:p>
        </p:txBody>
      </p:sp>
    </p:spTree>
    <p:extLst>
      <p:ext uri="{BB962C8B-B14F-4D97-AF65-F5344CB8AC3E}">
        <p14:creationId xmlns:p14="http://schemas.microsoft.com/office/powerpoint/2010/main" val="353346293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17CB54-D298-4F93-B39D-B2959A3D2356}"/>
              </a:ext>
            </a:extLst>
          </p:cNvPr>
          <p:cNvSpPr>
            <a:spLocks noGrp="1"/>
          </p:cNvSpPr>
          <p:nvPr>
            <p:ph type="sldNum" sz="quarter" idx="4"/>
          </p:nvPr>
        </p:nvSpPr>
        <p:spPr/>
        <p:txBody>
          <a:bodyPr/>
          <a:lstStyle/>
          <a:p>
            <a:fld id="{330EA680-D336-4FF7-8B7A-9848BB0A1C32}" type="slidenum">
              <a:rPr lang="en-US" smtClean="0"/>
              <a:t>33</a:t>
            </a:fld>
            <a:endParaRPr lang="en-US"/>
          </a:p>
        </p:txBody>
      </p:sp>
      <p:sp>
        <p:nvSpPr>
          <p:cNvPr id="5" name="Title 4">
            <a:extLst>
              <a:ext uri="{FF2B5EF4-FFF2-40B4-BE49-F238E27FC236}">
                <a16:creationId xmlns:a16="http://schemas.microsoft.com/office/drawing/2014/main" id="{572BF017-56F6-E466-A524-7C12D501D13D}"/>
              </a:ext>
            </a:extLst>
          </p:cNvPr>
          <p:cNvSpPr>
            <a:spLocks noGrp="1"/>
          </p:cNvSpPr>
          <p:nvPr>
            <p:ph type="title"/>
          </p:nvPr>
        </p:nvSpPr>
        <p:spPr/>
        <p:txBody>
          <a:bodyPr/>
          <a:lstStyle/>
          <a:p>
            <a:r>
              <a:rPr lang="en-US"/>
              <a:t>We tackled this issue in </a:t>
            </a:r>
            <a:r>
              <a:rPr lang="en-US">
                <a:solidFill>
                  <a:srgbClr val="00137F"/>
                </a:solidFill>
              </a:rPr>
              <a:t>3 Stages </a:t>
            </a:r>
            <a:r>
              <a:rPr lang="en-US"/>
              <a:t>to produce an analytical solution</a:t>
            </a:r>
          </a:p>
        </p:txBody>
      </p:sp>
      <p:sp>
        <p:nvSpPr>
          <p:cNvPr id="15" name="Rounded Rectangle 14">
            <a:extLst>
              <a:ext uri="{FF2B5EF4-FFF2-40B4-BE49-F238E27FC236}">
                <a16:creationId xmlns:a16="http://schemas.microsoft.com/office/drawing/2014/main" id="{B24A0D57-AC17-8848-9D04-54D3BF1D048D}"/>
              </a:ext>
            </a:extLst>
          </p:cNvPr>
          <p:cNvSpPr/>
          <p:nvPr/>
        </p:nvSpPr>
        <p:spPr>
          <a:xfrm>
            <a:off x="4597652" y="1073136"/>
            <a:ext cx="2996696" cy="893400"/>
          </a:xfrm>
          <a:prstGeom prst="roundRect">
            <a:avLst/>
          </a:prstGeom>
          <a:solidFill>
            <a:srgbClr val="80D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137F"/>
                </a:solidFill>
              </a:rPr>
              <a:t>Data Modelling</a:t>
            </a:r>
          </a:p>
        </p:txBody>
      </p:sp>
      <p:sp>
        <p:nvSpPr>
          <p:cNvPr id="16" name="Rounded Rectangle 15">
            <a:extLst>
              <a:ext uri="{FF2B5EF4-FFF2-40B4-BE49-F238E27FC236}">
                <a16:creationId xmlns:a16="http://schemas.microsoft.com/office/drawing/2014/main" id="{0DAF8B78-CB06-FCE7-44CC-FE83030AF8DF}"/>
              </a:ext>
            </a:extLst>
          </p:cNvPr>
          <p:cNvSpPr/>
          <p:nvPr/>
        </p:nvSpPr>
        <p:spPr>
          <a:xfrm>
            <a:off x="746350" y="1073137"/>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137F"/>
                </a:solidFill>
              </a:rPr>
              <a:t>Data Collection, Exploration &amp; Preparation</a:t>
            </a:r>
          </a:p>
        </p:txBody>
      </p:sp>
      <p:sp>
        <p:nvSpPr>
          <p:cNvPr id="21" name="Rounded Rectangle 20">
            <a:extLst>
              <a:ext uri="{FF2B5EF4-FFF2-40B4-BE49-F238E27FC236}">
                <a16:creationId xmlns:a16="http://schemas.microsoft.com/office/drawing/2014/main" id="{FFE3D96D-8321-D267-7E57-837A0E4C118F}"/>
              </a:ext>
            </a:extLst>
          </p:cNvPr>
          <p:cNvSpPr/>
          <p:nvPr/>
        </p:nvSpPr>
        <p:spPr>
          <a:xfrm>
            <a:off x="8448954" y="1073135"/>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137F"/>
                </a:solidFill>
              </a:rPr>
              <a:t>Synthesis &amp; Business Implementation</a:t>
            </a:r>
          </a:p>
        </p:txBody>
      </p:sp>
      <p:pic>
        <p:nvPicPr>
          <p:cNvPr id="22" name="Content Placeholder 9" descr="Badge 1 with solid fill">
            <a:extLst>
              <a:ext uri="{FF2B5EF4-FFF2-40B4-BE49-F238E27FC236}">
                <a16:creationId xmlns:a16="http://schemas.microsoft.com/office/drawing/2014/main" id="{91BCAD0C-FDC2-4870-4DE7-9690B7F7C1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7905" y="792731"/>
            <a:ext cx="560805" cy="560805"/>
          </a:xfrm>
          <a:prstGeom prst="rect">
            <a:avLst/>
          </a:prstGeom>
        </p:spPr>
      </p:pic>
      <p:pic>
        <p:nvPicPr>
          <p:cNvPr id="23" name="Graphic 22" descr="Badge with solid fill">
            <a:extLst>
              <a:ext uri="{FF2B5EF4-FFF2-40B4-BE49-F238E27FC236}">
                <a16:creationId xmlns:a16="http://schemas.microsoft.com/office/drawing/2014/main" id="{255363B7-43F7-B240-6ADF-3F388CF840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99721" y="3874243"/>
            <a:ext cx="556834" cy="556834"/>
          </a:xfrm>
          <a:prstGeom prst="rect">
            <a:avLst/>
          </a:prstGeom>
        </p:spPr>
      </p:pic>
      <p:pic>
        <p:nvPicPr>
          <p:cNvPr id="24" name="Content Placeholder 63" descr="Badge 3 with solid fill">
            <a:extLst>
              <a:ext uri="{FF2B5EF4-FFF2-40B4-BE49-F238E27FC236}">
                <a16:creationId xmlns:a16="http://schemas.microsoft.com/office/drawing/2014/main" id="{7C39C1E5-D5BF-3576-7F18-E4EC804BC5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65706" y="781051"/>
            <a:ext cx="556833" cy="556833"/>
          </a:xfrm>
          <a:prstGeom prst="rect">
            <a:avLst/>
          </a:prstGeom>
        </p:spPr>
      </p:pic>
      <p:sp>
        <p:nvSpPr>
          <p:cNvPr id="25" name="Rectangle 24">
            <a:extLst>
              <a:ext uri="{FF2B5EF4-FFF2-40B4-BE49-F238E27FC236}">
                <a16:creationId xmlns:a16="http://schemas.microsoft.com/office/drawing/2014/main" id="{2ECE2862-2E21-DD0E-0500-55B8A44A53CE}"/>
              </a:ext>
            </a:extLst>
          </p:cNvPr>
          <p:cNvSpPr/>
          <p:nvPr/>
        </p:nvSpPr>
        <p:spPr>
          <a:xfrm>
            <a:off x="594804" y="800371"/>
            <a:ext cx="3571565" cy="1325035"/>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8" name="Rectangle 1">
            <a:extLst>
              <a:ext uri="{FF2B5EF4-FFF2-40B4-BE49-F238E27FC236}">
                <a16:creationId xmlns:a16="http://schemas.microsoft.com/office/drawing/2014/main" id="{D1D91F87-F6C8-8BDA-052C-30EC56BE1F84}"/>
              </a:ext>
            </a:extLst>
          </p:cNvPr>
          <p:cNvSpPr>
            <a:spLocks noChangeArrowheads="1"/>
          </p:cNvSpPr>
          <p:nvPr/>
        </p:nvSpPr>
        <p:spPr bwMode="auto">
          <a:xfrm>
            <a:off x="2656997" y="3078632"/>
            <a:ext cx="73982533" cy="2774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ounded Rectangle 11">
            <a:extLst>
              <a:ext uri="{FF2B5EF4-FFF2-40B4-BE49-F238E27FC236}">
                <a16:creationId xmlns:a16="http://schemas.microsoft.com/office/drawing/2014/main" id="{D79D23D6-8E8A-F0C5-D9FA-78F38EE1142B}"/>
              </a:ext>
            </a:extLst>
          </p:cNvPr>
          <p:cNvSpPr/>
          <p:nvPr/>
        </p:nvSpPr>
        <p:spPr>
          <a:xfrm>
            <a:off x="6880194" y="2388224"/>
            <a:ext cx="4565456" cy="6286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Key Metrics</a:t>
            </a:r>
          </a:p>
        </p:txBody>
      </p:sp>
      <p:pic>
        <p:nvPicPr>
          <p:cNvPr id="13" name="Content Placeholder 9" descr="Badge 1 with solid fill">
            <a:extLst>
              <a:ext uri="{FF2B5EF4-FFF2-40B4-BE49-F238E27FC236}">
                <a16:creationId xmlns:a16="http://schemas.microsoft.com/office/drawing/2014/main" id="{BA67679E-2ADC-DFA9-27E4-11E05EB735D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92500" y="3236617"/>
            <a:ext cx="560805" cy="560805"/>
          </a:xfrm>
          <a:prstGeom prst="rect">
            <a:avLst/>
          </a:prstGeom>
        </p:spPr>
      </p:pic>
      <p:sp>
        <p:nvSpPr>
          <p:cNvPr id="14" name="TextBox 13">
            <a:extLst>
              <a:ext uri="{FF2B5EF4-FFF2-40B4-BE49-F238E27FC236}">
                <a16:creationId xmlns:a16="http://schemas.microsoft.com/office/drawing/2014/main" id="{0A68AAB8-1048-E0FC-D67D-009683B8DF2F}"/>
              </a:ext>
            </a:extLst>
          </p:cNvPr>
          <p:cNvSpPr txBox="1"/>
          <p:nvPr/>
        </p:nvSpPr>
        <p:spPr>
          <a:xfrm>
            <a:off x="8251441" y="3352806"/>
            <a:ext cx="1223412" cy="369332"/>
          </a:xfrm>
          <a:prstGeom prst="rect">
            <a:avLst/>
          </a:prstGeom>
          <a:noFill/>
        </p:spPr>
        <p:txBody>
          <a:bodyPr wrap="none" lIns="91440" tIns="45720" rIns="91440" bIns="45720" rtlCol="0" anchor="t">
            <a:spAutoFit/>
          </a:bodyPr>
          <a:lstStyle/>
          <a:p>
            <a:r>
              <a:rPr lang="en-US" b="1">
                <a:cs typeface="Arial"/>
              </a:rPr>
              <a:t>Accuracy</a:t>
            </a:r>
          </a:p>
        </p:txBody>
      </p:sp>
      <p:sp>
        <p:nvSpPr>
          <p:cNvPr id="18" name="TextBox 17">
            <a:extLst>
              <a:ext uri="{FF2B5EF4-FFF2-40B4-BE49-F238E27FC236}">
                <a16:creationId xmlns:a16="http://schemas.microsoft.com/office/drawing/2014/main" id="{2229B22B-8C67-6B36-1778-66A74C417DB8}"/>
              </a:ext>
            </a:extLst>
          </p:cNvPr>
          <p:cNvSpPr txBox="1"/>
          <p:nvPr/>
        </p:nvSpPr>
        <p:spPr>
          <a:xfrm>
            <a:off x="8258662" y="4006681"/>
            <a:ext cx="2287806" cy="369332"/>
          </a:xfrm>
          <a:prstGeom prst="rect">
            <a:avLst/>
          </a:prstGeom>
          <a:noFill/>
        </p:spPr>
        <p:txBody>
          <a:bodyPr wrap="none" lIns="91440" tIns="45720" rIns="91440" bIns="45720" rtlCol="0" anchor="t">
            <a:spAutoFit/>
          </a:bodyPr>
          <a:lstStyle/>
          <a:p>
            <a:r>
              <a:rPr lang="en-US" b="1">
                <a:cs typeface="Arial"/>
              </a:rPr>
              <a:t>False Positive Rate</a:t>
            </a:r>
          </a:p>
        </p:txBody>
      </p:sp>
      <p:sp>
        <p:nvSpPr>
          <p:cNvPr id="19" name="Rounded Rectangle 18">
            <a:extLst>
              <a:ext uri="{FF2B5EF4-FFF2-40B4-BE49-F238E27FC236}">
                <a16:creationId xmlns:a16="http://schemas.microsoft.com/office/drawing/2014/main" id="{5186B40E-B629-7DBC-777B-D3FDA8810F1C}"/>
              </a:ext>
            </a:extLst>
          </p:cNvPr>
          <p:cNvSpPr/>
          <p:nvPr/>
        </p:nvSpPr>
        <p:spPr>
          <a:xfrm>
            <a:off x="637592" y="5021335"/>
            <a:ext cx="5516338"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00137F"/>
                </a:solidFill>
              </a:rPr>
              <a:t>High FPR results in resources invested in promoting a track that </a:t>
            </a:r>
            <a:r>
              <a:rPr lang="en-US" sz="1400" b="1">
                <a:solidFill>
                  <a:srgbClr val="00137F"/>
                </a:solidFill>
              </a:rPr>
              <a:t>does not have commercial potential</a:t>
            </a:r>
            <a:r>
              <a:rPr lang="en-US" sz="1400">
                <a:solidFill>
                  <a:srgbClr val="00137F"/>
                </a:solidFill>
              </a:rPr>
              <a:t>. High FNR will lead to </a:t>
            </a:r>
            <a:r>
              <a:rPr lang="en-US" sz="1400" b="1">
                <a:solidFill>
                  <a:srgbClr val="00137F"/>
                </a:solidFill>
              </a:rPr>
              <a:t>missing out on the signing</a:t>
            </a:r>
            <a:r>
              <a:rPr lang="en-US" sz="1400">
                <a:solidFill>
                  <a:srgbClr val="00137F"/>
                </a:solidFill>
              </a:rPr>
              <a:t> of a potential star.</a:t>
            </a:r>
          </a:p>
        </p:txBody>
      </p:sp>
      <p:pic>
        <p:nvPicPr>
          <p:cNvPr id="20" name="Graphic 19" descr="Badge with solid fill">
            <a:extLst>
              <a:ext uri="{FF2B5EF4-FFF2-40B4-BE49-F238E27FC236}">
                <a16:creationId xmlns:a16="http://schemas.microsoft.com/office/drawing/2014/main" id="{8D242AD7-10E0-16C1-7AB5-DA4E0BD578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17583" y="796702"/>
            <a:ext cx="556834" cy="556834"/>
          </a:xfrm>
          <a:prstGeom prst="rect">
            <a:avLst/>
          </a:prstGeom>
        </p:spPr>
      </p:pic>
      <p:pic>
        <p:nvPicPr>
          <p:cNvPr id="50" name="Content Placeholder 63" descr="Badge 3 with solid fill">
            <a:extLst>
              <a:ext uri="{FF2B5EF4-FFF2-40B4-BE49-F238E27FC236}">
                <a16:creationId xmlns:a16="http://schemas.microsoft.com/office/drawing/2014/main" id="{CD3EBACF-E711-4F9B-238D-1D3DD6F7180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615135" y="4507899"/>
            <a:ext cx="556833" cy="556833"/>
          </a:xfrm>
          <a:prstGeom prst="rect">
            <a:avLst/>
          </a:prstGeom>
        </p:spPr>
      </p:pic>
      <p:sp>
        <p:nvSpPr>
          <p:cNvPr id="6" name="Rectangle 5">
            <a:extLst>
              <a:ext uri="{FF2B5EF4-FFF2-40B4-BE49-F238E27FC236}">
                <a16:creationId xmlns:a16="http://schemas.microsoft.com/office/drawing/2014/main" id="{10D4B11F-8D1E-9AE0-FB62-0F6ACF963CA2}"/>
              </a:ext>
            </a:extLst>
          </p:cNvPr>
          <p:cNvSpPr/>
          <p:nvPr/>
        </p:nvSpPr>
        <p:spPr>
          <a:xfrm>
            <a:off x="8265111" y="792731"/>
            <a:ext cx="3479691" cy="1325035"/>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F0B890FA-1673-6361-464B-A916B06381A5}"/>
              </a:ext>
            </a:extLst>
          </p:cNvPr>
          <p:cNvSpPr txBox="1"/>
          <p:nvPr/>
        </p:nvSpPr>
        <p:spPr>
          <a:xfrm>
            <a:off x="8289072" y="4636753"/>
            <a:ext cx="2364750" cy="369332"/>
          </a:xfrm>
          <a:prstGeom prst="rect">
            <a:avLst/>
          </a:prstGeom>
          <a:noFill/>
        </p:spPr>
        <p:txBody>
          <a:bodyPr wrap="none" lIns="91440" tIns="45720" rIns="91440" bIns="45720" rtlCol="0" anchor="t">
            <a:spAutoFit/>
          </a:bodyPr>
          <a:lstStyle/>
          <a:p>
            <a:r>
              <a:rPr lang="en-US" b="1"/>
              <a:t>False Negative Rate</a:t>
            </a:r>
            <a:endParaRPr lang="en-US" b="1">
              <a:cs typeface="Arial"/>
            </a:endParaRPr>
          </a:p>
        </p:txBody>
      </p:sp>
      <p:pic>
        <p:nvPicPr>
          <p:cNvPr id="2" name="Picture 3" descr="Young girl playing the violin">
            <a:extLst>
              <a:ext uri="{FF2B5EF4-FFF2-40B4-BE49-F238E27FC236}">
                <a16:creationId xmlns:a16="http://schemas.microsoft.com/office/drawing/2014/main" id="{4D0CC391-2071-4721-F26B-BADB3BF2A039}"/>
              </a:ext>
            </a:extLst>
          </p:cNvPr>
          <p:cNvPicPr>
            <a:picLocks noGrp="1" noChangeAspect="1"/>
          </p:cNvPicPr>
          <p:nvPr>
            <p:ph sz="quarter" idx="11"/>
          </p:nvPr>
        </p:nvPicPr>
        <p:blipFill>
          <a:blip r:embed="rId15"/>
          <a:stretch>
            <a:fillRect/>
          </a:stretch>
        </p:blipFill>
        <p:spPr>
          <a:xfrm>
            <a:off x="1446030" y="2245602"/>
            <a:ext cx="3896210" cy="2583240"/>
          </a:xfrm>
        </p:spPr>
      </p:pic>
      <p:sp>
        <p:nvSpPr>
          <p:cNvPr id="4" name="Content Placeholder 3">
            <a:extLst>
              <a:ext uri="{FF2B5EF4-FFF2-40B4-BE49-F238E27FC236}">
                <a16:creationId xmlns:a16="http://schemas.microsoft.com/office/drawing/2014/main" id="{D35080BA-6535-979B-9F1D-6428C60C9FEC}"/>
              </a:ext>
            </a:extLst>
          </p:cNvPr>
          <p:cNvSpPr>
            <a:spLocks noGrp="1"/>
          </p:cNvSpPr>
          <p:nvPr>
            <p:ph sz="quarter" idx="12"/>
          </p:nvPr>
        </p:nvSpPr>
        <p:spPr/>
        <p:txBody>
          <a:bodyPr/>
          <a:lstStyle/>
          <a:p>
            <a:r>
              <a:rPr lang="en-US" dirty="0"/>
              <a:t>Shi Jian</a:t>
            </a:r>
          </a:p>
        </p:txBody>
      </p:sp>
    </p:spTree>
    <p:extLst>
      <p:ext uri="{BB962C8B-B14F-4D97-AF65-F5344CB8AC3E}">
        <p14:creationId xmlns:p14="http://schemas.microsoft.com/office/powerpoint/2010/main" val="214453623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17CB54-D298-4F93-B39D-B2959A3D2356}"/>
              </a:ext>
            </a:extLst>
          </p:cNvPr>
          <p:cNvSpPr>
            <a:spLocks noGrp="1"/>
          </p:cNvSpPr>
          <p:nvPr>
            <p:ph type="sldNum" sz="quarter" idx="4"/>
          </p:nvPr>
        </p:nvSpPr>
        <p:spPr/>
        <p:txBody>
          <a:bodyPr/>
          <a:lstStyle/>
          <a:p>
            <a:fld id="{330EA680-D336-4FF7-8B7A-9848BB0A1C32}" type="slidenum">
              <a:rPr lang="en-US" smtClean="0"/>
              <a:t>34</a:t>
            </a:fld>
            <a:endParaRPr lang="en-US"/>
          </a:p>
        </p:txBody>
      </p:sp>
      <p:sp>
        <p:nvSpPr>
          <p:cNvPr id="5" name="Title 4">
            <a:extLst>
              <a:ext uri="{FF2B5EF4-FFF2-40B4-BE49-F238E27FC236}">
                <a16:creationId xmlns:a16="http://schemas.microsoft.com/office/drawing/2014/main" id="{572BF017-56F6-E466-A524-7C12D501D13D}"/>
              </a:ext>
            </a:extLst>
          </p:cNvPr>
          <p:cNvSpPr>
            <a:spLocks noGrp="1"/>
          </p:cNvSpPr>
          <p:nvPr>
            <p:ph type="title"/>
          </p:nvPr>
        </p:nvSpPr>
        <p:spPr/>
        <p:txBody>
          <a:bodyPr/>
          <a:lstStyle/>
          <a:p>
            <a:r>
              <a:rPr lang="en-US"/>
              <a:t>We tackled this issue in </a:t>
            </a:r>
            <a:r>
              <a:rPr lang="en-US">
                <a:solidFill>
                  <a:srgbClr val="00137F"/>
                </a:solidFill>
              </a:rPr>
              <a:t>3 Stages </a:t>
            </a:r>
            <a:r>
              <a:rPr lang="en-US"/>
              <a:t>to produce an analytical solution</a:t>
            </a:r>
          </a:p>
        </p:txBody>
      </p:sp>
      <p:sp>
        <p:nvSpPr>
          <p:cNvPr id="15" name="Rounded Rectangle 14">
            <a:extLst>
              <a:ext uri="{FF2B5EF4-FFF2-40B4-BE49-F238E27FC236}">
                <a16:creationId xmlns:a16="http://schemas.microsoft.com/office/drawing/2014/main" id="{B24A0D57-AC17-8848-9D04-54D3BF1D048D}"/>
              </a:ext>
            </a:extLst>
          </p:cNvPr>
          <p:cNvSpPr/>
          <p:nvPr/>
        </p:nvSpPr>
        <p:spPr>
          <a:xfrm>
            <a:off x="4597652" y="1073136"/>
            <a:ext cx="2996696" cy="893400"/>
          </a:xfrm>
          <a:prstGeom prst="roundRect">
            <a:avLst/>
          </a:prstGeom>
          <a:solidFill>
            <a:srgbClr val="80D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137F"/>
                </a:solidFill>
              </a:rPr>
              <a:t>Data Modelling</a:t>
            </a:r>
          </a:p>
        </p:txBody>
      </p:sp>
      <p:sp>
        <p:nvSpPr>
          <p:cNvPr id="16" name="Rounded Rectangle 15">
            <a:extLst>
              <a:ext uri="{FF2B5EF4-FFF2-40B4-BE49-F238E27FC236}">
                <a16:creationId xmlns:a16="http://schemas.microsoft.com/office/drawing/2014/main" id="{0DAF8B78-CB06-FCE7-44CC-FE83030AF8DF}"/>
              </a:ext>
            </a:extLst>
          </p:cNvPr>
          <p:cNvSpPr/>
          <p:nvPr/>
        </p:nvSpPr>
        <p:spPr>
          <a:xfrm>
            <a:off x="746350" y="1073137"/>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137F"/>
                </a:solidFill>
              </a:rPr>
              <a:t>Data Collection, Exploration &amp; Preparation</a:t>
            </a:r>
          </a:p>
        </p:txBody>
      </p:sp>
      <p:sp>
        <p:nvSpPr>
          <p:cNvPr id="21" name="Rounded Rectangle 20">
            <a:extLst>
              <a:ext uri="{FF2B5EF4-FFF2-40B4-BE49-F238E27FC236}">
                <a16:creationId xmlns:a16="http://schemas.microsoft.com/office/drawing/2014/main" id="{FFE3D96D-8321-D267-7E57-837A0E4C118F}"/>
              </a:ext>
            </a:extLst>
          </p:cNvPr>
          <p:cNvSpPr/>
          <p:nvPr/>
        </p:nvSpPr>
        <p:spPr>
          <a:xfrm>
            <a:off x="8448954" y="1073135"/>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137F"/>
                </a:solidFill>
              </a:rPr>
              <a:t>Synthesis &amp; Business Implementation</a:t>
            </a:r>
          </a:p>
        </p:txBody>
      </p:sp>
      <p:pic>
        <p:nvPicPr>
          <p:cNvPr id="22" name="Content Placeholder 9" descr="Badge 1 with solid fill">
            <a:extLst>
              <a:ext uri="{FF2B5EF4-FFF2-40B4-BE49-F238E27FC236}">
                <a16:creationId xmlns:a16="http://schemas.microsoft.com/office/drawing/2014/main" id="{91BCAD0C-FDC2-4870-4DE7-9690B7F7C1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7905" y="792731"/>
            <a:ext cx="560805" cy="560805"/>
          </a:xfrm>
          <a:prstGeom prst="rect">
            <a:avLst/>
          </a:prstGeom>
        </p:spPr>
      </p:pic>
      <p:pic>
        <p:nvPicPr>
          <p:cNvPr id="24" name="Content Placeholder 63" descr="Badge 3 with solid fill">
            <a:extLst>
              <a:ext uri="{FF2B5EF4-FFF2-40B4-BE49-F238E27FC236}">
                <a16:creationId xmlns:a16="http://schemas.microsoft.com/office/drawing/2014/main" id="{7C39C1E5-D5BF-3576-7F18-E4EC804BC5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65706" y="781051"/>
            <a:ext cx="556833" cy="556833"/>
          </a:xfrm>
          <a:prstGeom prst="rect">
            <a:avLst/>
          </a:prstGeom>
        </p:spPr>
      </p:pic>
      <p:sp>
        <p:nvSpPr>
          <p:cNvPr id="25" name="Rectangle 24">
            <a:extLst>
              <a:ext uri="{FF2B5EF4-FFF2-40B4-BE49-F238E27FC236}">
                <a16:creationId xmlns:a16="http://schemas.microsoft.com/office/drawing/2014/main" id="{2ECE2862-2E21-DD0E-0500-55B8A44A53CE}"/>
              </a:ext>
            </a:extLst>
          </p:cNvPr>
          <p:cNvSpPr/>
          <p:nvPr/>
        </p:nvSpPr>
        <p:spPr>
          <a:xfrm>
            <a:off x="594804" y="800371"/>
            <a:ext cx="3571565" cy="1325035"/>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8" name="Rectangle 1">
            <a:extLst>
              <a:ext uri="{FF2B5EF4-FFF2-40B4-BE49-F238E27FC236}">
                <a16:creationId xmlns:a16="http://schemas.microsoft.com/office/drawing/2014/main" id="{D1D91F87-F6C8-8BDA-052C-30EC56BE1F84}"/>
              </a:ext>
            </a:extLst>
          </p:cNvPr>
          <p:cNvSpPr>
            <a:spLocks noChangeArrowheads="1"/>
          </p:cNvSpPr>
          <p:nvPr/>
        </p:nvSpPr>
        <p:spPr bwMode="auto">
          <a:xfrm>
            <a:off x="2656997" y="3078632"/>
            <a:ext cx="73982533" cy="2774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ounded Rectangle 11">
            <a:extLst>
              <a:ext uri="{FF2B5EF4-FFF2-40B4-BE49-F238E27FC236}">
                <a16:creationId xmlns:a16="http://schemas.microsoft.com/office/drawing/2014/main" id="{D79D23D6-8E8A-F0C5-D9FA-78F38EE1142B}"/>
              </a:ext>
            </a:extLst>
          </p:cNvPr>
          <p:cNvSpPr/>
          <p:nvPr/>
        </p:nvSpPr>
        <p:spPr>
          <a:xfrm>
            <a:off x="6880194" y="2388224"/>
            <a:ext cx="4565456" cy="6286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Key Metrics</a:t>
            </a:r>
          </a:p>
        </p:txBody>
      </p:sp>
      <p:sp>
        <p:nvSpPr>
          <p:cNvPr id="14" name="TextBox 13">
            <a:extLst>
              <a:ext uri="{FF2B5EF4-FFF2-40B4-BE49-F238E27FC236}">
                <a16:creationId xmlns:a16="http://schemas.microsoft.com/office/drawing/2014/main" id="{0A68AAB8-1048-E0FC-D67D-009683B8DF2F}"/>
              </a:ext>
            </a:extLst>
          </p:cNvPr>
          <p:cNvSpPr txBox="1"/>
          <p:nvPr/>
        </p:nvSpPr>
        <p:spPr>
          <a:xfrm>
            <a:off x="8238896" y="3352806"/>
            <a:ext cx="1159292" cy="369332"/>
          </a:xfrm>
          <a:prstGeom prst="rect">
            <a:avLst/>
          </a:prstGeom>
          <a:noFill/>
        </p:spPr>
        <p:txBody>
          <a:bodyPr wrap="none" lIns="91440" tIns="45720" rIns="91440" bIns="45720" rtlCol="0" anchor="t">
            <a:spAutoFit/>
          </a:bodyPr>
          <a:lstStyle/>
          <a:p>
            <a:r>
              <a:rPr lang="en-US" b="1">
                <a:cs typeface="Arial"/>
              </a:rPr>
              <a:t>F1 Score</a:t>
            </a:r>
          </a:p>
        </p:txBody>
      </p:sp>
      <p:sp>
        <p:nvSpPr>
          <p:cNvPr id="18" name="TextBox 17">
            <a:extLst>
              <a:ext uri="{FF2B5EF4-FFF2-40B4-BE49-F238E27FC236}">
                <a16:creationId xmlns:a16="http://schemas.microsoft.com/office/drawing/2014/main" id="{2229B22B-8C67-6B36-1778-66A74C417DB8}"/>
              </a:ext>
            </a:extLst>
          </p:cNvPr>
          <p:cNvSpPr txBox="1"/>
          <p:nvPr/>
        </p:nvSpPr>
        <p:spPr>
          <a:xfrm>
            <a:off x="8238896" y="3996312"/>
            <a:ext cx="1031051" cy="369332"/>
          </a:xfrm>
          <a:prstGeom prst="rect">
            <a:avLst/>
          </a:prstGeom>
          <a:noFill/>
        </p:spPr>
        <p:txBody>
          <a:bodyPr wrap="none" lIns="91440" tIns="45720" rIns="91440" bIns="45720" rtlCol="0" anchor="t">
            <a:spAutoFit/>
          </a:bodyPr>
          <a:lstStyle/>
          <a:p>
            <a:r>
              <a:rPr lang="en-US" b="1" dirty="0">
                <a:cs typeface="Arial"/>
              </a:rPr>
              <a:t>F1 Gain</a:t>
            </a:r>
          </a:p>
        </p:txBody>
      </p:sp>
      <p:sp>
        <p:nvSpPr>
          <p:cNvPr id="19" name="Rounded Rectangle 18">
            <a:extLst>
              <a:ext uri="{FF2B5EF4-FFF2-40B4-BE49-F238E27FC236}">
                <a16:creationId xmlns:a16="http://schemas.microsoft.com/office/drawing/2014/main" id="{5186B40E-B629-7DBC-777B-D3FDA8810F1C}"/>
              </a:ext>
            </a:extLst>
          </p:cNvPr>
          <p:cNvSpPr/>
          <p:nvPr/>
        </p:nvSpPr>
        <p:spPr>
          <a:xfrm>
            <a:off x="637592" y="5021335"/>
            <a:ext cx="5516338"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137F"/>
                </a:solidFill>
              </a:rPr>
              <a:t>In the real world, we are more likely to see </a:t>
            </a:r>
            <a:r>
              <a:rPr lang="en-US" sz="1400" b="1">
                <a:solidFill>
                  <a:srgbClr val="00137F"/>
                </a:solidFill>
              </a:rPr>
              <a:t>highly imbalanced data. </a:t>
            </a:r>
            <a:r>
              <a:rPr lang="en-US" sz="1400">
                <a:solidFill>
                  <a:srgbClr val="00137F"/>
                </a:solidFill>
              </a:rPr>
              <a:t>There will inevitably be few “Viral” songs, compared to “Not Viral”</a:t>
            </a:r>
            <a:endParaRPr lang="en-US" sz="1400" b="1">
              <a:solidFill>
                <a:srgbClr val="00137F"/>
              </a:solidFill>
            </a:endParaRPr>
          </a:p>
        </p:txBody>
      </p:sp>
      <p:pic>
        <p:nvPicPr>
          <p:cNvPr id="20" name="Graphic 19" descr="Badge with solid fill">
            <a:extLst>
              <a:ext uri="{FF2B5EF4-FFF2-40B4-BE49-F238E27FC236}">
                <a16:creationId xmlns:a16="http://schemas.microsoft.com/office/drawing/2014/main" id="{8D242AD7-10E0-16C1-7AB5-DA4E0BD578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17583" y="796702"/>
            <a:ext cx="556834" cy="556834"/>
          </a:xfrm>
          <a:prstGeom prst="rect">
            <a:avLst/>
          </a:prstGeom>
        </p:spPr>
      </p:pic>
      <p:sp>
        <p:nvSpPr>
          <p:cNvPr id="27" name="Content Placeholder 26">
            <a:extLst>
              <a:ext uri="{FF2B5EF4-FFF2-40B4-BE49-F238E27FC236}">
                <a16:creationId xmlns:a16="http://schemas.microsoft.com/office/drawing/2014/main" id="{0F0FAD3C-7538-8270-9BCA-CC3144F87DFB}"/>
              </a:ext>
            </a:extLst>
          </p:cNvPr>
          <p:cNvSpPr>
            <a:spLocks noGrp="1"/>
          </p:cNvSpPr>
          <p:nvPr>
            <p:ph sz="quarter" idx="11"/>
          </p:nvPr>
        </p:nvSpPr>
        <p:spPr/>
        <p:txBody>
          <a:bodyPr/>
          <a:lstStyle/>
          <a:p>
            <a:endParaRPr lang="en-US"/>
          </a:p>
        </p:txBody>
      </p:sp>
      <p:pic>
        <p:nvPicPr>
          <p:cNvPr id="28" name="Picture 27">
            <a:extLst>
              <a:ext uri="{FF2B5EF4-FFF2-40B4-BE49-F238E27FC236}">
                <a16:creationId xmlns:a16="http://schemas.microsoft.com/office/drawing/2014/main" id="{DB31E96B-AB5F-C9E7-6890-629770AE58FE}"/>
              </a:ext>
            </a:extLst>
          </p:cNvPr>
          <p:cNvPicPr>
            <a:picLocks noChangeAspect="1"/>
          </p:cNvPicPr>
          <p:nvPr/>
        </p:nvPicPr>
        <p:blipFill rotWithShape="1">
          <a:blip r:embed="rId9"/>
          <a:srcRect t="14085"/>
          <a:stretch/>
        </p:blipFill>
        <p:spPr>
          <a:xfrm>
            <a:off x="883530" y="2239301"/>
            <a:ext cx="5270400" cy="2264043"/>
          </a:xfrm>
          <a:prstGeom prst="rect">
            <a:avLst/>
          </a:prstGeom>
        </p:spPr>
      </p:pic>
      <p:pic>
        <p:nvPicPr>
          <p:cNvPr id="36" name="Picture 35">
            <a:extLst>
              <a:ext uri="{FF2B5EF4-FFF2-40B4-BE49-F238E27FC236}">
                <a16:creationId xmlns:a16="http://schemas.microsoft.com/office/drawing/2014/main" id="{0C2C4F39-7C35-C543-4C65-E194EDD608A7}"/>
              </a:ext>
            </a:extLst>
          </p:cNvPr>
          <p:cNvPicPr>
            <a:picLocks noChangeAspect="1"/>
          </p:cNvPicPr>
          <p:nvPr/>
        </p:nvPicPr>
        <p:blipFill>
          <a:blip r:embed="rId10"/>
          <a:stretch>
            <a:fillRect/>
          </a:stretch>
        </p:blipFill>
        <p:spPr>
          <a:xfrm>
            <a:off x="3017762" y="2195647"/>
            <a:ext cx="645043" cy="662635"/>
          </a:xfrm>
          <a:prstGeom prst="rect">
            <a:avLst/>
          </a:prstGeom>
        </p:spPr>
      </p:pic>
      <p:pic>
        <p:nvPicPr>
          <p:cNvPr id="38" name="Picture 37">
            <a:extLst>
              <a:ext uri="{FF2B5EF4-FFF2-40B4-BE49-F238E27FC236}">
                <a16:creationId xmlns:a16="http://schemas.microsoft.com/office/drawing/2014/main" id="{72BDDE53-2275-810C-2528-B5153B71C0C6}"/>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8547" b="92308" l="9091" r="90083">
                        <a14:foregroundMark x1="53719" y1="35043" x2="53719" y2="35043"/>
                        <a14:foregroundMark x1="90909" y1="47009" x2="90909" y2="47009"/>
                        <a14:foregroundMark x1="52066" y1="92308" x2="52066" y2="92308"/>
                        <a14:foregroundMark x1="59504" y1="64103" x2="59504" y2="64103"/>
                        <a14:foregroundMark x1="51240" y1="8547" x2="51240" y2="8547"/>
                      </a14:backgroundRemoval>
                    </a14:imgEffect>
                  </a14:imgLayer>
                </a14:imgProps>
              </a:ext>
            </a:extLst>
          </a:blip>
          <a:stretch>
            <a:fillRect/>
          </a:stretch>
        </p:blipFill>
        <p:spPr>
          <a:xfrm>
            <a:off x="746350" y="4390396"/>
            <a:ext cx="485856" cy="469795"/>
          </a:xfrm>
          <a:prstGeom prst="rect">
            <a:avLst/>
          </a:prstGeom>
        </p:spPr>
      </p:pic>
      <p:pic>
        <p:nvPicPr>
          <p:cNvPr id="45" name="Picture 44">
            <a:extLst>
              <a:ext uri="{FF2B5EF4-FFF2-40B4-BE49-F238E27FC236}">
                <a16:creationId xmlns:a16="http://schemas.microsoft.com/office/drawing/2014/main" id="{E48DB50A-8489-9850-9033-7DD2EA232ED8}"/>
              </a:ext>
            </a:extLst>
          </p:cNvPr>
          <p:cNvPicPr>
            <a:picLocks noChangeAspect="1"/>
          </p:cNvPicPr>
          <p:nvPr/>
        </p:nvPicPr>
        <p:blipFill>
          <a:blip r:embed="rId11">
            <a:extLst>
              <a:ext uri="{BEBA8EAE-BF5A-486C-A8C5-ECC9F3942E4B}">
                <a14:imgProps xmlns:a14="http://schemas.microsoft.com/office/drawing/2010/main">
                  <a14:imgLayer r:embed="rId13">
                    <a14:imgEffect>
                      <a14:backgroundRemoval t="8547" b="92308" l="9091" r="90083">
                        <a14:foregroundMark x1="53719" y1="35043" x2="53719" y2="35043"/>
                        <a14:foregroundMark x1="90909" y1="47009" x2="90909" y2="47009"/>
                        <a14:foregroundMark x1="52066" y1="92308" x2="52066" y2="92308"/>
                        <a14:foregroundMark x1="59504" y1="64103" x2="59504" y2="64103"/>
                        <a14:foregroundMark x1="51240" y1="8547" x2="51240" y2="8547"/>
                      </a14:backgroundRemoval>
                    </a14:imgEffect>
                  </a14:imgLayer>
                </a14:imgProps>
              </a:ext>
            </a:extLst>
          </a:blip>
          <a:stretch>
            <a:fillRect/>
          </a:stretch>
        </p:blipFill>
        <p:spPr>
          <a:xfrm>
            <a:off x="1718502" y="4390396"/>
            <a:ext cx="485856" cy="469795"/>
          </a:xfrm>
          <a:prstGeom prst="rect">
            <a:avLst/>
          </a:prstGeom>
        </p:spPr>
      </p:pic>
      <p:pic>
        <p:nvPicPr>
          <p:cNvPr id="46" name="Picture 45">
            <a:extLst>
              <a:ext uri="{FF2B5EF4-FFF2-40B4-BE49-F238E27FC236}">
                <a16:creationId xmlns:a16="http://schemas.microsoft.com/office/drawing/2014/main" id="{544BFEFD-8EC8-C740-CB09-DDABE55DEC38}"/>
              </a:ext>
            </a:extLst>
          </p:cNvPr>
          <p:cNvPicPr>
            <a:picLocks noChangeAspect="1"/>
          </p:cNvPicPr>
          <p:nvPr/>
        </p:nvPicPr>
        <p:blipFill>
          <a:blip r:embed="rId11">
            <a:extLst>
              <a:ext uri="{BEBA8EAE-BF5A-486C-A8C5-ECC9F3942E4B}">
                <a14:imgProps xmlns:a14="http://schemas.microsoft.com/office/drawing/2010/main">
                  <a14:imgLayer r:embed="rId14">
                    <a14:imgEffect>
                      <a14:backgroundRemoval t="8547" b="92308" l="9091" r="90083">
                        <a14:foregroundMark x1="53719" y1="35043" x2="53719" y2="35043"/>
                        <a14:foregroundMark x1="90909" y1="47009" x2="90909" y2="47009"/>
                        <a14:foregroundMark x1="52066" y1="92308" x2="52066" y2="92308"/>
                        <a14:foregroundMark x1="59504" y1="64103" x2="59504" y2="64103"/>
                        <a14:foregroundMark x1="51240" y1="8547" x2="51240" y2="8547"/>
                      </a14:backgroundRemoval>
                    </a14:imgEffect>
                  </a14:imgLayer>
                </a14:imgProps>
              </a:ext>
            </a:extLst>
          </a:blip>
          <a:stretch>
            <a:fillRect/>
          </a:stretch>
        </p:blipFill>
        <p:spPr>
          <a:xfrm>
            <a:off x="2690654" y="4390396"/>
            <a:ext cx="485856" cy="469795"/>
          </a:xfrm>
          <a:prstGeom prst="rect">
            <a:avLst/>
          </a:prstGeom>
        </p:spPr>
      </p:pic>
      <p:pic>
        <p:nvPicPr>
          <p:cNvPr id="47" name="Picture 46">
            <a:extLst>
              <a:ext uri="{FF2B5EF4-FFF2-40B4-BE49-F238E27FC236}">
                <a16:creationId xmlns:a16="http://schemas.microsoft.com/office/drawing/2014/main" id="{2F3F01A0-76E5-8D22-9C1A-D642EB8EE8AC}"/>
              </a:ext>
            </a:extLst>
          </p:cNvPr>
          <p:cNvPicPr>
            <a:picLocks noChangeAspect="1"/>
          </p:cNvPicPr>
          <p:nvPr/>
        </p:nvPicPr>
        <p:blipFill>
          <a:blip r:embed="rId11">
            <a:extLst>
              <a:ext uri="{BEBA8EAE-BF5A-486C-A8C5-ECC9F3942E4B}">
                <a14:imgProps xmlns:a14="http://schemas.microsoft.com/office/drawing/2010/main">
                  <a14:imgLayer r:embed="rId15">
                    <a14:imgEffect>
                      <a14:backgroundRemoval t="8547" b="92308" l="9091" r="90083">
                        <a14:foregroundMark x1="53719" y1="35043" x2="53719" y2="35043"/>
                        <a14:foregroundMark x1="90909" y1="47009" x2="90909" y2="47009"/>
                        <a14:foregroundMark x1="52066" y1="92308" x2="52066" y2="92308"/>
                        <a14:foregroundMark x1="59504" y1="64103" x2="59504" y2="64103"/>
                        <a14:foregroundMark x1="51240" y1="8547" x2="51240" y2="8547"/>
                      </a14:backgroundRemoval>
                    </a14:imgEffect>
                  </a14:imgLayer>
                </a14:imgProps>
              </a:ext>
            </a:extLst>
          </a:blip>
          <a:stretch>
            <a:fillRect/>
          </a:stretch>
        </p:blipFill>
        <p:spPr>
          <a:xfrm>
            <a:off x="3662806" y="4390396"/>
            <a:ext cx="485856" cy="469795"/>
          </a:xfrm>
          <a:prstGeom prst="rect">
            <a:avLst/>
          </a:prstGeom>
        </p:spPr>
      </p:pic>
      <p:pic>
        <p:nvPicPr>
          <p:cNvPr id="48" name="Picture 47">
            <a:extLst>
              <a:ext uri="{FF2B5EF4-FFF2-40B4-BE49-F238E27FC236}">
                <a16:creationId xmlns:a16="http://schemas.microsoft.com/office/drawing/2014/main" id="{C1A7CF06-5AFB-9EED-4656-32BDDCBC0FB8}"/>
              </a:ext>
            </a:extLst>
          </p:cNvPr>
          <p:cNvPicPr>
            <a:picLocks noChangeAspect="1"/>
          </p:cNvPicPr>
          <p:nvPr/>
        </p:nvPicPr>
        <p:blipFill>
          <a:blip r:embed="rId11">
            <a:extLst>
              <a:ext uri="{BEBA8EAE-BF5A-486C-A8C5-ECC9F3942E4B}">
                <a14:imgProps xmlns:a14="http://schemas.microsoft.com/office/drawing/2010/main">
                  <a14:imgLayer r:embed="rId16">
                    <a14:imgEffect>
                      <a14:backgroundRemoval t="8547" b="92308" l="9091" r="90083">
                        <a14:foregroundMark x1="53719" y1="35043" x2="53719" y2="35043"/>
                        <a14:foregroundMark x1="90909" y1="47009" x2="90909" y2="47009"/>
                        <a14:foregroundMark x1="52066" y1="92308" x2="52066" y2="92308"/>
                        <a14:foregroundMark x1="59504" y1="64103" x2="59504" y2="64103"/>
                        <a14:foregroundMark x1="51240" y1="8547" x2="51240" y2="8547"/>
                      </a14:backgroundRemoval>
                    </a14:imgEffect>
                  </a14:imgLayer>
                </a14:imgProps>
              </a:ext>
            </a:extLst>
          </a:blip>
          <a:stretch>
            <a:fillRect/>
          </a:stretch>
        </p:blipFill>
        <p:spPr>
          <a:xfrm>
            <a:off x="4634958" y="4390396"/>
            <a:ext cx="485856" cy="469795"/>
          </a:xfrm>
          <a:prstGeom prst="rect">
            <a:avLst/>
          </a:prstGeom>
        </p:spPr>
      </p:pic>
      <p:pic>
        <p:nvPicPr>
          <p:cNvPr id="49" name="Picture 48">
            <a:extLst>
              <a:ext uri="{FF2B5EF4-FFF2-40B4-BE49-F238E27FC236}">
                <a16:creationId xmlns:a16="http://schemas.microsoft.com/office/drawing/2014/main" id="{396B208E-D749-466F-C2A9-22759F0F61E9}"/>
              </a:ext>
            </a:extLst>
          </p:cNvPr>
          <p:cNvPicPr>
            <a:picLocks noChangeAspect="1"/>
          </p:cNvPicPr>
          <p:nvPr/>
        </p:nvPicPr>
        <p:blipFill>
          <a:blip r:embed="rId11">
            <a:extLst>
              <a:ext uri="{BEBA8EAE-BF5A-486C-A8C5-ECC9F3942E4B}">
                <a14:imgProps xmlns:a14="http://schemas.microsoft.com/office/drawing/2010/main">
                  <a14:imgLayer r:embed="rId17">
                    <a14:imgEffect>
                      <a14:backgroundRemoval t="8547" b="92308" l="9091" r="90083">
                        <a14:foregroundMark x1="53719" y1="35043" x2="53719" y2="35043"/>
                        <a14:foregroundMark x1="90909" y1="47009" x2="90909" y2="47009"/>
                        <a14:foregroundMark x1="52066" y1="92308" x2="52066" y2="92308"/>
                        <a14:foregroundMark x1="59504" y1="64103" x2="59504" y2="64103"/>
                        <a14:foregroundMark x1="51240" y1="8547" x2="51240" y2="8547"/>
                      </a14:backgroundRemoval>
                    </a14:imgEffect>
                  </a14:imgLayer>
                </a14:imgProps>
              </a:ext>
            </a:extLst>
          </a:blip>
          <a:stretch>
            <a:fillRect/>
          </a:stretch>
        </p:blipFill>
        <p:spPr>
          <a:xfrm>
            <a:off x="5607109" y="4390396"/>
            <a:ext cx="485856" cy="469795"/>
          </a:xfrm>
          <a:prstGeom prst="rect">
            <a:avLst/>
          </a:prstGeom>
        </p:spPr>
      </p:pic>
      <p:sp>
        <p:nvSpPr>
          <p:cNvPr id="6" name="Rectangle 5">
            <a:extLst>
              <a:ext uri="{FF2B5EF4-FFF2-40B4-BE49-F238E27FC236}">
                <a16:creationId xmlns:a16="http://schemas.microsoft.com/office/drawing/2014/main" id="{10D4B11F-8D1E-9AE0-FB62-0F6ACF963CA2}"/>
              </a:ext>
            </a:extLst>
          </p:cNvPr>
          <p:cNvSpPr/>
          <p:nvPr/>
        </p:nvSpPr>
        <p:spPr>
          <a:xfrm>
            <a:off x="8265111" y="792731"/>
            <a:ext cx="3479691" cy="1325035"/>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pic>
        <p:nvPicPr>
          <p:cNvPr id="2" name="Graphic 1" descr="Badge with solid fill">
            <a:extLst>
              <a:ext uri="{FF2B5EF4-FFF2-40B4-BE49-F238E27FC236}">
                <a16:creationId xmlns:a16="http://schemas.microsoft.com/office/drawing/2014/main" id="{1F500936-F9C5-D326-4F57-CAA19DA478D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599721" y="3874243"/>
            <a:ext cx="556834" cy="556834"/>
          </a:xfrm>
          <a:prstGeom prst="rect">
            <a:avLst/>
          </a:prstGeom>
        </p:spPr>
      </p:pic>
      <p:pic>
        <p:nvPicPr>
          <p:cNvPr id="7" name="Content Placeholder 9" descr="Badge 1 with solid fill">
            <a:extLst>
              <a:ext uri="{FF2B5EF4-FFF2-40B4-BE49-F238E27FC236}">
                <a16:creationId xmlns:a16="http://schemas.microsoft.com/office/drawing/2014/main" id="{8F137D06-5A0A-05A2-FB01-D61B20FF3E2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592500" y="3236617"/>
            <a:ext cx="560805" cy="560805"/>
          </a:xfrm>
          <a:prstGeom prst="rect">
            <a:avLst/>
          </a:prstGeom>
        </p:spPr>
      </p:pic>
      <p:sp>
        <p:nvSpPr>
          <p:cNvPr id="9" name="Content Placeholder 3">
            <a:extLst>
              <a:ext uri="{FF2B5EF4-FFF2-40B4-BE49-F238E27FC236}">
                <a16:creationId xmlns:a16="http://schemas.microsoft.com/office/drawing/2014/main" id="{255738FB-C174-097F-49EB-A559DAA4BD63}"/>
              </a:ext>
            </a:extLst>
          </p:cNvPr>
          <p:cNvSpPr>
            <a:spLocks noGrp="1"/>
          </p:cNvSpPr>
          <p:nvPr>
            <p:ph sz="quarter" idx="12"/>
          </p:nvPr>
        </p:nvSpPr>
        <p:spPr/>
        <p:txBody>
          <a:bodyPr/>
          <a:lstStyle/>
          <a:p>
            <a:r>
              <a:rPr lang="en-US" dirty="0"/>
              <a:t>Shi Jian</a:t>
            </a:r>
          </a:p>
        </p:txBody>
      </p:sp>
    </p:spTree>
    <p:extLst>
      <p:ext uri="{BB962C8B-B14F-4D97-AF65-F5344CB8AC3E}">
        <p14:creationId xmlns:p14="http://schemas.microsoft.com/office/powerpoint/2010/main" val="368993586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E6608C40-BD26-D259-29EF-582ED6DA01E7}"/>
              </a:ext>
            </a:extLst>
          </p:cNvPr>
          <p:cNvGraphicFramePr>
            <a:graphicFrameLocks noGrp="1"/>
          </p:cNvGraphicFramePr>
          <p:nvPr>
            <p:ph sz="quarter" idx="11"/>
            <p:extLst>
              <p:ext uri="{D42A27DB-BD31-4B8C-83A1-F6EECF244321}">
                <p14:modId xmlns:p14="http://schemas.microsoft.com/office/powerpoint/2010/main" val="3956086731"/>
              </p:ext>
            </p:extLst>
          </p:nvPr>
        </p:nvGraphicFramePr>
        <p:xfrm>
          <a:off x="2684059" y="2212075"/>
          <a:ext cx="6953503" cy="2957036"/>
        </p:xfrm>
        <a:graphic>
          <a:graphicData uri="http://schemas.openxmlformats.org/drawingml/2006/table">
            <a:tbl>
              <a:tblPr/>
              <a:tblGrid>
                <a:gridCol w="1158917">
                  <a:extLst>
                    <a:ext uri="{9D8B030D-6E8A-4147-A177-3AD203B41FA5}">
                      <a16:colId xmlns:a16="http://schemas.microsoft.com/office/drawing/2014/main" val="1566176948"/>
                    </a:ext>
                  </a:extLst>
                </a:gridCol>
                <a:gridCol w="1158917">
                  <a:extLst>
                    <a:ext uri="{9D8B030D-6E8A-4147-A177-3AD203B41FA5}">
                      <a16:colId xmlns:a16="http://schemas.microsoft.com/office/drawing/2014/main" val="2247923858"/>
                    </a:ext>
                  </a:extLst>
                </a:gridCol>
                <a:gridCol w="1158917">
                  <a:extLst>
                    <a:ext uri="{9D8B030D-6E8A-4147-A177-3AD203B41FA5}">
                      <a16:colId xmlns:a16="http://schemas.microsoft.com/office/drawing/2014/main" val="202945880"/>
                    </a:ext>
                  </a:extLst>
                </a:gridCol>
                <a:gridCol w="1091820">
                  <a:extLst>
                    <a:ext uri="{9D8B030D-6E8A-4147-A177-3AD203B41FA5}">
                      <a16:colId xmlns:a16="http://schemas.microsoft.com/office/drawing/2014/main" val="3800943133"/>
                    </a:ext>
                  </a:extLst>
                </a:gridCol>
                <a:gridCol w="1226015">
                  <a:extLst>
                    <a:ext uri="{9D8B030D-6E8A-4147-A177-3AD203B41FA5}">
                      <a16:colId xmlns:a16="http://schemas.microsoft.com/office/drawing/2014/main" val="2225602640"/>
                    </a:ext>
                  </a:extLst>
                </a:gridCol>
                <a:gridCol w="1158917">
                  <a:extLst>
                    <a:ext uri="{9D8B030D-6E8A-4147-A177-3AD203B41FA5}">
                      <a16:colId xmlns:a16="http://schemas.microsoft.com/office/drawing/2014/main" val="3863326889"/>
                    </a:ext>
                  </a:extLst>
                </a:gridCol>
              </a:tblGrid>
              <a:tr h="567751">
                <a:tc>
                  <a:txBody>
                    <a:bodyPr/>
                    <a:lstStyle/>
                    <a:p>
                      <a:pPr algn="ctr" rtl="0" fontAlgn="t">
                        <a:spcBef>
                          <a:spcPts val="0"/>
                        </a:spcBef>
                        <a:spcAft>
                          <a:spcPts val="0"/>
                        </a:spcAft>
                      </a:pPr>
                      <a:r>
                        <a:rPr lang="en-SG" sz="1200" b="1" i="0" u="none" strike="noStrike">
                          <a:solidFill>
                            <a:srgbClr val="000000"/>
                          </a:solidFill>
                          <a:effectLst/>
                          <a:latin typeface="Times New Roman"/>
                        </a:rPr>
                        <a:t>Classification Model</a:t>
                      </a:r>
                      <a:endParaRPr lang="en-SG" sz="1800">
                        <a:effectLst/>
                        <a:latin typeface="Times New Roman"/>
                      </a:endParaRP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F0FA"/>
                    </a:solidFill>
                  </a:tcPr>
                </a:tc>
                <a:tc>
                  <a:txBody>
                    <a:bodyPr/>
                    <a:lstStyle/>
                    <a:p>
                      <a:pPr algn="ctr" rtl="0" fontAlgn="t">
                        <a:spcBef>
                          <a:spcPts val="0"/>
                        </a:spcBef>
                        <a:spcAft>
                          <a:spcPts val="0"/>
                        </a:spcAft>
                      </a:pPr>
                      <a:r>
                        <a:rPr lang="en-SG" sz="1200" b="1" i="0" u="none" strike="noStrike">
                          <a:solidFill>
                            <a:srgbClr val="000000"/>
                          </a:solidFill>
                          <a:effectLst/>
                          <a:latin typeface="Times New Roman"/>
                        </a:rPr>
                        <a:t>Accuracy</a:t>
                      </a:r>
                      <a:endParaRPr lang="en-SG" sz="1800">
                        <a:effectLst/>
                        <a:latin typeface="Times New Roman"/>
                      </a:endParaRP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F0FA"/>
                    </a:solidFill>
                  </a:tcPr>
                </a:tc>
                <a:tc>
                  <a:txBody>
                    <a:bodyPr/>
                    <a:lstStyle/>
                    <a:p>
                      <a:pPr algn="ctr" rtl="0" fontAlgn="t">
                        <a:spcBef>
                          <a:spcPts val="0"/>
                        </a:spcBef>
                        <a:spcAft>
                          <a:spcPts val="0"/>
                        </a:spcAft>
                      </a:pPr>
                      <a:r>
                        <a:rPr lang="en-SG" sz="1200" b="1" i="0" u="none" strike="noStrike">
                          <a:solidFill>
                            <a:srgbClr val="000000"/>
                          </a:solidFill>
                          <a:effectLst/>
                          <a:latin typeface="Times New Roman"/>
                        </a:rPr>
                        <a:t>FPR</a:t>
                      </a:r>
                      <a:endParaRPr lang="en-SG" sz="1800">
                        <a:effectLst/>
                        <a:latin typeface="Times New Roman"/>
                      </a:endParaRP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F0FA"/>
                    </a:solidFill>
                  </a:tcPr>
                </a:tc>
                <a:tc>
                  <a:txBody>
                    <a:bodyPr/>
                    <a:lstStyle/>
                    <a:p>
                      <a:pPr algn="ctr" rtl="0" fontAlgn="t">
                        <a:spcBef>
                          <a:spcPts val="0"/>
                        </a:spcBef>
                        <a:spcAft>
                          <a:spcPts val="0"/>
                        </a:spcAft>
                      </a:pPr>
                      <a:r>
                        <a:rPr lang="en-SG" sz="1200" b="1" i="0" u="none" strike="noStrike">
                          <a:solidFill>
                            <a:srgbClr val="000000"/>
                          </a:solidFill>
                          <a:effectLst/>
                          <a:latin typeface="Times New Roman"/>
                        </a:rPr>
                        <a:t>FNR</a:t>
                      </a:r>
                      <a:endParaRPr lang="en-SG" sz="1800">
                        <a:effectLst/>
                        <a:latin typeface="Times New Roman"/>
                      </a:endParaRP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F0FA"/>
                    </a:solidFill>
                  </a:tcPr>
                </a:tc>
                <a:tc>
                  <a:txBody>
                    <a:bodyPr/>
                    <a:lstStyle/>
                    <a:p>
                      <a:pPr lvl="0" algn="ctr">
                        <a:spcBef>
                          <a:spcPts val="0"/>
                        </a:spcBef>
                        <a:spcAft>
                          <a:spcPts val="0"/>
                        </a:spcAft>
                        <a:buNone/>
                      </a:pPr>
                      <a:r>
                        <a:rPr lang="en-SG" sz="1200" b="1" i="0" u="none" strike="noStrike">
                          <a:solidFill>
                            <a:srgbClr val="000000"/>
                          </a:solidFill>
                          <a:effectLst/>
                          <a:latin typeface="Times New Roman"/>
                        </a:rPr>
                        <a:t>F1 Score</a:t>
                      </a:r>
                    </a:p>
                  </a:txBody>
                  <a:tcPr marL="53630" marR="53630" marT="53630" marB="53630" anchor="ctr">
                    <a:lnL w="12700">
                      <a:solidFill>
                        <a:srgbClr val="000000"/>
                      </a:solidFill>
                    </a:lnL>
                    <a:lnR w="12700">
                      <a:solidFill>
                        <a:srgbClr val="000000"/>
                      </a:solidFill>
                    </a:lnR>
                    <a:lnT w="12700">
                      <a:solidFill>
                        <a:srgbClr val="000000"/>
                      </a:solidFill>
                    </a:lnT>
                    <a:lnB w="12700">
                      <a:solidFill>
                        <a:srgbClr val="000000"/>
                      </a:solidFill>
                    </a:lnB>
                    <a:solidFill>
                      <a:srgbClr val="D5F0FA"/>
                    </a:solidFill>
                  </a:tcPr>
                </a:tc>
                <a:tc>
                  <a:txBody>
                    <a:bodyPr/>
                    <a:lstStyle/>
                    <a:p>
                      <a:pPr lvl="0" algn="ctr">
                        <a:spcBef>
                          <a:spcPts val="0"/>
                        </a:spcBef>
                        <a:spcAft>
                          <a:spcPts val="0"/>
                        </a:spcAft>
                        <a:buNone/>
                      </a:pPr>
                      <a:r>
                        <a:rPr lang="en-SG" sz="1200" b="1" i="0" u="none" strike="noStrike">
                          <a:solidFill>
                            <a:srgbClr val="000000"/>
                          </a:solidFill>
                          <a:effectLst/>
                          <a:latin typeface="Times New Roman"/>
                        </a:rPr>
                        <a:t>F1 Gain</a:t>
                      </a:r>
                    </a:p>
                  </a:txBody>
                  <a:tcPr marL="53630" marR="53630" marT="53630" marB="53630" anchor="ctr">
                    <a:lnL w="12700" cap="flat" cmpd="sng" algn="ctr">
                      <a:solidFill>
                        <a:srgbClr val="000000"/>
                      </a:solidFill>
                      <a:prstDash val="solid"/>
                      <a:round/>
                      <a:headEnd type="none" w="med" len="med"/>
                      <a:tailEnd type="none" w="med" len="med"/>
                    </a:lnL>
                    <a:lnR w="12700">
                      <a:solidFill>
                        <a:srgbClr val="000000"/>
                      </a:solidFill>
                    </a:lnR>
                    <a:lnT w="12700">
                      <a:solidFill>
                        <a:srgbClr val="000000"/>
                      </a:solidFill>
                    </a:lnT>
                    <a:lnB w="12700">
                      <a:solidFill>
                        <a:srgbClr val="000000"/>
                      </a:solidFill>
                    </a:lnB>
                    <a:solidFill>
                      <a:srgbClr val="D5F0FA"/>
                    </a:solidFill>
                  </a:tcPr>
                </a:tc>
                <a:extLst>
                  <a:ext uri="{0D108BD9-81ED-4DB2-BD59-A6C34878D82A}">
                    <a16:rowId xmlns:a16="http://schemas.microsoft.com/office/drawing/2014/main" val="1395374418"/>
                  </a:ext>
                </a:extLst>
              </a:tr>
              <a:tr h="567751">
                <a:tc>
                  <a:txBody>
                    <a:bodyPr/>
                    <a:lstStyle/>
                    <a:p>
                      <a:pPr algn="ctr" rtl="0" fontAlgn="t">
                        <a:spcBef>
                          <a:spcPts val="0"/>
                        </a:spcBef>
                        <a:spcAft>
                          <a:spcPts val="0"/>
                        </a:spcAft>
                      </a:pPr>
                      <a:r>
                        <a:rPr lang="en-SG" sz="1200" b="0" i="0" u="none" strike="noStrike">
                          <a:solidFill>
                            <a:srgbClr val="000000"/>
                          </a:solidFill>
                          <a:effectLst/>
                          <a:latin typeface="Times New Roman"/>
                        </a:rPr>
                        <a:t>Logistic Regression</a:t>
                      </a:r>
                      <a:endParaRPr lang="en-SG" sz="1800">
                        <a:effectLst/>
                        <a:latin typeface="Times New Roman"/>
                      </a:endParaRP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SG" sz="1200" b="0" i="0" u="none" strike="noStrike">
                          <a:solidFill>
                            <a:srgbClr val="000000"/>
                          </a:solidFill>
                          <a:effectLst/>
                          <a:latin typeface="Times New Roman"/>
                        </a:rPr>
                        <a:t>43.9%</a:t>
                      </a:r>
                      <a:endParaRPr lang="en-SG" sz="1800">
                        <a:effectLst/>
                        <a:latin typeface="Times New Roman"/>
                      </a:endParaRP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SG" sz="1200" b="0" i="0" u="none" strike="noStrike">
                          <a:solidFill>
                            <a:srgbClr val="000000"/>
                          </a:solidFill>
                          <a:effectLst/>
                          <a:latin typeface="Times New Roman"/>
                        </a:rPr>
                        <a:t>69.1%</a:t>
                      </a:r>
                      <a:endParaRPr lang="en-SG" sz="1800">
                        <a:effectLst/>
                        <a:latin typeface="Times New Roman"/>
                      </a:endParaRP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SG" sz="1200" b="0" i="0" u="none" strike="noStrike">
                          <a:solidFill>
                            <a:srgbClr val="000000"/>
                          </a:solidFill>
                          <a:effectLst/>
                          <a:latin typeface="Times New Roman"/>
                        </a:rPr>
                        <a:t>12.1%</a:t>
                      </a:r>
                      <a:endParaRPr lang="en-SG" sz="1800">
                        <a:effectLst/>
                        <a:latin typeface="Times New Roman"/>
                      </a:endParaRP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a:spcBef>
                          <a:spcPts val="0"/>
                        </a:spcBef>
                        <a:spcAft>
                          <a:spcPts val="0"/>
                        </a:spcAft>
                        <a:buNone/>
                      </a:pPr>
                      <a:r>
                        <a:rPr lang="en-SG" sz="1200" b="0" i="0" u="none" strike="noStrike">
                          <a:solidFill>
                            <a:srgbClr val="000000"/>
                          </a:solidFill>
                          <a:effectLst/>
                          <a:latin typeface="Times New Roman"/>
                        </a:rPr>
                        <a:t>41.7%</a:t>
                      </a:r>
                    </a:p>
                  </a:txBody>
                  <a:tcPr marL="53630" marR="53630" marT="53630" marB="53630" anchor="ctr">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lvl="0" algn="ctr">
                        <a:spcBef>
                          <a:spcPts val="0"/>
                        </a:spcBef>
                        <a:spcAft>
                          <a:spcPts val="0"/>
                        </a:spcAft>
                        <a:buNone/>
                      </a:pPr>
                      <a:r>
                        <a:rPr lang="en-SG" sz="1200" b="0" i="0" u="none" strike="noStrike">
                          <a:solidFill>
                            <a:srgbClr val="000000"/>
                          </a:solidFill>
                          <a:effectLst/>
                          <a:latin typeface="Times New Roman"/>
                        </a:rPr>
                        <a:t>58.7%</a:t>
                      </a:r>
                    </a:p>
                  </a:txBody>
                  <a:tcPr marL="53630" marR="53630" marT="53630" marB="53630" anchor="ctr">
                    <a:lnL w="12700" cap="flat" cmpd="sng" algn="ctr">
                      <a:solidFill>
                        <a:srgbClr val="000000"/>
                      </a:solidFill>
                      <a:prstDash val="solid"/>
                      <a:round/>
                      <a:headEnd type="none" w="med" len="med"/>
                      <a:tailEnd type="none" w="med" len="med"/>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413530043"/>
                  </a:ext>
                </a:extLst>
              </a:tr>
              <a:tr h="354844">
                <a:tc>
                  <a:txBody>
                    <a:bodyPr/>
                    <a:lstStyle/>
                    <a:p>
                      <a:pPr algn="ctr" rtl="0" fontAlgn="t">
                        <a:spcBef>
                          <a:spcPts val="0"/>
                        </a:spcBef>
                        <a:spcAft>
                          <a:spcPts val="0"/>
                        </a:spcAft>
                      </a:pPr>
                      <a:r>
                        <a:rPr lang="en-SG" sz="1200" b="0" i="0" u="none" strike="noStrike">
                          <a:solidFill>
                            <a:srgbClr val="000000"/>
                          </a:solidFill>
                          <a:effectLst/>
                          <a:latin typeface="Times New Roman"/>
                        </a:rPr>
                        <a:t>CART</a:t>
                      </a:r>
                      <a:endParaRPr lang="en-SG" sz="1800">
                        <a:effectLst/>
                        <a:latin typeface="Times New Roman"/>
                      </a:endParaRP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SG" sz="1200" b="0" i="0" u="none" strike="noStrike">
                          <a:solidFill>
                            <a:srgbClr val="000000"/>
                          </a:solidFill>
                          <a:effectLst/>
                          <a:latin typeface="Times New Roman"/>
                        </a:rPr>
                        <a:t>74.0%</a:t>
                      </a:r>
                      <a:endParaRPr lang="en-SG" sz="1800">
                        <a:effectLst/>
                        <a:latin typeface="Times New Roman"/>
                      </a:endParaRPr>
                    </a:p>
                  </a:txBody>
                  <a:tcPr marL="53630" marR="53630" marT="53630" marB="53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SG" sz="1200" b="0" i="0" u="none" strike="noStrike">
                          <a:solidFill>
                            <a:srgbClr val="000000"/>
                          </a:solidFill>
                          <a:effectLst/>
                          <a:latin typeface="Times New Roman"/>
                        </a:rPr>
                        <a:t>18.4%</a:t>
                      </a:r>
                      <a:endParaRPr lang="en-SG" sz="1800">
                        <a:effectLst/>
                        <a:latin typeface="Times New Roman"/>
                      </a:endParaRPr>
                    </a:p>
                  </a:txBody>
                  <a:tcPr marL="53630" marR="53630" marT="53630" marB="5363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SG" sz="1200" b="0" i="0" u="none" strike="noStrike">
                          <a:solidFill>
                            <a:srgbClr val="000000"/>
                          </a:solidFill>
                          <a:effectLst/>
                          <a:latin typeface="Times New Roman"/>
                        </a:rPr>
                        <a:t>51.5%</a:t>
                      </a:r>
                      <a:endParaRPr lang="en-SG" sz="1800">
                        <a:effectLst/>
                        <a:latin typeface="Times New Roman"/>
                      </a:endParaRP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a:spcBef>
                          <a:spcPts val="0"/>
                        </a:spcBef>
                        <a:spcAft>
                          <a:spcPts val="0"/>
                        </a:spcAft>
                        <a:buNone/>
                      </a:pPr>
                      <a:r>
                        <a:rPr lang="en-SG" sz="1200" b="0" i="0" u="none" strike="noStrike">
                          <a:solidFill>
                            <a:srgbClr val="000000"/>
                          </a:solidFill>
                          <a:effectLst/>
                          <a:latin typeface="Times New Roman"/>
                        </a:rPr>
                        <a:t>46.0%</a:t>
                      </a:r>
                    </a:p>
                  </a:txBody>
                  <a:tcPr marL="53630" marR="53630" marT="53630" marB="53630" anchor="ctr">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lvl="0" algn="ctr">
                        <a:spcBef>
                          <a:spcPts val="0"/>
                        </a:spcBef>
                        <a:spcAft>
                          <a:spcPts val="0"/>
                        </a:spcAft>
                        <a:buNone/>
                      </a:pPr>
                      <a:r>
                        <a:rPr lang="en-SG" sz="1200" b="0" i="0" u="none" strike="noStrike">
                          <a:solidFill>
                            <a:srgbClr val="000000"/>
                          </a:solidFill>
                          <a:effectLst/>
                          <a:latin typeface="Times New Roman"/>
                        </a:rPr>
                        <a:t>65.3%</a:t>
                      </a:r>
                    </a:p>
                  </a:txBody>
                  <a:tcPr marL="53630" marR="53630" marT="53630" marB="53630" anchor="ctr">
                    <a:lnL w="12700" cap="flat" cmpd="sng" algn="ctr">
                      <a:solidFill>
                        <a:srgbClr val="000000"/>
                      </a:solidFill>
                      <a:prstDash val="solid"/>
                      <a:round/>
                      <a:headEnd type="none" w="med" len="med"/>
                      <a:tailEnd type="none" w="med" len="med"/>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3589895007"/>
                  </a:ext>
                </a:extLst>
              </a:tr>
              <a:tr h="555923">
                <a:tc>
                  <a:txBody>
                    <a:bodyPr/>
                    <a:lstStyle/>
                    <a:p>
                      <a:pPr algn="ctr" rtl="0" fontAlgn="t">
                        <a:spcBef>
                          <a:spcPts val="0"/>
                        </a:spcBef>
                        <a:spcAft>
                          <a:spcPts val="0"/>
                        </a:spcAft>
                      </a:pPr>
                      <a:r>
                        <a:rPr lang="en-SG" sz="1200" b="0" i="0" u="none" strike="noStrike">
                          <a:solidFill>
                            <a:srgbClr val="000000"/>
                          </a:solidFill>
                          <a:effectLst/>
                          <a:latin typeface="Times New Roman"/>
                        </a:rPr>
                        <a:t>Random Forest</a:t>
                      </a:r>
                      <a:endParaRPr lang="en-SG" sz="1800">
                        <a:effectLst/>
                        <a:latin typeface="Times New Roman"/>
                      </a:endParaRP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FE87C"/>
                    </a:solidFill>
                  </a:tcPr>
                </a:tc>
                <a:tc>
                  <a:txBody>
                    <a:bodyPr/>
                    <a:lstStyle/>
                    <a:p>
                      <a:pPr algn="ctr" rtl="0" fontAlgn="t">
                        <a:spcBef>
                          <a:spcPts val="0"/>
                        </a:spcBef>
                        <a:spcAft>
                          <a:spcPts val="0"/>
                        </a:spcAft>
                      </a:pPr>
                      <a:r>
                        <a:rPr lang="en-SG" sz="1200" b="0" i="0" u="none" strike="noStrike">
                          <a:solidFill>
                            <a:srgbClr val="000000"/>
                          </a:solidFill>
                          <a:effectLst/>
                          <a:latin typeface="Times New Roman"/>
                        </a:rPr>
                        <a:t>79.6%</a:t>
                      </a:r>
                      <a:endParaRPr lang="en-SG" sz="1800">
                        <a:effectLst/>
                        <a:latin typeface="Times New Roman"/>
                      </a:endParaRPr>
                    </a:p>
                  </a:txBody>
                  <a:tcPr marL="53630" marR="53630" marT="53630" marB="53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E87C"/>
                    </a:solidFill>
                  </a:tcPr>
                </a:tc>
                <a:tc>
                  <a:txBody>
                    <a:bodyPr/>
                    <a:lstStyle/>
                    <a:p>
                      <a:pPr algn="ctr" rtl="0" fontAlgn="t">
                        <a:spcBef>
                          <a:spcPts val="0"/>
                        </a:spcBef>
                        <a:spcAft>
                          <a:spcPts val="0"/>
                        </a:spcAft>
                      </a:pPr>
                      <a:r>
                        <a:rPr lang="en-SG" sz="1200" b="0" i="0" u="none" strike="noStrike">
                          <a:solidFill>
                            <a:srgbClr val="000000"/>
                          </a:solidFill>
                          <a:effectLst/>
                          <a:latin typeface="Times New Roman"/>
                        </a:rPr>
                        <a:t>11.2%</a:t>
                      </a:r>
                      <a:endParaRPr lang="en-SG" sz="1800">
                        <a:effectLst/>
                        <a:latin typeface="Times New Roman"/>
                      </a:endParaRPr>
                    </a:p>
                  </a:txBody>
                  <a:tcPr marL="53630" marR="53630" marT="53630" marB="5363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FE87C"/>
                    </a:solidFill>
                  </a:tcPr>
                </a:tc>
                <a:tc>
                  <a:txBody>
                    <a:bodyPr/>
                    <a:lstStyle/>
                    <a:p>
                      <a:pPr algn="ctr" rtl="0" fontAlgn="t">
                        <a:spcBef>
                          <a:spcPts val="0"/>
                        </a:spcBef>
                        <a:spcAft>
                          <a:spcPts val="0"/>
                        </a:spcAft>
                      </a:pPr>
                      <a:r>
                        <a:rPr lang="en-SG" sz="1200" b="0" i="0" u="none" strike="noStrike">
                          <a:solidFill>
                            <a:srgbClr val="000000"/>
                          </a:solidFill>
                          <a:effectLst/>
                          <a:latin typeface="Times New Roman"/>
                        </a:rPr>
                        <a:t>51.5%</a:t>
                      </a:r>
                      <a:endParaRPr lang="en-SG" sz="1800">
                        <a:effectLst/>
                        <a:latin typeface="Times New Roman"/>
                      </a:endParaRP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FE87C"/>
                    </a:solidFill>
                  </a:tcPr>
                </a:tc>
                <a:tc>
                  <a:txBody>
                    <a:bodyPr/>
                    <a:lstStyle/>
                    <a:p>
                      <a:pPr lvl="0" algn="ctr">
                        <a:spcBef>
                          <a:spcPts val="0"/>
                        </a:spcBef>
                        <a:spcAft>
                          <a:spcPts val="0"/>
                        </a:spcAft>
                        <a:buNone/>
                      </a:pPr>
                      <a:r>
                        <a:rPr lang="en-SG" sz="1200" b="0" i="0" u="none" strike="noStrike">
                          <a:solidFill>
                            <a:srgbClr val="000000"/>
                          </a:solidFill>
                          <a:effectLst/>
                          <a:latin typeface="Times New Roman"/>
                        </a:rPr>
                        <a:t>52.0%</a:t>
                      </a:r>
                    </a:p>
                  </a:txBody>
                  <a:tcPr marL="53630" marR="53630" marT="53630" marB="53630" anchor="ctr">
                    <a:lnL w="12700">
                      <a:solidFill>
                        <a:srgbClr val="000000"/>
                      </a:solidFill>
                    </a:lnL>
                    <a:lnR w="12700">
                      <a:solidFill>
                        <a:srgbClr val="000000"/>
                      </a:solidFill>
                    </a:lnR>
                    <a:lnT w="12700">
                      <a:solidFill>
                        <a:srgbClr val="000000"/>
                      </a:solidFill>
                    </a:lnT>
                    <a:lnB w="12700">
                      <a:solidFill>
                        <a:srgbClr val="000000"/>
                      </a:solidFill>
                    </a:lnB>
                    <a:solidFill>
                      <a:srgbClr val="1FE87C"/>
                    </a:solidFill>
                  </a:tcPr>
                </a:tc>
                <a:tc>
                  <a:txBody>
                    <a:bodyPr/>
                    <a:lstStyle/>
                    <a:p>
                      <a:pPr lvl="0" algn="ctr">
                        <a:spcBef>
                          <a:spcPts val="0"/>
                        </a:spcBef>
                        <a:spcAft>
                          <a:spcPts val="0"/>
                        </a:spcAft>
                        <a:buNone/>
                      </a:pPr>
                      <a:r>
                        <a:rPr lang="en-SG" sz="1200" b="0" i="0" u="none" strike="noStrike" dirty="0">
                          <a:solidFill>
                            <a:srgbClr val="000000"/>
                          </a:solidFill>
                          <a:effectLst/>
                          <a:latin typeface="Times New Roman"/>
                        </a:rPr>
                        <a:t>72.7%</a:t>
                      </a:r>
                    </a:p>
                  </a:txBody>
                  <a:tcPr marL="53630" marR="53630" marT="53630" marB="53630" anchor="ctr">
                    <a:lnL w="12700" cap="flat" cmpd="sng" algn="ctr">
                      <a:solidFill>
                        <a:srgbClr val="000000"/>
                      </a:solidFill>
                      <a:prstDash val="solid"/>
                      <a:round/>
                      <a:headEnd type="none" w="med" len="med"/>
                      <a:tailEnd type="none" w="med" len="med"/>
                    </a:lnL>
                    <a:lnR w="12700">
                      <a:solidFill>
                        <a:srgbClr val="000000"/>
                      </a:solidFill>
                    </a:lnR>
                    <a:lnT w="12700">
                      <a:solidFill>
                        <a:srgbClr val="000000"/>
                      </a:solidFill>
                    </a:lnT>
                    <a:lnB w="12700">
                      <a:solidFill>
                        <a:schemeClr val="tx1"/>
                      </a:solidFill>
                    </a:lnB>
                    <a:solidFill>
                      <a:srgbClr val="1FE87C"/>
                    </a:solidFill>
                  </a:tcPr>
                </a:tc>
                <a:extLst>
                  <a:ext uri="{0D108BD9-81ED-4DB2-BD59-A6C34878D82A}">
                    <a16:rowId xmlns:a16="http://schemas.microsoft.com/office/drawing/2014/main" val="3237603339"/>
                  </a:ext>
                </a:extLst>
              </a:tr>
              <a:tr h="354844">
                <a:tc>
                  <a:txBody>
                    <a:bodyPr/>
                    <a:lstStyle/>
                    <a:p>
                      <a:pPr algn="ctr" rtl="0" fontAlgn="t">
                        <a:spcBef>
                          <a:spcPts val="0"/>
                        </a:spcBef>
                        <a:spcAft>
                          <a:spcPts val="0"/>
                        </a:spcAft>
                      </a:pPr>
                      <a:r>
                        <a:rPr lang="en-SG" sz="1200" b="0" i="0" u="none" strike="noStrike">
                          <a:solidFill>
                            <a:srgbClr val="000000"/>
                          </a:solidFill>
                          <a:effectLst/>
                          <a:latin typeface="Times New Roman"/>
                        </a:rPr>
                        <a:t>MARS</a:t>
                      </a:r>
                      <a:endParaRPr lang="en-SG" sz="1800">
                        <a:effectLst/>
                        <a:latin typeface="Times New Roman"/>
                      </a:endParaRP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SG" sz="1200" b="0" i="0" u="none" strike="noStrike">
                          <a:solidFill>
                            <a:srgbClr val="000000"/>
                          </a:solidFill>
                          <a:effectLst/>
                          <a:latin typeface="Times New Roman"/>
                        </a:rPr>
                        <a:t>48.1%</a:t>
                      </a:r>
                      <a:endParaRPr lang="en-SG" sz="1800">
                        <a:effectLst/>
                        <a:latin typeface="Times New Roman"/>
                      </a:endParaRP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SG" sz="1200" b="0" i="0" u="none" strike="noStrike">
                          <a:solidFill>
                            <a:srgbClr val="000000"/>
                          </a:solidFill>
                          <a:effectLst/>
                          <a:latin typeface="Times New Roman"/>
                        </a:rPr>
                        <a:t>57.4%</a:t>
                      </a:r>
                      <a:endParaRPr lang="en-SG" sz="1800">
                        <a:effectLst/>
                        <a:latin typeface="Times New Roman"/>
                      </a:endParaRP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SG" sz="1200" b="0" i="0" u="none" strike="noStrike">
                          <a:solidFill>
                            <a:srgbClr val="000000"/>
                          </a:solidFill>
                          <a:effectLst/>
                          <a:latin typeface="Times New Roman"/>
                        </a:rPr>
                        <a:t>33.3%</a:t>
                      </a:r>
                      <a:endParaRPr lang="en-SG" sz="1800">
                        <a:effectLst/>
                        <a:latin typeface="Times New Roman"/>
                      </a:endParaRP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a:spcBef>
                          <a:spcPts val="0"/>
                        </a:spcBef>
                        <a:spcAft>
                          <a:spcPts val="0"/>
                        </a:spcAft>
                        <a:buNone/>
                      </a:pPr>
                      <a:r>
                        <a:rPr lang="en-SG" sz="1200" b="0" i="0" u="none" strike="noStrike">
                          <a:solidFill>
                            <a:srgbClr val="000000"/>
                          </a:solidFill>
                          <a:effectLst/>
                          <a:latin typeface="Times New Roman"/>
                        </a:rPr>
                        <a:t>37.0%</a:t>
                      </a:r>
                    </a:p>
                  </a:txBody>
                  <a:tcPr marL="53630" marR="53630" marT="53630" marB="53630" anchor="ctr">
                    <a:lnL w="12700">
                      <a:solidFill>
                        <a:srgbClr val="000000"/>
                      </a:solidFill>
                    </a:lnL>
                    <a:lnR w="12700">
                      <a:solidFill>
                        <a:schemeClr val="tx1"/>
                      </a:solidFill>
                    </a:lnR>
                    <a:lnT w="12700">
                      <a:solidFill>
                        <a:srgbClr val="000000"/>
                      </a:solidFill>
                    </a:lnT>
                    <a:lnB w="12700">
                      <a:solidFill>
                        <a:srgbClr val="000000"/>
                      </a:solidFill>
                    </a:lnB>
                  </a:tcPr>
                </a:tc>
                <a:tc>
                  <a:txBody>
                    <a:bodyPr/>
                    <a:lstStyle/>
                    <a:p>
                      <a:pPr lvl="0" algn="ctr">
                        <a:spcBef>
                          <a:spcPts val="0"/>
                        </a:spcBef>
                        <a:spcAft>
                          <a:spcPts val="0"/>
                        </a:spcAft>
                        <a:buNone/>
                      </a:pPr>
                      <a:r>
                        <a:rPr lang="en-SG" sz="1200" b="0" i="0" u="none" strike="noStrike">
                          <a:solidFill>
                            <a:srgbClr val="000000"/>
                          </a:solidFill>
                          <a:effectLst/>
                          <a:latin typeface="Times New Roman"/>
                        </a:rPr>
                        <a:t>49.6%</a:t>
                      </a:r>
                    </a:p>
                  </a:txBody>
                  <a:tcPr marL="53630" marR="53630" marT="53630" marB="53630"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224417625"/>
                  </a:ext>
                </a:extLst>
              </a:tr>
              <a:tr h="555923">
                <a:tc>
                  <a:txBody>
                    <a:bodyPr/>
                    <a:lstStyle/>
                    <a:p>
                      <a:pPr algn="ctr" rtl="0" fontAlgn="t">
                        <a:spcBef>
                          <a:spcPts val="0"/>
                        </a:spcBef>
                        <a:spcAft>
                          <a:spcPts val="0"/>
                        </a:spcAft>
                      </a:pPr>
                      <a:r>
                        <a:rPr lang="en-SG" sz="1200" b="0" i="0" u="none" strike="noStrike">
                          <a:solidFill>
                            <a:srgbClr val="000000"/>
                          </a:solidFill>
                          <a:effectLst/>
                          <a:latin typeface="Times New Roman"/>
                        </a:rPr>
                        <a:t>Neural Network</a:t>
                      </a:r>
                      <a:endParaRPr lang="en-SG" sz="1800">
                        <a:effectLst/>
                        <a:latin typeface="Times New Roman"/>
                      </a:endParaRP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SG" sz="1200" b="0" i="0" u="none" strike="noStrike">
                          <a:solidFill>
                            <a:srgbClr val="000000"/>
                          </a:solidFill>
                          <a:effectLst/>
                          <a:latin typeface="Times New Roman"/>
                        </a:rPr>
                        <a:t>59.5%</a:t>
                      </a:r>
                      <a:endParaRPr lang="en-SG" sz="1800">
                        <a:effectLst/>
                        <a:latin typeface="Times New Roman"/>
                      </a:endParaRP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SG" sz="1200" b="0" i="0" u="none" strike="noStrike">
                          <a:solidFill>
                            <a:srgbClr val="000000"/>
                          </a:solidFill>
                          <a:effectLst/>
                          <a:latin typeface="Times New Roman"/>
                        </a:rPr>
                        <a:t>38.1%</a:t>
                      </a:r>
                      <a:endParaRPr lang="en-SG" sz="1800">
                        <a:effectLst/>
                        <a:latin typeface="Times New Roman"/>
                      </a:endParaRP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SG" sz="1200" b="0" i="0" u="none" strike="noStrike">
                          <a:solidFill>
                            <a:srgbClr val="000000"/>
                          </a:solidFill>
                          <a:effectLst/>
                          <a:latin typeface="Times New Roman"/>
                        </a:rPr>
                        <a:t>48.5%</a:t>
                      </a:r>
                      <a:endParaRPr lang="en-SG" sz="1800">
                        <a:effectLst/>
                        <a:latin typeface="Times New Roman"/>
                      </a:endParaRP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a:spcBef>
                          <a:spcPts val="0"/>
                        </a:spcBef>
                        <a:spcAft>
                          <a:spcPts val="0"/>
                        </a:spcAft>
                        <a:buNone/>
                      </a:pPr>
                      <a:r>
                        <a:rPr lang="en-SG" sz="1200" b="0" i="0" u="none" strike="noStrike">
                          <a:solidFill>
                            <a:srgbClr val="000000"/>
                          </a:solidFill>
                          <a:effectLst/>
                          <a:latin typeface="Times New Roman"/>
                        </a:rPr>
                        <a:t>36.8%</a:t>
                      </a:r>
                    </a:p>
                  </a:txBody>
                  <a:tcPr marL="53630" marR="53630" marT="53630" marB="53630" anchor="ctr">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lvl="0" algn="ctr">
                        <a:spcBef>
                          <a:spcPts val="0"/>
                        </a:spcBef>
                        <a:spcAft>
                          <a:spcPts val="0"/>
                        </a:spcAft>
                        <a:buNone/>
                      </a:pPr>
                      <a:r>
                        <a:rPr lang="en-SG" sz="1200" b="0" i="0" u="none" strike="noStrike" dirty="0">
                          <a:solidFill>
                            <a:srgbClr val="000000"/>
                          </a:solidFill>
                          <a:effectLst/>
                          <a:latin typeface="Times New Roman"/>
                        </a:rPr>
                        <a:t>49.1%</a:t>
                      </a:r>
                    </a:p>
                  </a:txBody>
                  <a:tcPr marL="53630" marR="53630" marT="53630" marB="53630" anchor="ctr">
                    <a:lnL w="12700" cap="flat" cmpd="sng" algn="ctr">
                      <a:solidFill>
                        <a:srgbClr val="000000"/>
                      </a:solidFill>
                      <a:prstDash val="solid"/>
                      <a:round/>
                      <a:headEnd type="none" w="med" len="med"/>
                      <a:tailEnd type="none" w="med" len="med"/>
                    </a:lnL>
                    <a:lnR w="12700">
                      <a:solidFill>
                        <a:srgbClr val="000000"/>
                      </a:solidFill>
                    </a:lnR>
                    <a:lnT w="12700">
                      <a:solidFill>
                        <a:schemeClr val="tx1"/>
                      </a:solidFill>
                    </a:lnT>
                    <a:lnB w="12700">
                      <a:solidFill>
                        <a:srgbClr val="000000"/>
                      </a:solidFill>
                    </a:lnB>
                  </a:tcPr>
                </a:tc>
                <a:extLst>
                  <a:ext uri="{0D108BD9-81ED-4DB2-BD59-A6C34878D82A}">
                    <a16:rowId xmlns:a16="http://schemas.microsoft.com/office/drawing/2014/main" val="1148085871"/>
                  </a:ext>
                </a:extLst>
              </a:tr>
            </a:tbl>
          </a:graphicData>
        </a:graphic>
      </p:graphicFrame>
      <p:sp>
        <p:nvSpPr>
          <p:cNvPr id="3" name="Slide Number Placeholder 2">
            <a:extLst>
              <a:ext uri="{FF2B5EF4-FFF2-40B4-BE49-F238E27FC236}">
                <a16:creationId xmlns:a16="http://schemas.microsoft.com/office/drawing/2014/main" id="{F817CB54-D298-4F93-B39D-B2959A3D2356}"/>
              </a:ext>
            </a:extLst>
          </p:cNvPr>
          <p:cNvSpPr>
            <a:spLocks noGrp="1"/>
          </p:cNvSpPr>
          <p:nvPr>
            <p:ph type="sldNum" sz="quarter" idx="4"/>
          </p:nvPr>
        </p:nvSpPr>
        <p:spPr/>
        <p:txBody>
          <a:bodyPr/>
          <a:lstStyle/>
          <a:p>
            <a:fld id="{330EA680-D336-4FF7-8B7A-9848BB0A1C32}" type="slidenum">
              <a:rPr lang="en-US" smtClean="0"/>
              <a:t>35</a:t>
            </a:fld>
            <a:endParaRPr lang="en-US"/>
          </a:p>
        </p:txBody>
      </p:sp>
      <p:sp>
        <p:nvSpPr>
          <p:cNvPr id="5" name="Title 4">
            <a:extLst>
              <a:ext uri="{FF2B5EF4-FFF2-40B4-BE49-F238E27FC236}">
                <a16:creationId xmlns:a16="http://schemas.microsoft.com/office/drawing/2014/main" id="{572BF017-56F6-E466-A524-7C12D501D13D}"/>
              </a:ext>
            </a:extLst>
          </p:cNvPr>
          <p:cNvSpPr>
            <a:spLocks noGrp="1"/>
          </p:cNvSpPr>
          <p:nvPr>
            <p:ph type="title"/>
          </p:nvPr>
        </p:nvSpPr>
        <p:spPr/>
        <p:txBody>
          <a:bodyPr/>
          <a:lstStyle/>
          <a:p>
            <a:r>
              <a:rPr lang="en-US"/>
              <a:t>We tackled this issue in </a:t>
            </a:r>
            <a:r>
              <a:rPr lang="en-US">
                <a:solidFill>
                  <a:srgbClr val="00137F"/>
                </a:solidFill>
              </a:rPr>
              <a:t>3 Stages </a:t>
            </a:r>
            <a:r>
              <a:rPr lang="en-US"/>
              <a:t>to produce an analytical solution</a:t>
            </a:r>
          </a:p>
        </p:txBody>
      </p:sp>
      <p:sp>
        <p:nvSpPr>
          <p:cNvPr id="15" name="Rounded Rectangle 14">
            <a:extLst>
              <a:ext uri="{FF2B5EF4-FFF2-40B4-BE49-F238E27FC236}">
                <a16:creationId xmlns:a16="http://schemas.microsoft.com/office/drawing/2014/main" id="{B24A0D57-AC17-8848-9D04-54D3BF1D048D}"/>
              </a:ext>
            </a:extLst>
          </p:cNvPr>
          <p:cNvSpPr/>
          <p:nvPr/>
        </p:nvSpPr>
        <p:spPr>
          <a:xfrm>
            <a:off x="4597652" y="1073136"/>
            <a:ext cx="2996696" cy="893400"/>
          </a:xfrm>
          <a:prstGeom prst="roundRect">
            <a:avLst/>
          </a:prstGeom>
          <a:solidFill>
            <a:srgbClr val="80D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137F"/>
                </a:solidFill>
              </a:rPr>
              <a:t>Data Modelling</a:t>
            </a:r>
          </a:p>
        </p:txBody>
      </p:sp>
      <p:sp>
        <p:nvSpPr>
          <p:cNvPr id="16" name="Rounded Rectangle 15">
            <a:extLst>
              <a:ext uri="{FF2B5EF4-FFF2-40B4-BE49-F238E27FC236}">
                <a16:creationId xmlns:a16="http://schemas.microsoft.com/office/drawing/2014/main" id="{0DAF8B78-CB06-FCE7-44CC-FE83030AF8DF}"/>
              </a:ext>
            </a:extLst>
          </p:cNvPr>
          <p:cNvSpPr/>
          <p:nvPr/>
        </p:nvSpPr>
        <p:spPr>
          <a:xfrm>
            <a:off x="746350" y="1073137"/>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137F"/>
                </a:solidFill>
              </a:rPr>
              <a:t>Data Collection, Exploration &amp; Preparation</a:t>
            </a:r>
          </a:p>
        </p:txBody>
      </p:sp>
      <p:sp>
        <p:nvSpPr>
          <p:cNvPr id="21" name="Rounded Rectangle 20">
            <a:extLst>
              <a:ext uri="{FF2B5EF4-FFF2-40B4-BE49-F238E27FC236}">
                <a16:creationId xmlns:a16="http://schemas.microsoft.com/office/drawing/2014/main" id="{FFE3D96D-8321-D267-7E57-837A0E4C118F}"/>
              </a:ext>
            </a:extLst>
          </p:cNvPr>
          <p:cNvSpPr/>
          <p:nvPr/>
        </p:nvSpPr>
        <p:spPr>
          <a:xfrm>
            <a:off x="8448954" y="1073135"/>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137F"/>
                </a:solidFill>
              </a:rPr>
              <a:t>Synthesis &amp; Business Implementation</a:t>
            </a:r>
          </a:p>
        </p:txBody>
      </p:sp>
      <p:pic>
        <p:nvPicPr>
          <p:cNvPr id="22" name="Content Placeholder 9" descr="Badge 1 with solid fill">
            <a:extLst>
              <a:ext uri="{FF2B5EF4-FFF2-40B4-BE49-F238E27FC236}">
                <a16:creationId xmlns:a16="http://schemas.microsoft.com/office/drawing/2014/main" id="{91BCAD0C-FDC2-4870-4DE7-9690B7F7C1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7905" y="792731"/>
            <a:ext cx="560805" cy="560805"/>
          </a:xfrm>
          <a:prstGeom prst="rect">
            <a:avLst/>
          </a:prstGeom>
        </p:spPr>
      </p:pic>
      <p:pic>
        <p:nvPicPr>
          <p:cNvPr id="24" name="Content Placeholder 63" descr="Badge 3 with solid fill">
            <a:extLst>
              <a:ext uri="{FF2B5EF4-FFF2-40B4-BE49-F238E27FC236}">
                <a16:creationId xmlns:a16="http://schemas.microsoft.com/office/drawing/2014/main" id="{7C39C1E5-D5BF-3576-7F18-E4EC804BC5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65706" y="781051"/>
            <a:ext cx="556833" cy="556833"/>
          </a:xfrm>
          <a:prstGeom prst="rect">
            <a:avLst/>
          </a:prstGeom>
        </p:spPr>
      </p:pic>
      <p:sp>
        <p:nvSpPr>
          <p:cNvPr id="6" name="Rectangle 5">
            <a:extLst>
              <a:ext uri="{FF2B5EF4-FFF2-40B4-BE49-F238E27FC236}">
                <a16:creationId xmlns:a16="http://schemas.microsoft.com/office/drawing/2014/main" id="{10D4B11F-8D1E-9AE0-FB62-0F6ACF963CA2}"/>
              </a:ext>
            </a:extLst>
          </p:cNvPr>
          <p:cNvSpPr/>
          <p:nvPr/>
        </p:nvSpPr>
        <p:spPr>
          <a:xfrm>
            <a:off x="8265111" y="792731"/>
            <a:ext cx="3479691" cy="1325035"/>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2ECE2862-2E21-DD0E-0500-55B8A44A53CE}"/>
              </a:ext>
            </a:extLst>
          </p:cNvPr>
          <p:cNvSpPr/>
          <p:nvPr/>
        </p:nvSpPr>
        <p:spPr>
          <a:xfrm>
            <a:off x="594804" y="800371"/>
            <a:ext cx="3571565" cy="1325035"/>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8" name="Rectangle 1">
            <a:extLst>
              <a:ext uri="{FF2B5EF4-FFF2-40B4-BE49-F238E27FC236}">
                <a16:creationId xmlns:a16="http://schemas.microsoft.com/office/drawing/2014/main" id="{D1D91F87-F6C8-8BDA-052C-30EC56BE1F84}"/>
              </a:ext>
            </a:extLst>
          </p:cNvPr>
          <p:cNvSpPr>
            <a:spLocks noChangeArrowheads="1"/>
          </p:cNvSpPr>
          <p:nvPr/>
        </p:nvSpPr>
        <p:spPr bwMode="auto">
          <a:xfrm>
            <a:off x="2656997" y="3078632"/>
            <a:ext cx="73982533" cy="2774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0" name="Graphic 19" descr="Badge with solid fill">
            <a:extLst>
              <a:ext uri="{FF2B5EF4-FFF2-40B4-BE49-F238E27FC236}">
                <a16:creationId xmlns:a16="http://schemas.microsoft.com/office/drawing/2014/main" id="{8D242AD7-10E0-16C1-7AB5-DA4E0BD578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17583" y="796702"/>
            <a:ext cx="556834" cy="556834"/>
          </a:xfrm>
          <a:prstGeom prst="rect">
            <a:avLst/>
          </a:prstGeom>
        </p:spPr>
      </p:pic>
      <p:sp>
        <p:nvSpPr>
          <p:cNvPr id="12" name="Rounded Rectangle 10">
            <a:extLst>
              <a:ext uri="{FF2B5EF4-FFF2-40B4-BE49-F238E27FC236}">
                <a16:creationId xmlns:a16="http://schemas.microsoft.com/office/drawing/2014/main" id="{83F4628E-C2A7-E8D2-42FD-573302261F72}"/>
              </a:ext>
            </a:extLst>
          </p:cNvPr>
          <p:cNvSpPr/>
          <p:nvPr/>
        </p:nvSpPr>
        <p:spPr>
          <a:xfrm>
            <a:off x="1930891" y="5468172"/>
            <a:ext cx="8342914" cy="7656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solidFill>
                  <a:srgbClr val="00137F"/>
                </a:solidFill>
                <a:cs typeface="Arial"/>
              </a:rPr>
              <a:t>*F1 Gain considers class imbalance while F1 Score does not*</a:t>
            </a:r>
            <a:endParaRPr lang="en-US" sz="1600" b="1">
              <a:solidFill>
                <a:srgbClr val="00137F"/>
              </a:solidFill>
            </a:endParaRPr>
          </a:p>
        </p:txBody>
      </p:sp>
      <p:sp>
        <p:nvSpPr>
          <p:cNvPr id="2" name="Content Placeholder 3">
            <a:extLst>
              <a:ext uri="{FF2B5EF4-FFF2-40B4-BE49-F238E27FC236}">
                <a16:creationId xmlns:a16="http://schemas.microsoft.com/office/drawing/2014/main" id="{A05FB894-09F1-8F61-105C-5A5314170753}"/>
              </a:ext>
            </a:extLst>
          </p:cNvPr>
          <p:cNvSpPr>
            <a:spLocks noGrp="1"/>
          </p:cNvSpPr>
          <p:nvPr>
            <p:ph sz="quarter" idx="12"/>
          </p:nvPr>
        </p:nvSpPr>
        <p:spPr/>
        <p:txBody>
          <a:bodyPr/>
          <a:lstStyle/>
          <a:p>
            <a:r>
              <a:rPr lang="en-US" dirty="0"/>
              <a:t>Shi Jian</a:t>
            </a:r>
          </a:p>
        </p:txBody>
      </p:sp>
    </p:spTree>
    <p:extLst>
      <p:ext uri="{BB962C8B-B14F-4D97-AF65-F5344CB8AC3E}">
        <p14:creationId xmlns:p14="http://schemas.microsoft.com/office/powerpoint/2010/main" val="3826976054"/>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17CB54-D298-4F93-B39D-B2959A3D2356}"/>
              </a:ext>
            </a:extLst>
          </p:cNvPr>
          <p:cNvSpPr>
            <a:spLocks noGrp="1"/>
          </p:cNvSpPr>
          <p:nvPr>
            <p:ph type="sldNum" sz="quarter" idx="4"/>
          </p:nvPr>
        </p:nvSpPr>
        <p:spPr/>
        <p:txBody>
          <a:bodyPr/>
          <a:lstStyle/>
          <a:p>
            <a:fld id="{330EA680-D336-4FF7-8B7A-9848BB0A1C32}" type="slidenum">
              <a:rPr lang="en-US" smtClean="0"/>
              <a:t>36</a:t>
            </a:fld>
            <a:endParaRPr lang="en-US"/>
          </a:p>
        </p:txBody>
      </p:sp>
      <p:sp>
        <p:nvSpPr>
          <p:cNvPr id="5" name="Title 4">
            <a:extLst>
              <a:ext uri="{FF2B5EF4-FFF2-40B4-BE49-F238E27FC236}">
                <a16:creationId xmlns:a16="http://schemas.microsoft.com/office/drawing/2014/main" id="{572BF017-56F6-E466-A524-7C12D501D13D}"/>
              </a:ext>
            </a:extLst>
          </p:cNvPr>
          <p:cNvSpPr>
            <a:spLocks noGrp="1"/>
          </p:cNvSpPr>
          <p:nvPr>
            <p:ph type="title"/>
          </p:nvPr>
        </p:nvSpPr>
        <p:spPr/>
        <p:txBody>
          <a:bodyPr/>
          <a:lstStyle/>
          <a:p>
            <a:r>
              <a:rPr lang="en-US"/>
              <a:t>We tackled this issue in </a:t>
            </a:r>
            <a:r>
              <a:rPr lang="en-US">
                <a:solidFill>
                  <a:srgbClr val="00137F"/>
                </a:solidFill>
              </a:rPr>
              <a:t>3 Stages </a:t>
            </a:r>
            <a:r>
              <a:rPr lang="en-US"/>
              <a:t>to produce an analytical solution</a:t>
            </a:r>
          </a:p>
        </p:txBody>
      </p:sp>
      <p:sp>
        <p:nvSpPr>
          <p:cNvPr id="15" name="Rounded Rectangle 14">
            <a:extLst>
              <a:ext uri="{FF2B5EF4-FFF2-40B4-BE49-F238E27FC236}">
                <a16:creationId xmlns:a16="http://schemas.microsoft.com/office/drawing/2014/main" id="{B24A0D57-AC17-8848-9D04-54D3BF1D048D}"/>
              </a:ext>
            </a:extLst>
          </p:cNvPr>
          <p:cNvSpPr/>
          <p:nvPr/>
        </p:nvSpPr>
        <p:spPr>
          <a:xfrm>
            <a:off x="4597652" y="1073136"/>
            <a:ext cx="2996696" cy="893400"/>
          </a:xfrm>
          <a:prstGeom prst="roundRect">
            <a:avLst/>
          </a:prstGeom>
          <a:solidFill>
            <a:srgbClr val="80D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137F"/>
                </a:solidFill>
              </a:rPr>
              <a:t>Data Modelling</a:t>
            </a:r>
          </a:p>
        </p:txBody>
      </p:sp>
      <p:sp>
        <p:nvSpPr>
          <p:cNvPr id="16" name="Rounded Rectangle 15">
            <a:extLst>
              <a:ext uri="{FF2B5EF4-FFF2-40B4-BE49-F238E27FC236}">
                <a16:creationId xmlns:a16="http://schemas.microsoft.com/office/drawing/2014/main" id="{0DAF8B78-CB06-FCE7-44CC-FE83030AF8DF}"/>
              </a:ext>
            </a:extLst>
          </p:cNvPr>
          <p:cNvSpPr/>
          <p:nvPr/>
        </p:nvSpPr>
        <p:spPr>
          <a:xfrm>
            <a:off x="746350" y="1073137"/>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137F"/>
                </a:solidFill>
              </a:rPr>
              <a:t>Data Collection, Exploration &amp; Preparation</a:t>
            </a:r>
          </a:p>
        </p:txBody>
      </p:sp>
      <p:sp>
        <p:nvSpPr>
          <p:cNvPr id="21" name="Rounded Rectangle 20">
            <a:extLst>
              <a:ext uri="{FF2B5EF4-FFF2-40B4-BE49-F238E27FC236}">
                <a16:creationId xmlns:a16="http://schemas.microsoft.com/office/drawing/2014/main" id="{FFE3D96D-8321-D267-7E57-837A0E4C118F}"/>
              </a:ext>
            </a:extLst>
          </p:cNvPr>
          <p:cNvSpPr/>
          <p:nvPr/>
        </p:nvSpPr>
        <p:spPr>
          <a:xfrm>
            <a:off x="8448954" y="1073135"/>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137F"/>
                </a:solidFill>
              </a:rPr>
              <a:t>Synthesis &amp; Business Implementation</a:t>
            </a:r>
          </a:p>
        </p:txBody>
      </p:sp>
      <p:pic>
        <p:nvPicPr>
          <p:cNvPr id="22" name="Content Placeholder 9" descr="Badge 1 with solid fill">
            <a:extLst>
              <a:ext uri="{FF2B5EF4-FFF2-40B4-BE49-F238E27FC236}">
                <a16:creationId xmlns:a16="http://schemas.microsoft.com/office/drawing/2014/main" id="{91BCAD0C-FDC2-4870-4DE7-9690B7F7C1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7905" y="792731"/>
            <a:ext cx="560805" cy="560805"/>
          </a:xfrm>
          <a:prstGeom prst="rect">
            <a:avLst/>
          </a:prstGeom>
        </p:spPr>
      </p:pic>
      <p:pic>
        <p:nvPicPr>
          <p:cNvPr id="24" name="Content Placeholder 63" descr="Badge 3 with solid fill">
            <a:extLst>
              <a:ext uri="{FF2B5EF4-FFF2-40B4-BE49-F238E27FC236}">
                <a16:creationId xmlns:a16="http://schemas.microsoft.com/office/drawing/2014/main" id="{7C39C1E5-D5BF-3576-7F18-E4EC804BC5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65706" y="781051"/>
            <a:ext cx="556833" cy="556833"/>
          </a:xfrm>
          <a:prstGeom prst="rect">
            <a:avLst/>
          </a:prstGeom>
        </p:spPr>
      </p:pic>
      <p:sp>
        <p:nvSpPr>
          <p:cNvPr id="6" name="Rectangle 5">
            <a:extLst>
              <a:ext uri="{FF2B5EF4-FFF2-40B4-BE49-F238E27FC236}">
                <a16:creationId xmlns:a16="http://schemas.microsoft.com/office/drawing/2014/main" id="{10D4B11F-8D1E-9AE0-FB62-0F6ACF963CA2}"/>
              </a:ext>
            </a:extLst>
          </p:cNvPr>
          <p:cNvSpPr/>
          <p:nvPr/>
        </p:nvSpPr>
        <p:spPr>
          <a:xfrm>
            <a:off x="8265111" y="792731"/>
            <a:ext cx="3479691" cy="1325035"/>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2ECE2862-2E21-DD0E-0500-55B8A44A53CE}"/>
              </a:ext>
            </a:extLst>
          </p:cNvPr>
          <p:cNvSpPr/>
          <p:nvPr/>
        </p:nvSpPr>
        <p:spPr>
          <a:xfrm>
            <a:off x="594804" y="800371"/>
            <a:ext cx="3571565" cy="1325035"/>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8" name="Rectangle 1">
            <a:extLst>
              <a:ext uri="{FF2B5EF4-FFF2-40B4-BE49-F238E27FC236}">
                <a16:creationId xmlns:a16="http://schemas.microsoft.com/office/drawing/2014/main" id="{D1D91F87-F6C8-8BDA-052C-30EC56BE1F84}"/>
              </a:ext>
            </a:extLst>
          </p:cNvPr>
          <p:cNvSpPr>
            <a:spLocks noChangeArrowheads="1"/>
          </p:cNvSpPr>
          <p:nvPr/>
        </p:nvSpPr>
        <p:spPr bwMode="auto">
          <a:xfrm>
            <a:off x="2656997" y="3078632"/>
            <a:ext cx="73982533" cy="2774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0" name="Graphic 19" descr="Badge with solid fill">
            <a:extLst>
              <a:ext uri="{FF2B5EF4-FFF2-40B4-BE49-F238E27FC236}">
                <a16:creationId xmlns:a16="http://schemas.microsoft.com/office/drawing/2014/main" id="{8D242AD7-10E0-16C1-7AB5-DA4E0BD578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17583" y="796702"/>
            <a:ext cx="556834" cy="556834"/>
          </a:xfrm>
          <a:prstGeom prst="rect">
            <a:avLst/>
          </a:prstGeom>
        </p:spPr>
      </p:pic>
      <p:sp>
        <p:nvSpPr>
          <p:cNvPr id="10" name="Content Placeholder 9">
            <a:extLst>
              <a:ext uri="{FF2B5EF4-FFF2-40B4-BE49-F238E27FC236}">
                <a16:creationId xmlns:a16="http://schemas.microsoft.com/office/drawing/2014/main" id="{8736B71E-DDFE-DD9D-6CF6-C953190F1F6E}"/>
              </a:ext>
            </a:extLst>
          </p:cNvPr>
          <p:cNvSpPr>
            <a:spLocks noGrp="1"/>
          </p:cNvSpPr>
          <p:nvPr>
            <p:ph sz="quarter" idx="11"/>
          </p:nvPr>
        </p:nvSpPr>
        <p:spPr/>
        <p:txBody>
          <a:bodyPr/>
          <a:lstStyle/>
          <a:p>
            <a:endParaRPr lang="en-US"/>
          </a:p>
        </p:txBody>
      </p:sp>
      <p:graphicFrame>
        <p:nvGraphicFramePr>
          <p:cNvPr id="7" name="Content Placeholder 6">
            <a:extLst>
              <a:ext uri="{FF2B5EF4-FFF2-40B4-BE49-F238E27FC236}">
                <a16:creationId xmlns:a16="http://schemas.microsoft.com/office/drawing/2014/main" id="{9A4B61B6-36F0-A7C0-CE88-69D217CF5D56}"/>
              </a:ext>
            </a:extLst>
          </p:cNvPr>
          <p:cNvGraphicFramePr>
            <a:graphicFrameLocks/>
          </p:cNvGraphicFramePr>
          <p:nvPr>
            <p:extLst>
              <p:ext uri="{D42A27DB-BD31-4B8C-83A1-F6EECF244321}">
                <p14:modId xmlns:p14="http://schemas.microsoft.com/office/powerpoint/2010/main" val="2719128122"/>
              </p:ext>
            </p:extLst>
          </p:nvPr>
        </p:nvGraphicFramePr>
        <p:xfrm>
          <a:off x="2661313" y="2689747"/>
          <a:ext cx="6953504" cy="1792307"/>
        </p:xfrm>
        <a:graphic>
          <a:graphicData uri="http://schemas.openxmlformats.org/drawingml/2006/table">
            <a:tbl>
              <a:tblPr/>
              <a:tblGrid>
                <a:gridCol w="881953">
                  <a:extLst>
                    <a:ext uri="{9D8B030D-6E8A-4147-A177-3AD203B41FA5}">
                      <a16:colId xmlns:a16="http://schemas.microsoft.com/office/drawing/2014/main" val="1566176948"/>
                    </a:ext>
                  </a:extLst>
                </a:gridCol>
                <a:gridCol w="881953">
                  <a:extLst>
                    <a:ext uri="{9D8B030D-6E8A-4147-A177-3AD203B41FA5}">
                      <a16:colId xmlns:a16="http://schemas.microsoft.com/office/drawing/2014/main" val="2247923858"/>
                    </a:ext>
                  </a:extLst>
                </a:gridCol>
                <a:gridCol w="881953">
                  <a:extLst>
                    <a:ext uri="{9D8B030D-6E8A-4147-A177-3AD203B41FA5}">
                      <a16:colId xmlns:a16="http://schemas.microsoft.com/office/drawing/2014/main" val="202945880"/>
                    </a:ext>
                  </a:extLst>
                </a:gridCol>
                <a:gridCol w="830892">
                  <a:extLst>
                    <a:ext uri="{9D8B030D-6E8A-4147-A177-3AD203B41FA5}">
                      <a16:colId xmlns:a16="http://schemas.microsoft.com/office/drawing/2014/main" val="3800943133"/>
                    </a:ext>
                  </a:extLst>
                </a:gridCol>
                <a:gridCol w="830892">
                  <a:extLst>
                    <a:ext uri="{9D8B030D-6E8A-4147-A177-3AD203B41FA5}">
                      <a16:colId xmlns:a16="http://schemas.microsoft.com/office/drawing/2014/main" val="1167943594"/>
                    </a:ext>
                  </a:extLst>
                </a:gridCol>
                <a:gridCol w="830892">
                  <a:extLst>
                    <a:ext uri="{9D8B030D-6E8A-4147-A177-3AD203B41FA5}">
                      <a16:colId xmlns:a16="http://schemas.microsoft.com/office/drawing/2014/main" val="2435280021"/>
                    </a:ext>
                  </a:extLst>
                </a:gridCol>
                <a:gridCol w="933016">
                  <a:extLst>
                    <a:ext uri="{9D8B030D-6E8A-4147-A177-3AD203B41FA5}">
                      <a16:colId xmlns:a16="http://schemas.microsoft.com/office/drawing/2014/main" val="2225602640"/>
                    </a:ext>
                  </a:extLst>
                </a:gridCol>
                <a:gridCol w="881953">
                  <a:extLst>
                    <a:ext uri="{9D8B030D-6E8A-4147-A177-3AD203B41FA5}">
                      <a16:colId xmlns:a16="http://schemas.microsoft.com/office/drawing/2014/main" val="3863326889"/>
                    </a:ext>
                  </a:extLst>
                </a:gridCol>
              </a:tblGrid>
              <a:tr h="568656">
                <a:tc>
                  <a:txBody>
                    <a:bodyPr/>
                    <a:lstStyle/>
                    <a:p>
                      <a:pPr algn="ctr" rtl="0" fontAlgn="t">
                        <a:spcBef>
                          <a:spcPts val="0"/>
                        </a:spcBef>
                        <a:spcAft>
                          <a:spcPts val="0"/>
                        </a:spcAft>
                      </a:pPr>
                      <a:r>
                        <a:rPr lang="en-SG" sz="1200" b="1" i="0" u="none" strike="noStrike">
                          <a:solidFill>
                            <a:srgbClr val="000000"/>
                          </a:solidFill>
                          <a:effectLst/>
                          <a:latin typeface="Times New Roman"/>
                        </a:rPr>
                        <a:t>Classification Model</a:t>
                      </a:r>
                      <a:endParaRPr lang="en-SG" sz="1800">
                        <a:effectLst/>
                        <a:latin typeface="Times New Roman"/>
                      </a:endParaRP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F0FA"/>
                    </a:solidFill>
                  </a:tcPr>
                </a:tc>
                <a:tc>
                  <a:txBody>
                    <a:bodyPr/>
                    <a:lstStyle/>
                    <a:p>
                      <a:pPr algn="ctr" rtl="0" fontAlgn="t">
                        <a:spcBef>
                          <a:spcPts val="0"/>
                        </a:spcBef>
                        <a:spcAft>
                          <a:spcPts val="0"/>
                        </a:spcAft>
                      </a:pPr>
                      <a:r>
                        <a:rPr lang="en-SG" sz="1200" b="1" i="0" u="none" strike="noStrike">
                          <a:solidFill>
                            <a:srgbClr val="000000"/>
                          </a:solidFill>
                          <a:effectLst/>
                          <a:latin typeface="Times New Roman"/>
                        </a:rPr>
                        <a:t>Accuracy</a:t>
                      </a:r>
                      <a:endParaRPr lang="en-SG" sz="1800">
                        <a:effectLst/>
                        <a:latin typeface="Times New Roman"/>
                      </a:endParaRP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F0FA"/>
                    </a:solidFill>
                  </a:tcPr>
                </a:tc>
                <a:tc>
                  <a:txBody>
                    <a:bodyPr/>
                    <a:lstStyle/>
                    <a:p>
                      <a:pPr algn="ctr" rtl="0" fontAlgn="t">
                        <a:spcBef>
                          <a:spcPts val="0"/>
                        </a:spcBef>
                        <a:spcAft>
                          <a:spcPts val="0"/>
                        </a:spcAft>
                      </a:pPr>
                      <a:r>
                        <a:rPr lang="en-SG" sz="1200" b="1" i="0" u="none" strike="noStrike">
                          <a:solidFill>
                            <a:srgbClr val="000000"/>
                          </a:solidFill>
                          <a:effectLst/>
                          <a:latin typeface="Times New Roman"/>
                        </a:rPr>
                        <a:t>FPR</a:t>
                      </a:r>
                      <a:endParaRPr lang="en-SG" sz="1800">
                        <a:effectLst/>
                        <a:latin typeface="Times New Roman"/>
                      </a:endParaRP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F0FA"/>
                    </a:solidFill>
                  </a:tcPr>
                </a:tc>
                <a:tc>
                  <a:txBody>
                    <a:bodyPr/>
                    <a:lstStyle/>
                    <a:p>
                      <a:pPr algn="ctr" rtl="0" fontAlgn="t">
                        <a:spcBef>
                          <a:spcPts val="0"/>
                        </a:spcBef>
                        <a:spcAft>
                          <a:spcPts val="0"/>
                        </a:spcAft>
                      </a:pPr>
                      <a:r>
                        <a:rPr lang="en-SG" sz="1200" b="1" i="0" u="none" strike="noStrike" dirty="0">
                          <a:solidFill>
                            <a:srgbClr val="000000"/>
                          </a:solidFill>
                          <a:effectLst/>
                          <a:latin typeface="Times New Roman"/>
                        </a:rPr>
                        <a:t>FNR</a:t>
                      </a:r>
                      <a:endParaRPr lang="en-SG" sz="1800" dirty="0">
                        <a:effectLst/>
                        <a:latin typeface="Times New Roman"/>
                      </a:endParaRP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F0FA"/>
                    </a:solidFill>
                  </a:tcPr>
                </a:tc>
                <a:tc>
                  <a:txBody>
                    <a:bodyPr/>
                    <a:lstStyle/>
                    <a:p>
                      <a:pPr algn="ctr" rtl="0" fontAlgn="t">
                        <a:spcBef>
                          <a:spcPts val="0"/>
                        </a:spcBef>
                        <a:spcAft>
                          <a:spcPts val="0"/>
                        </a:spcAft>
                      </a:pPr>
                      <a:r>
                        <a:rPr lang="en-SG" sz="1400" b="1" dirty="0">
                          <a:effectLst/>
                          <a:latin typeface="Times New Roman"/>
                        </a:rPr>
                        <a:t>Recall/</a:t>
                      </a:r>
                    </a:p>
                    <a:p>
                      <a:pPr algn="ctr" rtl="0" fontAlgn="t">
                        <a:spcBef>
                          <a:spcPts val="0"/>
                        </a:spcBef>
                        <a:spcAft>
                          <a:spcPts val="0"/>
                        </a:spcAft>
                      </a:pPr>
                      <a:r>
                        <a:rPr lang="en-SG" sz="1400" b="1" dirty="0">
                          <a:effectLst/>
                          <a:latin typeface="Times New Roman"/>
                        </a:rPr>
                        <a:t>TPR</a:t>
                      </a: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F0FA"/>
                    </a:solidFill>
                  </a:tcPr>
                </a:tc>
                <a:tc>
                  <a:txBody>
                    <a:bodyPr/>
                    <a:lstStyle/>
                    <a:p>
                      <a:pPr algn="ctr" rtl="0" fontAlgn="t">
                        <a:spcBef>
                          <a:spcPts val="0"/>
                        </a:spcBef>
                        <a:spcAft>
                          <a:spcPts val="0"/>
                        </a:spcAft>
                      </a:pPr>
                      <a:r>
                        <a:rPr lang="en-SG" sz="1400" b="1" dirty="0">
                          <a:effectLst/>
                          <a:latin typeface="Times New Roman"/>
                        </a:rPr>
                        <a:t>TNR</a:t>
                      </a: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F0FA"/>
                    </a:solidFill>
                  </a:tcPr>
                </a:tc>
                <a:tc>
                  <a:txBody>
                    <a:bodyPr/>
                    <a:lstStyle/>
                    <a:p>
                      <a:pPr lvl="0" algn="ctr">
                        <a:spcBef>
                          <a:spcPts val="0"/>
                        </a:spcBef>
                        <a:spcAft>
                          <a:spcPts val="0"/>
                        </a:spcAft>
                        <a:buNone/>
                      </a:pPr>
                      <a:r>
                        <a:rPr lang="en-SG" sz="1200" b="1" i="0" u="none" strike="noStrike">
                          <a:solidFill>
                            <a:srgbClr val="000000"/>
                          </a:solidFill>
                          <a:effectLst/>
                          <a:latin typeface="Times New Roman"/>
                        </a:rPr>
                        <a:t>F1 Score</a:t>
                      </a:r>
                    </a:p>
                  </a:txBody>
                  <a:tcPr marL="53630" marR="53630" marT="53630" marB="53630" anchor="ctr">
                    <a:lnL w="12700" cap="flat" cmpd="sng" algn="ctr">
                      <a:solidFill>
                        <a:srgbClr val="000000"/>
                      </a:solidFill>
                      <a:prstDash val="solid"/>
                      <a:round/>
                      <a:headEnd type="none" w="med" len="med"/>
                      <a:tailEnd type="none" w="med" len="med"/>
                    </a:lnL>
                    <a:lnR w="12700">
                      <a:solidFill>
                        <a:srgbClr val="000000"/>
                      </a:solidFill>
                    </a:lnR>
                    <a:lnT w="12700">
                      <a:solidFill>
                        <a:srgbClr val="000000"/>
                      </a:solidFill>
                    </a:lnT>
                    <a:lnB w="12700">
                      <a:solidFill>
                        <a:srgbClr val="000000"/>
                      </a:solidFill>
                    </a:lnB>
                    <a:solidFill>
                      <a:srgbClr val="D5F0FA"/>
                    </a:solidFill>
                  </a:tcPr>
                </a:tc>
                <a:tc>
                  <a:txBody>
                    <a:bodyPr/>
                    <a:lstStyle/>
                    <a:p>
                      <a:pPr lvl="0" algn="ctr">
                        <a:spcBef>
                          <a:spcPts val="0"/>
                        </a:spcBef>
                        <a:spcAft>
                          <a:spcPts val="0"/>
                        </a:spcAft>
                        <a:buNone/>
                      </a:pPr>
                      <a:r>
                        <a:rPr lang="en-SG" sz="1200" b="1" i="0" u="none" strike="noStrike">
                          <a:solidFill>
                            <a:srgbClr val="000000"/>
                          </a:solidFill>
                          <a:effectLst/>
                          <a:latin typeface="Times New Roman"/>
                        </a:rPr>
                        <a:t>F1 Gain</a:t>
                      </a:r>
                    </a:p>
                  </a:txBody>
                  <a:tcPr marL="53630" marR="53630" marT="53630" marB="53630" anchor="ctr">
                    <a:lnL w="12700" cap="flat" cmpd="sng" algn="ctr">
                      <a:solidFill>
                        <a:srgbClr val="000000"/>
                      </a:solidFill>
                      <a:prstDash val="solid"/>
                      <a:round/>
                      <a:headEnd type="none" w="med" len="med"/>
                      <a:tailEnd type="none" w="med" len="med"/>
                    </a:lnL>
                    <a:lnR w="12700">
                      <a:solidFill>
                        <a:srgbClr val="000000"/>
                      </a:solidFill>
                    </a:lnR>
                    <a:lnT w="12700">
                      <a:solidFill>
                        <a:srgbClr val="000000"/>
                      </a:solidFill>
                    </a:lnT>
                    <a:lnB w="12700">
                      <a:solidFill>
                        <a:srgbClr val="000000"/>
                      </a:solidFill>
                    </a:lnB>
                    <a:solidFill>
                      <a:srgbClr val="D5F0FA"/>
                    </a:solidFill>
                  </a:tcPr>
                </a:tc>
                <a:extLst>
                  <a:ext uri="{0D108BD9-81ED-4DB2-BD59-A6C34878D82A}">
                    <a16:rowId xmlns:a16="http://schemas.microsoft.com/office/drawing/2014/main" val="1395374418"/>
                  </a:ext>
                </a:extLst>
              </a:tr>
              <a:tr h="567751">
                <a:tc>
                  <a:txBody>
                    <a:bodyPr/>
                    <a:lstStyle/>
                    <a:p>
                      <a:pPr lvl="0" algn="ctr">
                        <a:spcBef>
                          <a:spcPts val="0"/>
                        </a:spcBef>
                        <a:spcAft>
                          <a:spcPts val="0"/>
                        </a:spcAft>
                        <a:buNone/>
                      </a:pPr>
                      <a:r>
                        <a:rPr lang="en-SG" sz="1200" b="0" i="0" u="none" strike="noStrike">
                          <a:solidFill>
                            <a:srgbClr val="000000"/>
                          </a:solidFill>
                          <a:effectLst/>
                          <a:latin typeface="Times New Roman"/>
                        </a:rPr>
                        <a:t>Random Forest</a:t>
                      </a:r>
                      <a:endParaRPr lang="en-US"/>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rtl="0">
                        <a:spcBef>
                          <a:spcPts val="0"/>
                        </a:spcBef>
                        <a:spcAft>
                          <a:spcPts val="0"/>
                        </a:spcAft>
                        <a:buNone/>
                      </a:pPr>
                      <a:r>
                        <a:rPr lang="en-SG" sz="1200" b="0" i="0" u="none" strike="noStrike">
                          <a:solidFill>
                            <a:srgbClr val="000000"/>
                          </a:solidFill>
                          <a:effectLst/>
                          <a:latin typeface="Times New Roman"/>
                        </a:rPr>
                        <a:t>79.6%</a:t>
                      </a:r>
                      <a:endParaRPr lang="en-SG" sz="1800">
                        <a:effectLst/>
                        <a:latin typeface="Times New Roman"/>
                      </a:endParaRP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rtl="0">
                        <a:spcBef>
                          <a:spcPts val="0"/>
                        </a:spcBef>
                        <a:spcAft>
                          <a:spcPts val="0"/>
                        </a:spcAft>
                        <a:buNone/>
                      </a:pPr>
                      <a:r>
                        <a:rPr lang="en-SG" sz="1200" b="0" i="0" u="none" strike="noStrike">
                          <a:solidFill>
                            <a:srgbClr val="000000"/>
                          </a:solidFill>
                          <a:effectLst/>
                          <a:latin typeface="Times New Roman"/>
                        </a:rPr>
                        <a:t>11.2%</a:t>
                      </a:r>
                      <a:endParaRPr lang="en-SG" sz="1800">
                        <a:effectLst/>
                        <a:latin typeface="Times New Roman"/>
                      </a:endParaRP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rtl="0">
                        <a:spcBef>
                          <a:spcPts val="0"/>
                        </a:spcBef>
                        <a:spcAft>
                          <a:spcPts val="0"/>
                        </a:spcAft>
                        <a:buNone/>
                      </a:pPr>
                      <a:r>
                        <a:rPr lang="en-SG" sz="1200" b="0" i="0" u="none" strike="noStrike">
                          <a:solidFill>
                            <a:srgbClr val="000000"/>
                          </a:solidFill>
                          <a:effectLst/>
                          <a:latin typeface="Times New Roman"/>
                        </a:rPr>
                        <a:t>51.5%</a:t>
                      </a:r>
                      <a:endParaRPr lang="en-SG" sz="1800">
                        <a:effectLst/>
                        <a:latin typeface="Times New Roman"/>
                      </a:endParaRP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rtl="0">
                        <a:spcBef>
                          <a:spcPts val="0"/>
                        </a:spcBef>
                        <a:spcAft>
                          <a:spcPts val="0"/>
                        </a:spcAft>
                        <a:buNone/>
                      </a:pPr>
                      <a:r>
                        <a:rPr lang="en-SG" sz="1200" dirty="0">
                          <a:effectLst/>
                          <a:latin typeface="Times New Roman"/>
                        </a:rPr>
                        <a:t>48.5%</a:t>
                      </a: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rtl="0">
                        <a:spcBef>
                          <a:spcPts val="0"/>
                        </a:spcBef>
                        <a:spcAft>
                          <a:spcPts val="0"/>
                        </a:spcAft>
                        <a:buNone/>
                      </a:pPr>
                      <a:r>
                        <a:rPr lang="en-SG" sz="1200" dirty="0">
                          <a:effectLst/>
                          <a:latin typeface="Times New Roman"/>
                        </a:rPr>
                        <a:t>88.8%</a:t>
                      </a: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a:spcBef>
                          <a:spcPts val="0"/>
                        </a:spcBef>
                        <a:spcAft>
                          <a:spcPts val="0"/>
                        </a:spcAft>
                        <a:buNone/>
                      </a:pPr>
                      <a:r>
                        <a:rPr lang="en-SG" sz="1200" b="0" i="0" u="none" strike="noStrike">
                          <a:solidFill>
                            <a:srgbClr val="000000"/>
                          </a:solidFill>
                          <a:effectLst/>
                          <a:latin typeface="Times New Roman"/>
                        </a:rPr>
                        <a:t>52.0%</a:t>
                      </a:r>
                    </a:p>
                  </a:txBody>
                  <a:tcPr marL="53630" marR="53630" marT="53630" marB="53630" anchor="ctr">
                    <a:lnL w="12700" cap="flat" cmpd="sng" algn="ctr">
                      <a:solidFill>
                        <a:srgbClr val="000000"/>
                      </a:solidFill>
                      <a:prstDash val="solid"/>
                      <a:round/>
                      <a:headEnd type="none" w="med" len="med"/>
                      <a:tailEnd type="none" w="med" len="med"/>
                    </a:lnL>
                    <a:lnR w="12700">
                      <a:solidFill>
                        <a:srgbClr val="000000"/>
                      </a:solidFill>
                    </a:lnR>
                    <a:lnT w="12700">
                      <a:solidFill>
                        <a:srgbClr val="000000"/>
                      </a:solidFill>
                    </a:lnT>
                    <a:lnB w="12700">
                      <a:solidFill>
                        <a:srgbClr val="000000"/>
                      </a:solidFill>
                    </a:lnB>
                  </a:tcPr>
                </a:tc>
                <a:tc>
                  <a:txBody>
                    <a:bodyPr/>
                    <a:lstStyle/>
                    <a:p>
                      <a:pPr lvl="0" algn="ctr">
                        <a:spcBef>
                          <a:spcPts val="0"/>
                        </a:spcBef>
                        <a:spcAft>
                          <a:spcPts val="0"/>
                        </a:spcAft>
                        <a:buNone/>
                      </a:pPr>
                      <a:r>
                        <a:rPr lang="en-SG" sz="1200" b="0" i="0" u="none" strike="noStrike">
                          <a:solidFill>
                            <a:srgbClr val="000000"/>
                          </a:solidFill>
                          <a:effectLst/>
                          <a:latin typeface="Times New Roman"/>
                        </a:rPr>
                        <a:t>72.7%</a:t>
                      </a:r>
                    </a:p>
                  </a:txBody>
                  <a:tcPr marL="53630" marR="53630" marT="53630" marB="53630" anchor="ctr">
                    <a:lnL w="12700" cap="flat" cmpd="sng" algn="ctr">
                      <a:solidFill>
                        <a:srgbClr val="000000"/>
                      </a:solidFill>
                      <a:prstDash val="solid"/>
                      <a:round/>
                      <a:headEnd type="none" w="med" len="med"/>
                      <a:tailEnd type="none" w="med" len="med"/>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413530043"/>
                  </a:ext>
                </a:extLst>
              </a:tr>
              <a:tr h="354844">
                <a:tc>
                  <a:txBody>
                    <a:bodyPr/>
                    <a:lstStyle/>
                    <a:p>
                      <a:pPr lvl="0" algn="ctr">
                        <a:spcBef>
                          <a:spcPts val="0"/>
                        </a:spcBef>
                        <a:spcAft>
                          <a:spcPts val="0"/>
                        </a:spcAft>
                        <a:buNone/>
                      </a:pPr>
                      <a:r>
                        <a:rPr lang="en-SG" sz="1200" b="0" i="0" u="none" strike="noStrike">
                          <a:solidFill>
                            <a:srgbClr val="000000"/>
                          </a:solidFill>
                          <a:effectLst/>
                          <a:latin typeface="Times New Roman"/>
                        </a:rPr>
                        <a:t>Random Forest Tuned</a:t>
                      </a:r>
                      <a:endParaRPr lang="en-US"/>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SG" sz="1200" b="0" i="0" u="none" strike="noStrike">
                          <a:solidFill>
                            <a:srgbClr val="000000"/>
                          </a:solidFill>
                          <a:effectLst/>
                          <a:latin typeface="Times New Roman"/>
                        </a:rPr>
                        <a:t>66.1%</a:t>
                      </a:r>
                      <a:endParaRPr lang="en-SG" sz="1800">
                        <a:effectLst/>
                        <a:latin typeface="Times New Roman"/>
                      </a:endParaRPr>
                    </a:p>
                  </a:txBody>
                  <a:tcPr marL="53630" marR="53630" marT="53630" marB="53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t">
                        <a:spcBef>
                          <a:spcPts val="0"/>
                        </a:spcBef>
                        <a:spcAft>
                          <a:spcPts val="0"/>
                        </a:spcAft>
                      </a:pPr>
                      <a:r>
                        <a:rPr lang="en-SG" sz="1200" b="0" i="0" u="none" strike="noStrike" dirty="0">
                          <a:solidFill>
                            <a:srgbClr val="000000"/>
                          </a:solidFill>
                          <a:effectLst/>
                          <a:latin typeface="Times New Roman"/>
                        </a:rPr>
                        <a:t>33.6%</a:t>
                      </a:r>
                      <a:endParaRPr lang="en-SG" sz="1800" dirty="0">
                        <a:effectLst/>
                        <a:latin typeface="Times New Roman"/>
                      </a:endParaRPr>
                    </a:p>
                  </a:txBody>
                  <a:tcPr marL="53630" marR="53630" marT="53630" marB="5363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rtl="0" fontAlgn="t">
                        <a:spcBef>
                          <a:spcPts val="0"/>
                        </a:spcBef>
                        <a:spcAft>
                          <a:spcPts val="0"/>
                        </a:spcAft>
                      </a:pPr>
                      <a:r>
                        <a:rPr lang="en-SG" sz="1200" b="0" i="0" u="none" strike="noStrike" dirty="0">
                          <a:solidFill>
                            <a:srgbClr val="000000"/>
                          </a:solidFill>
                          <a:effectLst/>
                          <a:latin typeface="Times New Roman"/>
                        </a:rPr>
                        <a:t>34.8%</a:t>
                      </a:r>
                      <a:endParaRPr lang="en-SG" sz="1800" dirty="0">
                        <a:effectLst/>
                        <a:latin typeface="Times New Roman"/>
                      </a:endParaRP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FE87C"/>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SG" sz="1200" dirty="0">
                          <a:effectLst/>
                          <a:latin typeface="Times New Roman"/>
                        </a:rPr>
                        <a:t>65.2%</a:t>
                      </a: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FE87C"/>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SG" sz="1200" dirty="0">
                          <a:effectLst/>
                          <a:latin typeface="Times New Roman"/>
                        </a:rPr>
                        <a:t>66.3%</a:t>
                      </a:r>
                    </a:p>
                  </a:txBody>
                  <a:tcPr marL="53630" marR="53630" marT="53630" marB="536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lvl="0" algn="ctr">
                        <a:spcBef>
                          <a:spcPts val="0"/>
                        </a:spcBef>
                        <a:spcAft>
                          <a:spcPts val="0"/>
                        </a:spcAft>
                        <a:buNone/>
                      </a:pPr>
                      <a:r>
                        <a:rPr lang="en-SG" sz="1200" b="0" i="0" u="none" strike="noStrike" dirty="0">
                          <a:solidFill>
                            <a:srgbClr val="000000"/>
                          </a:solidFill>
                          <a:effectLst/>
                          <a:latin typeface="Times New Roman"/>
                        </a:rPr>
                        <a:t>46.7%</a:t>
                      </a:r>
                    </a:p>
                  </a:txBody>
                  <a:tcPr marL="53630" marR="53630" marT="53630" marB="53630" anchor="ctr">
                    <a:lnL w="12700" cap="flat" cmpd="sng" algn="ctr">
                      <a:solidFill>
                        <a:srgbClr val="000000"/>
                      </a:solidFill>
                      <a:prstDash val="solid"/>
                      <a:round/>
                      <a:headEnd type="none" w="med" len="med"/>
                      <a:tailEnd type="none" w="med" len="med"/>
                    </a:lnL>
                    <a:lnR w="12700">
                      <a:solidFill>
                        <a:srgbClr val="000000"/>
                      </a:solidFill>
                    </a:lnR>
                    <a:lnT w="12700">
                      <a:solidFill>
                        <a:srgbClr val="000000"/>
                      </a:solidFill>
                    </a:lnT>
                    <a:lnB w="12700">
                      <a:solidFill>
                        <a:srgbClr val="000000"/>
                      </a:solidFill>
                    </a:lnB>
                    <a:solidFill>
                      <a:srgbClr val="FFC000"/>
                    </a:solidFill>
                  </a:tcPr>
                </a:tc>
                <a:tc>
                  <a:txBody>
                    <a:bodyPr/>
                    <a:lstStyle/>
                    <a:p>
                      <a:pPr lvl="0" algn="ctr">
                        <a:spcBef>
                          <a:spcPts val="0"/>
                        </a:spcBef>
                        <a:spcAft>
                          <a:spcPts val="0"/>
                        </a:spcAft>
                        <a:buNone/>
                      </a:pPr>
                      <a:r>
                        <a:rPr lang="en-SG" sz="1200" b="0" i="0" u="none" strike="noStrike" dirty="0">
                          <a:solidFill>
                            <a:srgbClr val="000000"/>
                          </a:solidFill>
                          <a:effectLst/>
                          <a:latin typeface="Times New Roman"/>
                        </a:rPr>
                        <a:t>66.3%</a:t>
                      </a:r>
                    </a:p>
                  </a:txBody>
                  <a:tcPr marL="53630" marR="53630" marT="53630" marB="53630" anchor="ctr">
                    <a:lnL w="12700" cap="flat" cmpd="sng" algn="ctr">
                      <a:solidFill>
                        <a:srgbClr val="000000"/>
                      </a:solidFill>
                      <a:prstDash val="solid"/>
                      <a:round/>
                      <a:headEnd type="none" w="med" len="med"/>
                      <a:tailEnd type="none" w="med" len="med"/>
                    </a:lnL>
                    <a:lnR w="12700">
                      <a:solidFill>
                        <a:srgbClr val="000000"/>
                      </a:solidFill>
                    </a:lnR>
                    <a:lnT w="12700">
                      <a:solidFill>
                        <a:srgbClr val="000000"/>
                      </a:solidFill>
                    </a:lnT>
                    <a:lnB w="12700">
                      <a:solidFill>
                        <a:srgbClr val="000000"/>
                      </a:solidFill>
                    </a:lnB>
                    <a:solidFill>
                      <a:srgbClr val="FFC000"/>
                    </a:solidFill>
                  </a:tcPr>
                </a:tc>
                <a:extLst>
                  <a:ext uri="{0D108BD9-81ED-4DB2-BD59-A6C34878D82A}">
                    <a16:rowId xmlns:a16="http://schemas.microsoft.com/office/drawing/2014/main" val="3589895007"/>
                  </a:ext>
                </a:extLst>
              </a:tr>
            </a:tbl>
          </a:graphicData>
        </a:graphic>
      </p:graphicFrame>
      <p:sp>
        <p:nvSpPr>
          <p:cNvPr id="11" name="Rounded Rectangle 10">
            <a:extLst>
              <a:ext uri="{FF2B5EF4-FFF2-40B4-BE49-F238E27FC236}">
                <a16:creationId xmlns:a16="http://schemas.microsoft.com/office/drawing/2014/main" id="{7AB37FFF-C8E2-0D05-6817-5BD635B19076}"/>
              </a:ext>
            </a:extLst>
          </p:cNvPr>
          <p:cNvSpPr/>
          <p:nvPr/>
        </p:nvSpPr>
        <p:spPr>
          <a:xfrm>
            <a:off x="1896772" y="4564008"/>
            <a:ext cx="8342914" cy="7656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solidFill>
                  <a:srgbClr val="00137F"/>
                </a:solidFill>
                <a:cs typeface="Arial"/>
              </a:rPr>
              <a:t>*Improvements came at the expense of Accuracy, F1 Score and F1 Gain*</a:t>
            </a:r>
            <a:endParaRPr lang="en-US" sz="1600" b="1">
              <a:solidFill>
                <a:srgbClr val="00137F"/>
              </a:solidFill>
            </a:endParaRPr>
          </a:p>
        </p:txBody>
      </p:sp>
      <p:sp>
        <p:nvSpPr>
          <p:cNvPr id="2" name="Content Placeholder 3">
            <a:extLst>
              <a:ext uri="{FF2B5EF4-FFF2-40B4-BE49-F238E27FC236}">
                <a16:creationId xmlns:a16="http://schemas.microsoft.com/office/drawing/2014/main" id="{C30AEAD9-B3FE-27DD-EF08-8000886446DE}"/>
              </a:ext>
            </a:extLst>
          </p:cNvPr>
          <p:cNvSpPr>
            <a:spLocks noGrp="1"/>
          </p:cNvSpPr>
          <p:nvPr>
            <p:ph sz="quarter" idx="12"/>
          </p:nvPr>
        </p:nvSpPr>
        <p:spPr/>
        <p:txBody>
          <a:bodyPr/>
          <a:lstStyle/>
          <a:p>
            <a:r>
              <a:rPr lang="en-US" dirty="0"/>
              <a:t>Shi Jian</a:t>
            </a:r>
          </a:p>
        </p:txBody>
      </p:sp>
    </p:spTree>
    <p:extLst>
      <p:ext uri="{BB962C8B-B14F-4D97-AF65-F5344CB8AC3E}">
        <p14:creationId xmlns:p14="http://schemas.microsoft.com/office/powerpoint/2010/main" val="59883590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a:extLst>
              <a:ext uri="{FF2B5EF4-FFF2-40B4-BE49-F238E27FC236}">
                <a16:creationId xmlns:a16="http://schemas.microsoft.com/office/drawing/2014/main" id="{3B2BE504-9180-99BF-E6AD-21F3341BF10E}"/>
              </a:ext>
            </a:extLst>
          </p:cNvPr>
          <p:cNvSpPr/>
          <p:nvPr/>
        </p:nvSpPr>
        <p:spPr>
          <a:xfrm>
            <a:off x="1020529" y="2978851"/>
            <a:ext cx="2705481" cy="207340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i="1" dirty="0">
              <a:solidFill>
                <a:sysClr val="windowText" lastClr="000000"/>
              </a:solidFill>
            </a:endParaRPr>
          </a:p>
        </p:txBody>
      </p:sp>
      <p:sp>
        <p:nvSpPr>
          <p:cNvPr id="3" name="Slide Number Placeholder 2">
            <a:extLst>
              <a:ext uri="{FF2B5EF4-FFF2-40B4-BE49-F238E27FC236}">
                <a16:creationId xmlns:a16="http://schemas.microsoft.com/office/drawing/2014/main" id="{F817CB54-D298-4F93-B39D-B2959A3D2356}"/>
              </a:ext>
            </a:extLst>
          </p:cNvPr>
          <p:cNvSpPr>
            <a:spLocks noGrp="1"/>
          </p:cNvSpPr>
          <p:nvPr>
            <p:ph type="sldNum" sz="quarter" idx="4"/>
          </p:nvPr>
        </p:nvSpPr>
        <p:spPr/>
        <p:txBody>
          <a:bodyPr/>
          <a:lstStyle/>
          <a:p>
            <a:fld id="{330EA680-D336-4FF7-8B7A-9848BB0A1C32}" type="slidenum">
              <a:rPr lang="en-US" smtClean="0"/>
              <a:t>37</a:t>
            </a:fld>
            <a:endParaRPr lang="en-US"/>
          </a:p>
        </p:txBody>
      </p:sp>
      <p:sp>
        <p:nvSpPr>
          <p:cNvPr id="5" name="Title 4">
            <a:extLst>
              <a:ext uri="{FF2B5EF4-FFF2-40B4-BE49-F238E27FC236}">
                <a16:creationId xmlns:a16="http://schemas.microsoft.com/office/drawing/2014/main" id="{572BF017-56F6-E466-A524-7C12D501D13D}"/>
              </a:ext>
            </a:extLst>
          </p:cNvPr>
          <p:cNvSpPr>
            <a:spLocks noGrp="1"/>
          </p:cNvSpPr>
          <p:nvPr>
            <p:ph type="title"/>
          </p:nvPr>
        </p:nvSpPr>
        <p:spPr/>
        <p:txBody>
          <a:bodyPr/>
          <a:lstStyle/>
          <a:p>
            <a:r>
              <a:rPr lang="en-US" dirty="0"/>
              <a:t>We tackled this issue in </a:t>
            </a:r>
            <a:r>
              <a:rPr lang="en-US" dirty="0">
                <a:solidFill>
                  <a:srgbClr val="00137F"/>
                </a:solidFill>
              </a:rPr>
              <a:t>3 Stages </a:t>
            </a:r>
            <a:r>
              <a:rPr lang="en-US" dirty="0"/>
              <a:t>to produce an analytical solution</a:t>
            </a:r>
          </a:p>
        </p:txBody>
      </p:sp>
      <p:sp>
        <p:nvSpPr>
          <p:cNvPr id="15" name="Rounded Rectangle 14">
            <a:extLst>
              <a:ext uri="{FF2B5EF4-FFF2-40B4-BE49-F238E27FC236}">
                <a16:creationId xmlns:a16="http://schemas.microsoft.com/office/drawing/2014/main" id="{B24A0D57-AC17-8848-9D04-54D3BF1D048D}"/>
              </a:ext>
            </a:extLst>
          </p:cNvPr>
          <p:cNvSpPr/>
          <p:nvPr/>
        </p:nvSpPr>
        <p:spPr>
          <a:xfrm>
            <a:off x="4597652" y="1073136"/>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Data Modelling</a:t>
            </a:r>
          </a:p>
        </p:txBody>
      </p:sp>
      <p:sp>
        <p:nvSpPr>
          <p:cNvPr id="16" name="Rounded Rectangle 15">
            <a:extLst>
              <a:ext uri="{FF2B5EF4-FFF2-40B4-BE49-F238E27FC236}">
                <a16:creationId xmlns:a16="http://schemas.microsoft.com/office/drawing/2014/main" id="{0DAF8B78-CB06-FCE7-44CC-FE83030AF8DF}"/>
              </a:ext>
            </a:extLst>
          </p:cNvPr>
          <p:cNvSpPr/>
          <p:nvPr/>
        </p:nvSpPr>
        <p:spPr>
          <a:xfrm>
            <a:off x="746350" y="1073137"/>
            <a:ext cx="2996696" cy="893400"/>
          </a:xfrm>
          <a:prstGeom prst="roundRect">
            <a:avLst/>
          </a:prstGeom>
          <a:solidFill>
            <a:srgbClr val="80D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Data Collection, Exploration &amp; Preparation</a:t>
            </a:r>
          </a:p>
        </p:txBody>
      </p:sp>
      <p:sp>
        <p:nvSpPr>
          <p:cNvPr id="21" name="Rounded Rectangle 20">
            <a:extLst>
              <a:ext uri="{FF2B5EF4-FFF2-40B4-BE49-F238E27FC236}">
                <a16:creationId xmlns:a16="http://schemas.microsoft.com/office/drawing/2014/main" id="{FFE3D96D-8321-D267-7E57-837A0E4C118F}"/>
              </a:ext>
            </a:extLst>
          </p:cNvPr>
          <p:cNvSpPr/>
          <p:nvPr/>
        </p:nvSpPr>
        <p:spPr>
          <a:xfrm>
            <a:off x="8448954" y="1073135"/>
            <a:ext cx="2996696" cy="893400"/>
          </a:xfrm>
          <a:prstGeom prst="roundRect">
            <a:avLst/>
          </a:prstGeom>
          <a:solidFill>
            <a:srgbClr val="80D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Synthesis &amp; Business Implementation</a:t>
            </a:r>
          </a:p>
        </p:txBody>
      </p:sp>
      <p:pic>
        <p:nvPicPr>
          <p:cNvPr id="22" name="Content Placeholder 9" descr="Badge 1 with solid fill">
            <a:extLst>
              <a:ext uri="{FF2B5EF4-FFF2-40B4-BE49-F238E27FC236}">
                <a16:creationId xmlns:a16="http://schemas.microsoft.com/office/drawing/2014/main" id="{91BCAD0C-FDC2-4870-4DE7-9690B7F7C1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7905" y="792731"/>
            <a:ext cx="560805" cy="560805"/>
          </a:xfrm>
          <a:prstGeom prst="rect">
            <a:avLst/>
          </a:prstGeom>
        </p:spPr>
      </p:pic>
      <p:pic>
        <p:nvPicPr>
          <p:cNvPr id="23" name="Graphic 22" descr="Badge with solid fill">
            <a:extLst>
              <a:ext uri="{FF2B5EF4-FFF2-40B4-BE49-F238E27FC236}">
                <a16:creationId xmlns:a16="http://schemas.microsoft.com/office/drawing/2014/main" id="{255363B7-43F7-B240-6ADF-3F388CF840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7583" y="800371"/>
            <a:ext cx="556834" cy="556834"/>
          </a:xfrm>
          <a:prstGeom prst="rect">
            <a:avLst/>
          </a:prstGeom>
        </p:spPr>
      </p:pic>
      <p:pic>
        <p:nvPicPr>
          <p:cNvPr id="24" name="Content Placeholder 63" descr="Badge 3 with solid fill">
            <a:extLst>
              <a:ext uri="{FF2B5EF4-FFF2-40B4-BE49-F238E27FC236}">
                <a16:creationId xmlns:a16="http://schemas.microsoft.com/office/drawing/2014/main" id="{7C39C1E5-D5BF-3576-7F18-E4EC804BC5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65706" y="781051"/>
            <a:ext cx="556833" cy="556833"/>
          </a:xfrm>
          <a:prstGeom prst="rect">
            <a:avLst/>
          </a:prstGeom>
        </p:spPr>
      </p:pic>
      <p:sp>
        <p:nvSpPr>
          <p:cNvPr id="25" name="Rectangle 24">
            <a:extLst>
              <a:ext uri="{FF2B5EF4-FFF2-40B4-BE49-F238E27FC236}">
                <a16:creationId xmlns:a16="http://schemas.microsoft.com/office/drawing/2014/main" id="{2ECE2862-2E21-DD0E-0500-55B8A44A53CE}"/>
              </a:ext>
            </a:extLst>
          </p:cNvPr>
          <p:cNvSpPr/>
          <p:nvPr/>
        </p:nvSpPr>
        <p:spPr>
          <a:xfrm>
            <a:off x="594804" y="800371"/>
            <a:ext cx="7422867" cy="1325035"/>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7" name="Content Placeholder 6">
            <a:extLst>
              <a:ext uri="{FF2B5EF4-FFF2-40B4-BE49-F238E27FC236}">
                <a16:creationId xmlns:a16="http://schemas.microsoft.com/office/drawing/2014/main" id="{4A65D9D7-E790-7E98-AB25-36305C2EF1FC}"/>
              </a:ext>
            </a:extLst>
          </p:cNvPr>
          <p:cNvSpPr>
            <a:spLocks noGrp="1"/>
          </p:cNvSpPr>
          <p:nvPr>
            <p:ph sz="quarter" idx="11"/>
          </p:nvPr>
        </p:nvSpPr>
        <p:spPr/>
        <p:txBody>
          <a:bodyPr/>
          <a:lstStyle/>
          <a:p>
            <a:endParaRPr lang="en-SG"/>
          </a:p>
        </p:txBody>
      </p:sp>
      <p:sp>
        <p:nvSpPr>
          <p:cNvPr id="34" name="Rounded Rectangle 33">
            <a:extLst>
              <a:ext uri="{FF2B5EF4-FFF2-40B4-BE49-F238E27FC236}">
                <a16:creationId xmlns:a16="http://schemas.microsoft.com/office/drawing/2014/main" id="{A8D67847-F343-9050-CF1A-6179B42835A1}"/>
              </a:ext>
            </a:extLst>
          </p:cNvPr>
          <p:cNvSpPr/>
          <p:nvPr/>
        </p:nvSpPr>
        <p:spPr>
          <a:xfrm>
            <a:off x="1068708" y="3002149"/>
            <a:ext cx="2613895" cy="877396"/>
          </a:xfrm>
          <a:prstGeom prst="roundRect">
            <a:avLst/>
          </a:prstGeom>
          <a:solidFill>
            <a:srgbClr val="34D86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Song attributes sourced from the </a:t>
            </a:r>
            <a:r>
              <a:rPr lang="en-US" sz="1600" i="1" dirty="0">
                <a:solidFill>
                  <a:sysClr val="windowText" lastClr="000000"/>
                </a:solidFill>
              </a:rPr>
              <a:t>Spotify API</a:t>
            </a:r>
          </a:p>
        </p:txBody>
      </p:sp>
      <p:sp>
        <p:nvSpPr>
          <p:cNvPr id="35" name="Rounded Rectangle 34">
            <a:extLst>
              <a:ext uri="{FF2B5EF4-FFF2-40B4-BE49-F238E27FC236}">
                <a16:creationId xmlns:a16="http://schemas.microsoft.com/office/drawing/2014/main" id="{1B6F2A41-6AFD-91B0-051C-C3C7CD701705}"/>
              </a:ext>
            </a:extLst>
          </p:cNvPr>
          <p:cNvSpPr/>
          <p:nvPr/>
        </p:nvSpPr>
        <p:spPr>
          <a:xfrm>
            <a:off x="4774402" y="2978851"/>
            <a:ext cx="2705481" cy="2073407"/>
          </a:xfrm>
          <a:prstGeom prst="roundRect">
            <a:avLst/>
          </a:prstGeom>
          <a:solidFill>
            <a:srgbClr val="D5F0FA">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Random Forest Model </a:t>
            </a:r>
            <a:r>
              <a:rPr lang="en-US" sz="1600" dirty="0">
                <a:solidFill>
                  <a:sysClr val="windowText" lastClr="000000"/>
                </a:solidFill>
              </a:rPr>
              <a:t>trained on ~1000 data points will classify song as either </a:t>
            </a:r>
            <a:r>
              <a:rPr lang="en-US" sz="1600" b="1" dirty="0">
                <a:solidFill>
                  <a:sysClr val="windowText" lastClr="000000"/>
                </a:solidFill>
              </a:rPr>
              <a:t>Viral</a:t>
            </a:r>
            <a:r>
              <a:rPr lang="en-US" sz="1600" dirty="0">
                <a:solidFill>
                  <a:sysClr val="windowText" lastClr="000000"/>
                </a:solidFill>
              </a:rPr>
              <a:t> or </a:t>
            </a:r>
            <a:r>
              <a:rPr lang="en-US" sz="1600" b="1" dirty="0">
                <a:solidFill>
                  <a:sysClr val="windowText" lastClr="000000"/>
                </a:solidFill>
              </a:rPr>
              <a:t>Not Viral</a:t>
            </a:r>
            <a:endParaRPr lang="en-US" sz="1600" b="1" i="1" dirty="0">
              <a:solidFill>
                <a:sysClr val="windowText" lastClr="000000"/>
              </a:solidFill>
            </a:endParaRPr>
          </a:p>
        </p:txBody>
      </p:sp>
      <p:sp>
        <p:nvSpPr>
          <p:cNvPr id="36" name="Rounded Rectangle 35">
            <a:extLst>
              <a:ext uri="{FF2B5EF4-FFF2-40B4-BE49-F238E27FC236}">
                <a16:creationId xmlns:a16="http://schemas.microsoft.com/office/drawing/2014/main" id="{CC65EE99-95F1-17A8-0E60-2411B8F57832}"/>
              </a:ext>
            </a:extLst>
          </p:cNvPr>
          <p:cNvSpPr/>
          <p:nvPr/>
        </p:nvSpPr>
        <p:spPr>
          <a:xfrm>
            <a:off x="1068708" y="4174862"/>
            <a:ext cx="2613895" cy="87739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Virality metrics scraped from TikTok</a:t>
            </a:r>
          </a:p>
        </p:txBody>
      </p:sp>
      <p:pic>
        <p:nvPicPr>
          <p:cNvPr id="37" name="Picture 6" descr="Spotify: Music, Podcasts, Lit - Apps on Google Play">
            <a:extLst>
              <a:ext uri="{FF2B5EF4-FFF2-40B4-BE49-F238E27FC236}">
                <a16:creationId xmlns:a16="http://schemas.microsoft.com/office/drawing/2014/main" id="{D627E028-5CA7-02AC-00CF-63C9A9880E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3860" y="2644003"/>
            <a:ext cx="669696" cy="66969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8" name="Picture 4" descr="Microsoft Apps">
            <a:extLst>
              <a:ext uri="{FF2B5EF4-FFF2-40B4-BE49-F238E27FC236}">
                <a16:creationId xmlns:a16="http://schemas.microsoft.com/office/drawing/2014/main" id="{4F7FB3CF-D544-336D-AFE5-D752A5D9F9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3860" y="3912877"/>
            <a:ext cx="669696" cy="66969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9" name="Oval 38">
            <a:extLst>
              <a:ext uri="{FF2B5EF4-FFF2-40B4-BE49-F238E27FC236}">
                <a16:creationId xmlns:a16="http://schemas.microsoft.com/office/drawing/2014/main" id="{F7E26D68-41DC-2007-1189-0F6E57A538FC}"/>
              </a:ext>
            </a:extLst>
          </p:cNvPr>
          <p:cNvSpPr/>
          <p:nvPr/>
        </p:nvSpPr>
        <p:spPr>
          <a:xfrm>
            <a:off x="9683903" y="4171814"/>
            <a:ext cx="896273" cy="8967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2349F0-4181-B04D-4DE0-F43713035770}"/>
              </a:ext>
            </a:extLst>
          </p:cNvPr>
          <p:cNvSpPr/>
          <p:nvPr/>
        </p:nvSpPr>
        <p:spPr>
          <a:xfrm>
            <a:off x="9665706" y="2900955"/>
            <a:ext cx="896273" cy="896721"/>
          </a:xfrm>
          <a:prstGeom prst="ellipse">
            <a:avLst/>
          </a:prstGeom>
          <a:solidFill>
            <a:srgbClr val="34D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Left-up Arrow 40">
            <a:extLst>
              <a:ext uri="{FF2B5EF4-FFF2-40B4-BE49-F238E27FC236}">
                <a16:creationId xmlns:a16="http://schemas.microsoft.com/office/drawing/2014/main" id="{E6B07E4B-D840-A6B6-0EAC-FBEE4CA596C7}"/>
              </a:ext>
            </a:extLst>
          </p:cNvPr>
          <p:cNvSpPr/>
          <p:nvPr/>
        </p:nvSpPr>
        <p:spPr>
          <a:xfrm rot="8140255">
            <a:off x="8185322" y="3359395"/>
            <a:ext cx="1355152" cy="1299814"/>
          </a:xfrm>
          <a:prstGeom prst="leftUpArrow">
            <a:avLst>
              <a:gd name="adj1" fmla="val 7160"/>
              <a:gd name="adj2" fmla="val 12464"/>
              <a:gd name="adj3" fmla="val 158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3F680B4F-158B-6B2C-279B-828C41E561C6}"/>
              </a:ext>
            </a:extLst>
          </p:cNvPr>
          <p:cNvSpPr txBox="1"/>
          <p:nvPr/>
        </p:nvSpPr>
        <p:spPr>
          <a:xfrm>
            <a:off x="9773524" y="3182494"/>
            <a:ext cx="680636" cy="369332"/>
          </a:xfrm>
          <a:prstGeom prst="rect">
            <a:avLst/>
          </a:prstGeom>
          <a:noFill/>
        </p:spPr>
        <p:txBody>
          <a:bodyPr wrap="none" rtlCol="0">
            <a:spAutoFit/>
          </a:bodyPr>
          <a:lstStyle/>
          <a:p>
            <a:r>
              <a:rPr lang="en-US" b="1" dirty="0">
                <a:solidFill>
                  <a:schemeClr val="bg1"/>
                </a:solidFill>
              </a:rPr>
              <a:t>Viral</a:t>
            </a:r>
          </a:p>
        </p:txBody>
      </p:sp>
      <p:sp>
        <p:nvSpPr>
          <p:cNvPr id="43" name="TextBox 42">
            <a:extLst>
              <a:ext uri="{FF2B5EF4-FFF2-40B4-BE49-F238E27FC236}">
                <a16:creationId xmlns:a16="http://schemas.microsoft.com/office/drawing/2014/main" id="{1019C854-54EC-693A-BD5F-4A1184427EE8}"/>
              </a:ext>
            </a:extLst>
          </p:cNvPr>
          <p:cNvSpPr txBox="1"/>
          <p:nvPr/>
        </p:nvSpPr>
        <p:spPr>
          <a:xfrm>
            <a:off x="9717085" y="4301349"/>
            <a:ext cx="793514" cy="646331"/>
          </a:xfrm>
          <a:prstGeom prst="rect">
            <a:avLst/>
          </a:prstGeom>
          <a:noFill/>
        </p:spPr>
        <p:txBody>
          <a:bodyPr wrap="square" rtlCol="0">
            <a:spAutoFit/>
          </a:bodyPr>
          <a:lstStyle/>
          <a:p>
            <a:pPr algn="ctr"/>
            <a:r>
              <a:rPr lang="en-US" b="1" dirty="0">
                <a:solidFill>
                  <a:schemeClr val="bg1"/>
                </a:solidFill>
              </a:rPr>
              <a:t>Not Viral</a:t>
            </a:r>
          </a:p>
        </p:txBody>
      </p:sp>
      <p:sp>
        <p:nvSpPr>
          <p:cNvPr id="45" name="Content Placeholder 3">
            <a:extLst>
              <a:ext uri="{FF2B5EF4-FFF2-40B4-BE49-F238E27FC236}">
                <a16:creationId xmlns:a16="http://schemas.microsoft.com/office/drawing/2014/main" id="{69430528-FB07-0798-12F4-D7FEEB9536D8}"/>
              </a:ext>
            </a:extLst>
          </p:cNvPr>
          <p:cNvSpPr>
            <a:spLocks noGrp="1"/>
          </p:cNvSpPr>
          <p:nvPr>
            <p:ph sz="quarter" idx="12"/>
          </p:nvPr>
        </p:nvSpPr>
        <p:spPr/>
        <p:txBody>
          <a:bodyPr/>
          <a:lstStyle/>
          <a:p>
            <a:r>
              <a:rPr lang="en-US" dirty="0"/>
              <a:t>Advait</a:t>
            </a:r>
          </a:p>
        </p:txBody>
      </p:sp>
    </p:spTree>
    <p:extLst>
      <p:ext uri="{BB962C8B-B14F-4D97-AF65-F5344CB8AC3E}">
        <p14:creationId xmlns:p14="http://schemas.microsoft.com/office/powerpoint/2010/main" val="288926911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84C1EE5B-9165-CB3C-90B8-0B4015502C6D}"/>
              </a:ext>
            </a:extLst>
          </p:cNvPr>
          <p:cNvSpPr/>
          <p:nvPr/>
        </p:nvSpPr>
        <p:spPr>
          <a:xfrm>
            <a:off x="4743259" y="2978851"/>
            <a:ext cx="2705481" cy="207340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i="1" dirty="0">
              <a:solidFill>
                <a:sysClr val="windowText" lastClr="000000"/>
              </a:solidFill>
            </a:endParaRPr>
          </a:p>
        </p:txBody>
      </p:sp>
      <p:sp>
        <p:nvSpPr>
          <p:cNvPr id="3" name="Slide Number Placeholder 2">
            <a:extLst>
              <a:ext uri="{FF2B5EF4-FFF2-40B4-BE49-F238E27FC236}">
                <a16:creationId xmlns:a16="http://schemas.microsoft.com/office/drawing/2014/main" id="{F817CB54-D298-4F93-B39D-B2959A3D2356}"/>
              </a:ext>
            </a:extLst>
          </p:cNvPr>
          <p:cNvSpPr>
            <a:spLocks noGrp="1"/>
          </p:cNvSpPr>
          <p:nvPr>
            <p:ph type="sldNum" sz="quarter" idx="4"/>
          </p:nvPr>
        </p:nvSpPr>
        <p:spPr/>
        <p:txBody>
          <a:bodyPr/>
          <a:lstStyle/>
          <a:p>
            <a:fld id="{330EA680-D336-4FF7-8B7A-9848BB0A1C32}" type="slidenum">
              <a:rPr lang="en-US" smtClean="0"/>
              <a:t>38</a:t>
            </a:fld>
            <a:endParaRPr lang="en-US"/>
          </a:p>
        </p:txBody>
      </p:sp>
      <p:sp>
        <p:nvSpPr>
          <p:cNvPr id="5" name="Title 4">
            <a:extLst>
              <a:ext uri="{FF2B5EF4-FFF2-40B4-BE49-F238E27FC236}">
                <a16:creationId xmlns:a16="http://schemas.microsoft.com/office/drawing/2014/main" id="{572BF017-56F6-E466-A524-7C12D501D13D}"/>
              </a:ext>
            </a:extLst>
          </p:cNvPr>
          <p:cNvSpPr>
            <a:spLocks noGrp="1"/>
          </p:cNvSpPr>
          <p:nvPr>
            <p:ph type="title"/>
          </p:nvPr>
        </p:nvSpPr>
        <p:spPr/>
        <p:txBody>
          <a:bodyPr/>
          <a:lstStyle/>
          <a:p>
            <a:r>
              <a:rPr lang="en-US" dirty="0"/>
              <a:t>We tackled this issue in </a:t>
            </a:r>
            <a:r>
              <a:rPr lang="en-US" dirty="0">
                <a:solidFill>
                  <a:srgbClr val="00137F"/>
                </a:solidFill>
              </a:rPr>
              <a:t>3 Stages </a:t>
            </a:r>
            <a:r>
              <a:rPr lang="en-US" dirty="0"/>
              <a:t>to produce an analytical solution</a:t>
            </a:r>
          </a:p>
        </p:txBody>
      </p:sp>
      <p:sp>
        <p:nvSpPr>
          <p:cNvPr id="15" name="Rounded Rectangle 14">
            <a:extLst>
              <a:ext uri="{FF2B5EF4-FFF2-40B4-BE49-F238E27FC236}">
                <a16:creationId xmlns:a16="http://schemas.microsoft.com/office/drawing/2014/main" id="{B24A0D57-AC17-8848-9D04-54D3BF1D048D}"/>
              </a:ext>
            </a:extLst>
          </p:cNvPr>
          <p:cNvSpPr/>
          <p:nvPr/>
        </p:nvSpPr>
        <p:spPr>
          <a:xfrm>
            <a:off x="4597652" y="1073136"/>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Data Modelling</a:t>
            </a:r>
          </a:p>
        </p:txBody>
      </p:sp>
      <p:sp>
        <p:nvSpPr>
          <p:cNvPr id="16" name="Rounded Rectangle 15">
            <a:extLst>
              <a:ext uri="{FF2B5EF4-FFF2-40B4-BE49-F238E27FC236}">
                <a16:creationId xmlns:a16="http://schemas.microsoft.com/office/drawing/2014/main" id="{0DAF8B78-CB06-FCE7-44CC-FE83030AF8DF}"/>
              </a:ext>
            </a:extLst>
          </p:cNvPr>
          <p:cNvSpPr/>
          <p:nvPr/>
        </p:nvSpPr>
        <p:spPr>
          <a:xfrm>
            <a:off x="746350" y="1073137"/>
            <a:ext cx="2996696" cy="893400"/>
          </a:xfrm>
          <a:prstGeom prst="roundRect">
            <a:avLst/>
          </a:prstGeom>
          <a:solidFill>
            <a:srgbClr val="80D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Data Collection, Exploration &amp; Preparation</a:t>
            </a:r>
          </a:p>
        </p:txBody>
      </p:sp>
      <p:sp>
        <p:nvSpPr>
          <p:cNvPr id="21" name="Rounded Rectangle 20">
            <a:extLst>
              <a:ext uri="{FF2B5EF4-FFF2-40B4-BE49-F238E27FC236}">
                <a16:creationId xmlns:a16="http://schemas.microsoft.com/office/drawing/2014/main" id="{FFE3D96D-8321-D267-7E57-837A0E4C118F}"/>
              </a:ext>
            </a:extLst>
          </p:cNvPr>
          <p:cNvSpPr/>
          <p:nvPr/>
        </p:nvSpPr>
        <p:spPr>
          <a:xfrm>
            <a:off x="8448954" y="1073135"/>
            <a:ext cx="2996696" cy="893400"/>
          </a:xfrm>
          <a:prstGeom prst="roundRect">
            <a:avLst/>
          </a:prstGeom>
          <a:solidFill>
            <a:srgbClr val="80D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Synthesis &amp; Business Implementation</a:t>
            </a:r>
          </a:p>
        </p:txBody>
      </p:sp>
      <p:pic>
        <p:nvPicPr>
          <p:cNvPr id="22" name="Content Placeholder 9" descr="Badge 1 with solid fill">
            <a:extLst>
              <a:ext uri="{FF2B5EF4-FFF2-40B4-BE49-F238E27FC236}">
                <a16:creationId xmlns:a16="http://schemas.microsoft.com/office/drawing/2014/main" id="{91BCAD0C-FDC2-4870-4DE7-9690B7F7C1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7905" y="792731"/>
            <a:ext cx="560805" cy="560805"/>
          </a:xfrm>
          <a:prstGeom prst="rect">
            <a:avLst/>
          </a:prstGeom>
        </p:spPr>
      </p:pic>
      <p:pic>
        <p:nvPicPr>
          <p:cNvPr id="23" name="Graphic 22" descr="Badge with solid fill">
            <a:extLst>
              <a:ext uri="{FF2B5EF4-FFF2-40B4-BE49-F238E27FC236}">
                <a16:creationId xmlns:a16="http://schemas.microsoft.com/office/drawing/2014/main" id="{255363B7-43F7-B240-6ADF-3F388CF840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7583" y="800371"/>
            <a:ext cx="556834" cy="556834"/>
          </a:xfrm>
          <a:prstGeom prst="rect">
            <a:avLst/>
          </a:prstGeom>
        </p:spPr>
      </p:pic>
      <p:pic>
        <p:nvPicPr>
          <p:cNvPr id="24" name="Content Placeholder 63" descr="Badge 3 with solid fill">
            <a:extLst>
              <a:ext uri="{FF2B5EF4-FFF2-40B4-BE49-F238E27FC236}">
                <a16:creationId xmlns:a16="http://schemas.microsoft.com/office/drawing/2014/main" id="{7C39C1E5-D5BF-3576-7F18-E4EC804BC5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65706" y="781051"/>
            <a:ext cx="556833" cy="556833"/>
          </a:xfrm>
          <a:prstGeom prst="rect">
            <a:avLst/>
          </a:prstGeom>
        </p:spPr>
      </p:pic>
      <p:sp>
        <p:nvSpPr>
          <p:cNvPr id="25" name="Rectangle 24">
            <a:extLst>
              <a:ext uri="{FF2B5EF4-FFF2-40B4-BE49-F238E27FC236}">
                <a16:creationId xmlns:a16="http://schemas.microsoft.com/office/drawing/2014/main" id="{2ECE2862-2E21-DD0E-0500-55B8A44A53CE}"/>
              </a:ext>
            </a:extLst>
          </p:cNvPr>
          <p:cNvSpPr/>
          <p:nvPr/>
        </p:nvSpPr>
        <p:spPr>
          <a:xfrm>
            <a:off x="594804" y="800371"/>
            <a:ext cx="7422867" cy="1325035"/>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7" name="Content Placeholder 6">
            <a:extLst>
              <a:ext uri="{FF2B5EF4-FFF2-40B4-BE49-F238E27FC236}">
                <a16:creationId xmlns:a16="http://schemas.microsoft.com/office/drawing/2014/main" id="{4A65D9D7-E790-7E98-AB25-36305C2EF1FC}"/>
              </a:ext>
            </a:extLst>
          </p:cNvPr>
          <p:cNvSpPr>
            <a:spLocks noGrp="1"/>
          </p:cNvSpPr>
          <p:nvPr>
            <p:ph sz="quarter" idx="11"/>
          </p:nvPr>
        </p:nvSpPr>
        <p:spPr/>
        <p:txBody>
          <a:bodyPr/>
          <a:lstStyle/>
          <a:p>
            <a:endParaRPr lang="en-SG"/>
          </a:p>
        </p:txBody>
      </p:sp>
      <p:sp>
        <p:nvSpPr>
          <p:cNvPr id="34" name="Rounded Rectangle 33">
            <a:extLst>
              <a:ext uri="{FF2B5EF4-FFF2-40B4-BE49-F238E27FC236}">
                <a16:creationId xmlns:a16="http://schemas.microsoft.com/office/drawing/2014/main" id="{A8D67847-F343-9050-CF1A-6179B42835A1}"/>
              </a:ext>
            </a:extLst>
          </p:cNvPr>
          <p:cNvSpPr/>
          <p:nvPr/>
        </p:nvSpPr>
        <p:spPr>
          <a:xfrm>
            <a:off x="1068708" y="3002596"/>
            <a:ext cx="2613895" cy="877396"/>
          </a:xfrm>
          <a:prstGeom prst="roundRect">
            <a:avLst/>
          </a:prstGeom>
          <a:solidFill>
            <a:srgbClr val="34D86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Song attributes sourced from the </a:t>
            </a:r>
            <a:r>
              <a:rPr lang="en-US" sz="1600" i="1" dirty="0">
                <a:solidFill>
                  <a:sysClr val="windowText" lastClr="000000"/>
                </a:solidFill>
              </a:rPr>
              <a:t>Spotify API</a:t>
            </a:r>
          </a:p>
        </p:txBody>
      </p:sp>
      <p:sp>
        <p:nvSpPr>
          <p:cNvPr id="36" name="Rounded Rectangle 35">
            <a:extLst>
              <a:ext uri="{FF2B5EF4-FFF2-40B4-BE49-F238E27FC236}">
                <a16:creationId xmlns:a16="http://schemas.microsoft.com/office/drawing/2014/main" id="{CC65EE99-95F1-17A8-0E60-2411B8F57832}"/>
              </a:ext>
            </a:extLst>
          </p:cNvPr>
          <p:cNvSpPr/>
          <p:nvPr/>
        </p:nvSpPr>
        <p:spPr>
          <a:xfrm>
            <a:off x="1068708" y="4175309"/>
            <a:ext cx="2613895" cy="87739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Virality metrics scraped from TikTok</a:t>
            </a:r>
          </a:p>
        </p:txBody>
      </p:sp>
      <p:pic>
        <p:nvPicPr>
          <p:cNvPr id="37" name="Picture 6" descr="Spotify: Music, Podcasts, Lit - Apps on Google Play">
            <a:extLst>
              <a:ext uri="{FF2B5EF4-FFF2-40B4-BE49-F238E27FC236}">
                <a16:creationId xmlns:a16="http://schemas.microsoft.com/office/drawing/2014/main" id="{D627E028-5CA7-02AC-00CF-63C9A9880E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3860" y="2644450"/>
            <a:ext cx="669696" cy="66969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8" name="Picture 4" descr="Microsoft Apps">
            <a:extLst>
              <a:ext uri="{FF2B5EF4-FFF2-40B4-BE49-F238E27FC236}">
                <a16:creationId xmlns:a16="http://schemas.microsoft.com/office/drawing/2014/main" id="{4F7FB3CF-D544-336D-AFE5-D752A5D9F9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3860" y="3913324"/>
            <a:ext cx="669696" cy="66969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Content Placeholder 9" descr="Badge 1 with solid fill">
            <a:extLst>
              <a:ext uri="{FF2B5EF4-FFF2-40B4-BE49-F238E27FC236}">
                <a16:creationId xmlns:a16="http://schemas.microsoft.com/office/drawing/2014/main" id="{DD86FCEF-F676-325F-2738-B2518A5D76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64400" y="3927143"/>
            <a:ext cx="280403" cy="280403"/>
          </a:xfrm>
          <a:prstGeom prst="rect">
            <a:avLst/>
          </a:prstGeom>
        </p:spPr>
      </p:pic>
      <p:sp>
        <p:nvSpPr>
          <p:cNvPr id="8" name="TextBox 7">
            <a:extLst>
              <a:ext uri="{FF2B5EF4-FFF2-40B4-BE49-F238E27FC236}">
                <a16:creationId xmlns:a16="http://schemas.microsoft.com/office/drawing/2014/main" id="{9A9B13C5-0479-1EBF-0E35-C9612EA80A31}"/>
              </a:ext>
            </a:extLst>
          </p:cNvPr>
          <p:cNvSpPr txBox="1"/>
          <p:nvPr/>
        </p:nvSpPr>
        <p:spPr>
          <a:xfrm>
            <a:off x="5096917" y="4584216"/>
            <a:ext cx="2164906" cy="307777"/>
          </a:xfrm>
          <a:prstGeom prst="rect">
            <a:avLst/>
          </a:prstGeom>
          <a:noFill/>
        </p:spPr>
        <p:txBody>
          <a:bodyPr wrap="square" rtlCol="0">
            <a:spAutoFit/>
          </a:bodyPr>
          <a:lstStyle/>
          <a:p>
            <a:pPr algn="ctr"/>
            <a:r>
              <a:rPr lang="en-US" sz="1400" dirty="0"/>
              <a:t>From TikTok website</a:t>
            </a:r>
          </a:p>
        </p:txBody>
      </p:sp>
      <p:pic>
        <p:nvPicPr>
          <p:cNvPr id="9" name="Graphic 8" descr="Badge with solid fill">
            <a:extLst>
              <a:ext uri="{FF2B5EF4-FFF2-40B4-BE49-F238E27FC236}">
                <a16:creationId xmlns:a16="http://schemas.microsoft.com/office/drawing/2014/main" id="{350E0C8D-7C92-9125-FE8E-9500879D0B3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964400" y="4583020"/>
            <a:ext cx="280403" cy="280403"/>
          </a:xfrm>
          <a:prstGeom prst="rect">
            <a:avLst/>
          </a:prstGeom>
        </p:spPr>
      </p:pic>
      <p:sp>
        <p:nvSpPr>
          <p:cNvPr id="10" name="TextBox 9">
            <a:extLst>
              <a:ext uri="{FF2B5EF4-FFF2-40B4-BE49-F238E27FC236}">
                <a16:creationId xmlns:a16="http://schemas.microsoft.com/office/drawing/2014/main" id="{4C01662F-62B4-136E-92D4-CD52F796A470}"/>
              </a:ext>
            </a:extLst>
          </p:cNvPr>
          <p:cNvSpPr txBox="1"/>
          <p:nvPr/>
        </p:nvSpPr>
        <p:spPr>
          <a:xfrm>
            <a:off x="5096917" y="3891508"/>
            <a:ext cx="2164906" cy="523220"/>
          </a:xfrm>
          <a:prstGeom prst="rect">
            <a:avLst/>
          </a:prstGeom>
          <a:noFill/>
        </p:spPr>
        <p:txBody>
          <a:bodyPr wrap="square" rtlCol="0">
            <a:spAutoFit/>
          </a:bodyPr>
          <a:lstStyle/>
          <a:p>
            <a:pPr algn="ctr"/>
            <a:r>
              <a:rPr lang="en-US" sz="1400" dirty="0"/>
              <a:t>From undiscovered artists’ Spotify profiles</a:t>
            </a:r>
          </a:p>
        </p:txBody>
      </p:sp>
      <p:sp>
        <p:nvSpPr>
          <p:cNvPr id="17" name="TextBox 16">
            <a:extLst>
              <a:ext uri="{FF2B5EF4-FFF2-40B4-BE49-F238E27FC236}">
                <a16:creationId xmlns:a16="http://schemas.microsoft.com/office/drawing/2014/main" id="{7025A6A9-0F1B-4867-00A3-49911B4B4A83}"/>
              </a:ext>
            </a:extLst>
          </p:cNvPr>
          <p:cNvSpPr txBox="1"/>
          <p:nvPr/>
        </p:nvSpPr>
        <p:spPr>
          <a:xfrm>
            <a:off x="4897812" y="3155329"/>
            <a:ext cx="2396373" cy="584775"/>
          </a:xfrm>
          <a:prstGeom prst="rect">
            <a:avLst/>
          </a:prstGeom>
          <a:noFill/>
        </p:spPr>
        <p:txBody>
          <a:bodyPr wrap="square" rtlCol="0">
            <a:spAutoFit/>
          </a:bodyPr>
          <a:lstStyle/>
          <a:p>
            <a:r>
              <a:rPr lang="en-US" sz="1600" dirty="0"/>
              <a:t>Both sources of data </a:t>
            </a:r>
            <a:r>
              <a:rPr lang="en-US" sz="1600" b="1" dirty="0"/>
              <a:t>can be accessed live:</a:t>
            </a:r>
          </a:p>
        </p:txBody>
      </p:sp>
      <p:sp>
        <p:nvSpPr>
          <p:cNvPr id="18" name="Content Placeholder 3">
            <a:extLst>
              <a:ext uri="{FF2B5EF4-FFF2-40B4-BE49-F238E27FC236}">
                <a16:creationId xmlns:a16="http://schemas.microsoft.com/office/drawing/2014/main" id="{D8D96F30-3889-F617-BF2D-E945EBBBE50B}"/>
              </a:ext>
            </a:extLst>
          </p:cNvPr>
          <p:cNvSpPr>
            <a:spLocks noGrp="1"/>
          </p:cNvSpPr>
          <p:nvPr>
            <p:ph sz="quarter" idx="12"/>
          </p:nvPr>
        </p:nvSpPr>
        <p:spPr/>
        <p:txBody>
          <a:bodyPr/>
          <a:lstStyle/>
          <a:p>
            <a:r>
              <a:rPr lang="en-US" dirty="0"/>
              <a:t>Advait</a:t>
            </a:r>
          </a:p>
        </p:txBody>
      </p:sp>
    </p:spTree>
    <p:extLst>
      <p:ext uri="{BB962C8B-B14F-4D97-AF65-F5344CB8AC3E}">
        <p14:creationId xmlns:p14="http://schemas.microsoft.com/office/powerpoint/2010/main" val="8927849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84C1EE5B-9165-CB3C-90B8-0B4015502C6D}"/>
              </a:ext>
            </a:extLst>
          </p:cNvPr>
          <p:cNvSpPr/>
          <p:nvPr/>
        </p:nvSpPr>
        <p:spPr>
          <a:xfrm>
            <a:off x="4743259" y="2978851"/>
            <a:ext cx="2705481" cy="207340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i="1" dirty="0">
              <a:solidFill>
                <a:sysClr val="windowText" lastClr="000000"/>
              </a:solidFill>
            </a:endParaRPr>
          </a:p>
        </p:txBody>
      </p:sp>
      <p:sp>
        <p:nvSpPr>
          <p:cNvPr id="3" name="Slide Number Placeholder 2">
            <a:extLst>
              <a:ext uri="{FF2B5EF4-FFF2-40B4-BE49-F238E27FC236}">
                <a16:creationId xmlns:a16="http://schemas.microsoft.com/office/drawing/2014/main" id="{F817CB54-D298-4F93-B39D-B2959A3D2356}"/>
              </a:ext>
            </a:extLst>
          </p:cNvPr>
          <p:cNvSpPr>
            <a:spLocks noGrp="1"/>
          </p:cNvSpPr>
          <p:nvPr>
            <p:ph type="sldNum" sz="quarter" idx="4"/>
          </p:nvPr>
        </p:nvSpPr>
        <p:spPr/>
        <p:txBody>
          <a:bodyPr/>
          <a:lstStyle/>
          <a:p>
            <a:fld id="{330EA680-D336-4FF7-8B7A-9848BB0A1C32}" type="slidenum">
              <a:rPr lang="en-US" smtClean="0"/>
              <a:t>39</a:t>
            </a:fld>
            <a:endParaRPr lang="en-US"/>
          </a:p>
        </p:txBody>
      </p:sp>
      <p:sp>
        <p:nvSpPr>
          <p:cNvPr id="5" name="Title 4">
            <a:extLst>
              <a:ext uri="{FF2B5EF4-FFF2-40B4-BE49-F238E27FC236}">
                <a16:creationId xmlns:a16="http://schemas.microsoft.com/office/drawing/2014/main" id="{572BF017-56F6-E466-A524-7C12D501D13D}"/>
              </a:ext>
            </a:extLst>
          </p:cNvPr>
          <p:cNvSpPr>
            <a:spLocks noGrp="1"/>
          </p:cNvSpPr>
          <p:nvPr>
            <p:ph type="title"/>
          </p:nvPr>
        </p:nvSpPr>
        <p:spPr/>
        <p:txBody>
          <a:bodyPr/>
          <a:lstStyle/>
          <a:p>
            <a:r>
              <a:rPr lang="en-US" dirty="0"/>
              <a:t>We tackled this issue in </a:t>
            </a:r>
            <a:r>
              <a:rPr lang="en-US" dirty="0">
                <a:solidFill>
                  <a:srgbClr val="00137F"/>
                </a:solidFill>
              </a:rPr>
              <a:t>3 Stages </a:t>
            </a:r>
            <a:r>
              <a:rPr lang="en-US" dirty="0"/>
              <a:t>to produce an analytical solution</a:t>
            </a:r>
          </a:p>
        </p:txBody>
      </p:sp>
      <p:sp>
        <p:nvSpPr>
          <p:cNvPr id="15" name="Rounded Rectangle 14">
            <a:extLst>
              <a:ext uri="{FF2B5EF4-FFF2-40B4-BE49-F238E27FC236}">
                <a16:creationId xmlns:a16="http://schemas.microsoft.com/office/drawing/2014/main" id="{B24A0D57-AC17-8848-9D04-54D3BF1D048D}"/>
              </a:ext>
            </a:extLst>
          </p:cNvPr>
          <p:cNvSpPr/>
          <p:nvPr/>
        </p:nvSpPr>
        <p:spPr>
          <a:xfrm>
            <a:off x="4597652" y="1073136"/>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Data Modelling</a:t>
            </a:r>
          </a:p>
        </p:txBody>
      </p:sp>
      <p:sp>
        <p:nvSpPr>
          <p:cNvPr id="16" name="Rounded Rectangle 15">
            <a:extLst>
              <a:ext uri="{FF2B5EF4-FFF2-40B4-BE49-F238E27FC236}">
                <a16:creationId xmlns:a16="http://schemas.microsoft.com/office/drawing/2014/main" id="{0DAF8B78-CB06-FCE7-44CC-FE83030AF8DF}"/>
              </a:ext>
            </a:extLst>
          </p:cNvPr>
          <p:cNvSpPr/>
          <p:nvPr/>
        </p:nvSpPr>
        <p:spPr>
          <a:xfrm>
            <a:off x="746350" y="1073137"/>
            <a:ext cx="2996696" cy="893400"/>
          </a:xfrm>
          <a:prstGeom prst="roundRect">
            <a:avLst/>
          </a:prstGeom>
          <a:solidFill>
            <a:srgbClr val="80D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Data Collection, Exploration &amp; Preparation</a:t>
            </a:r>
          </a:p>
        </p:txBody>
      </p:sp>
      <p:sp>
        <p:nvSpPr>
          <p:cNvPr id="21" name="Rounded Rectangle 20">
            <a:extLst>
              <a:ext uri="{FF2B5EF4-FFF2-40B4-BE49-F238E27FC236}">
                <a16:creationId xmlns:a16="http://schemas.microsoft.com/office/drawing/2014/main" id="{FFE3D96D-8321-D267-7E57-837A0E4C118F}"/>
              </a:ext>
            </a:extLst>
          </p:cNvPr>
          <p:cNvSpPr/>
          <p:nvPr/>
        </p:nvSpPr>
        <p:spPr>
          <a:xfrm>
            <a:off x="8448954" y="1073135"/>
            <a:ext cx="2996696" cy="893400"/>
          </a:xfrm>
          <a:prstGeom prst="roundRect">
            <a:avLst/>
          </a:prstGeom>
          <a:solidFill>
            <a:srgbClr val="80D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Synthesis &amp; Business Implementation</a:t>
            </a:r>
          </a:p>
        </p:txBody>
      </p:sp>
      <p:pic>
        <p:nvPicPr>
          <p:cNvPr id="22" name="Content Placeholder 9" descr="Badge 1 with solid fill">
            <a:extLst>
              <a:ext uri="{FF2B5EF4-FFF2-40B4-BE49-F238E27FC236}">
                <a16:creationId xmlns:a16="http://schemas.microsoft.com/office/drawing/2014/main" id="{91BCAD0C-FDC2-4870-4DE7-9690B7F7C1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7905" y="792731"/>
            <a:ext cx="560805" cy="560805"/>
          </a:xfrm>
          <a:prstGeom prst="rect">
            <a:avLst/>
          </a:prstGeom>
        </p:spPr>
      </p:pic>
      <p:pic>
        <p:nvPicPr>
          <p:cNvPr id="23" name="Graphic 22" descr="Badge with solid fill">
            <a:extLst>
              <a:ext uri="{FF2B5EF4-FFF2-40B4-BE49-F238E27FC236}">
                <a16:creationId xmlns:a16="http://schemas.microsoft.com/office/drawing/2014/main" id="{255363B7-43F7-B240-6ADF-3F388CF840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7583" y="800371"/>
            <a:ext cx="556834" cy="556834"/>
          </a:xfrm>
          <a:prstGeom prst="rect">
            <a:avLst/>
          </a:prstGeom>
        </p:spPr>
      </p:pic>
      <p:pic>
        <p:nvPicPr>
          <p:cNvPr id="24" name="Content Placeholder 63" descr="Badge 3 with solid fill">
            <a:extLst>
              <a:ext uri="{FF2B5EF4-FFF2-40B4-BE49-F238E27FC236}">
                <a16:creationId xmlns:a16="http://schemas.microsoft.com/office/drawing/2014/main" id="{7C39C1E5-D5BF-3576-7F18-E4EC804BC5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65706" y="781051"/>
            <a:ext cx="556833" cy="556833"/>
          </a:xfrm>
          <a:prstGeom prst="rect">
            <a:avLst/>
          </a:prstGeom>
        </p:spPr>
      </p:pic>
      <p:sp>
        <p:nvSpPr>
          <p:cNvPr id="25" name="Rectangle 24">
            <a:extLst>
              <a:ext uri="{FF2B5EF4-FFF2-40B4-BE49-F238E27FC236}">
                <a16:creationId xmlns:a16="http://schemas.microsoft.com/office/drawing/2014/main" id="{2ECE2862-2E21-DD0E-0500-55B8A44A53CE}"/>
              </a:ext>
            </a:extLst>
          </p:cNvPr>
          <p:cNvSpPr/>
          <p:nvPr/>
        </p:nvSpPr>
        <p:spPr>
          <a:xfrm>
            <a:off x="594804" y="800371"/>
            <a:ext cx="7422867" cy="1325035"/>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7" name="Content Placeholder 6">
            <a:extLst>
              <a:ext uri="{FF2B5EF4-FFF2-40B4-BE49-F238E27FC236}">
                <a16:creationId xmlns:a16="http://schemas.microsoft.com/office/drawing/2014/main" id="{4A65D9D7-E790-7E98-AB25-36305C2EF1FC}"/>
              </a:ext>
            </a:extLst>
          </p:cNvPr>
          <p:cNvSpPr>
            <a:spLocks noGrp="1"/>
          </p:cNvSpPr>
          <p:nvPr>
            <p:ph sz="quarter" idx="11"/>
          </p:nvPr>
        </p:nvSpPr>
        <p:spPr/>
        <p:txBody>
          <a:bodyPr/>
          <a:lstStyle/>
          <a:p>
            <a:endParaRPr lang="en-SG"/>
          </a:p>
        </p:txBody>
      </p:sp>
      <p:sp>
        <p:nvSpPr>
          <p:cNvPr id="34" name="Rounded Rectangle 33">
            <a:extLst>
              <a:ext uri="{FF2B5EF4-FFF2-40B4-BE49-F238E27FC236}">
                <a16:creationId xmlns:a16="http://schemas.microsoft.com/office/drawing/2014/main" id="{A8D67847-F343-9050-CF1A-6179B42835A1}"/>
              </a:ext>
            </a:extLst>
          </p:cNvPr>
          <p:cNvSpPr/>
          <p:nvPr/>
        </p:nvSpPr>
        <p:spPr>
          <a:xfrm>
            <a:off x="1068708" y="3002596"/>
            <a:ext cx="2613895" cy="877396"/>
          </a:xfrm>
          <a:prstGeom prst="roundRect">
            <a:avLst/>
          </a:prstGeom>
          <a:solidFill>
            <a:srgbClr val="34D86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Song attributes sourced from the </a:t>
            </a:r>
            <a:r>
              <a:rPr lang="en-US" sz="1600" i="1" dirty="0">
                <a:solidFill>
                  <a:sysClr val="windowText" lastClr="000000"/>
                </a:solidFill>
              </a:rPr>
              <a:t>Spotify API</a:t>
            </a:r>
          </a:p>
        </p:txBody>
      </p:sp>
      <p:sp>
        <p:nvSpPr>
          <p:cNvPr id="36" name="Rounded Rectangle 35">
            <a:extLst>
              <a:ext uri="{FF2B5EF4-FFF2-40B4-BE49-F238E27FC236}">
                <a16:creationId xmlns:a16="http://schemas.microsoft.com/office/drawing/2014/main" id="{CC65EE99-95F1-17A8-0E60-2411B8F57832}"/>
              </a:ext>
            </a:extLst>
          </p:cNvPr>
          <p:cNvSpPr/>
          <p:nvPr/>
        </p:nvSpPr>
        <p:spPr>
          <a:xfrm>
            <a:off x="1068708" y="4175309"/>
            <a:ext cx="2613895" cy="87739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Virality metrics scraped from TikTok</a:t>
            </a:r>
          </a:p>
        </p:txBody>
      </p:sp>
      <p:pic>
        <p:nvPicPr>
          <p:cNvPr id="37" name="Picture 6" descr="Spotify: Music, Podcasts, Lit - Apps on Google Play">
            <a:extLst>
              <a:ext uri="{FF2B5EF4-FFF2-40B4-BE49-F238E27FC236}">
                <a16:creationId xmlns:a16="http://schemas.microsoft.com/office/drawing/2014/main" id="{D627E028-5CA7-02AC-00CF-63C9A9880E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3860" y="2644450"/>
            <a:ext cx="669696" cy="66969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8" name="Picture 4" descr="Microsoft Apps">
            <a:extLst>
              <a:ext uri="{FF2B5EF4-FFF2-40B4-BE49-F238E27FC236}">
                <a16:creationId xmlns:a16="http://schemas.microsoft.com/office/drawing/2014/main" id="{4F7FB3CF-D544-336D-AFE5-D752A5D9F9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3860" y="3913324"/>
            <a:ext cx="669696" cy="66969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Content Placeholder 9" descr="Badge 1 with solid fill">
            <a:extLst>
              <a:ext uri="{FF2B5EF4-FFF2-40B4-BE49-F238E27FC236}">
                <a16:creationId xmlns:a16="http://schemas.microsoft.com/office/drawing/2014/main" id="{DD86FCEF-F676-325F-2738-B2518A5D76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64400" y="3927143"/>
            <a:ext cx="280403" cy="280403"/>
          </a:xfrm>
          <a:prstGeom prst="rect">
            <a:avLst/>
          </a:prstGeom>
        </p:spPr>
      </p:pic>
      <p:sp>
        <p:nvSpPr>
          <p:cNvPr id="8" name="TextBox 7">
            <a:extLst>
              <a:ext uri="{FF2B5EF4-FFF2-40B4-BE49-F238E27FC236}">
                <a16:creationId xmlns:a16="http://schemas.microsoft.com/office/drawing/2014/main" id="{9A9B13C5-0479-1EBF-0E35-C9612EA80A31}"/>
              </a:ext>
            </a:extLst>
          </p:cNvPr>
          <p:cNvSpPr txBox="1"/>
          <p:nvPr/>
        </p:nvSpPr>
        <p:spPr>
          <a:xfrm>
            <a:off x="5096917" y="4584216"/>
            <a:ext cx="2164906" cy="307777"/>
          </a:xfrm>
          <a:prstGeom prst="rect">
            <a:avLst/>
          </a:prstGeom>
          <a:noFill/>
        </p:spPr>
        <p:txBody>
          <a:bodyPr wrap="square" rtlCol="0">
            <a:spAutoFit/>
          </a:bodyPr>
          <a:lstStyle/>
          <a:p>
            <a:pPr algn="ctr"/>
            <a:r>
              <a:rPr lang="en-US" sz="1400" dirty="0"/>
              <a:t>From TikTok website</a:t>
            </a:r>
          </a:p>
        </p:txBody>
      </p:sp>
      <p:pic>
        <p:nvPicPr>
          <p:cNvPr id="9" name="Graphic 8" descr="Badge with solid fill">
            <a:extLst>
              <a:ext uri="{FF2B5EF4-FFF2-40B4-BE49-F238E27FC236}">
                <a16:creationId xmlns:a16="http://schemas.microsoft.com/office/drawing/2014/main" id="{350E0C8D-7C92-9125-FE8E-9500879D0B3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964400" y="4583020"/>
            <a:ext cx="280403" cy="280403"/>
          </a:xfrm>
          <a:prstGeom prst="rect">
            <a:avLst/>
          </a:prstGeom>
        </p:spPr>
      </p:pic>
      <p:sp>
        <p:nvSpPr>
          <p:cNvPr id="10" name="TextBox 9">
            <a:extLst>
              <a:ext uri="{FF2B5EF4-FFF2-40B4-BE49-F238E27FC236}">
                <a16:creationId xmlns:a16="http://schemas.microsoft.com/office/drawing/2014/main" id="{4C01662F-62B4-136E-92D4-CD52F796A470}"/>
              </a:ext>
            </a:extLst>
          </p:cNvPr>
          <p:cNvSpPr txBox="1"/>
          <p:nvPr/>
        </p:nvSpPr>
        <p:spPr>
          <a:xfrm>
            <a:off x="5096917" y="3891508"/>
            <a:ext cx="2164906" cy="523220"/>
          </a:xfrm>
          <a:prstGeom prst="rect">
            <a:avLst/>
          </a:prstGeom>
          <a:noFill/>
        </p:spPr>
        <p:txBody>
          <a:bodyPr wrap="square" rtlCol="0">
            <a:spAutoFit/>
          </a:bodyPr>
          <a:lstStyle/>
          <a:p>
            <a:pPr algn="ctr"/>
            <a:r>
              <a:rPr lang="en-US" sz="1400" dirty="0"/>
              <a:t>From undiscovered artists’ Spotify profiles</a:t>
            </a:r>
          </a:p>
        </p:txBody>
      </p:sp>
      <p:sp>
        <p:nvSpPr>
          <p:cNvPr id="11" name="Triangle 10">
            <a:extLst>
              <a:ext uri="{FF2B5EF4-FFF2-40B4-BE49-F238E27FC236}">
                <a16:creationId xmlns:a16="http://schemas.microsoft.com/office/drawing/2014/main" id="{8F63CB59-BD26-7E50-494C-EEEDF4F3D971}"/>
              </a:ext>
            </a:extLst>
          </p:cNvPr>
          <p:cNvSpPr/>
          <p:nvPr/>
        </p:nvSpPr>
        <p:spPr>
          <a:xfrm rot="5400000">
            <a:off x="7812736" y="3959880"/>
            <a:ext cx="628648" cy="218778"/>
          </a:xfrm>
          <a:prstGeom prst="triangle">
            <a:avLst/>
          </a:prstGeom>
          <a:solidFill>
            <a:srgbClr val="21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8D07328-C689-D899-85BA-2DB19F84C945}"/>
              </a:ext>
            </a:extLst>
          </p:cNvPr>
          <p:cNvSpPr txBox="1"/>
          <p:nvPr/>
        </p:nvSpPr>
        <p:spPr>
          <a:xfrm>
            <a:off x="8445774" y="3244584"/>
            <a:ext cx="2996696" cy="738664"/>
          </a:xfrm>
          <a:prstGeom prst="rect">
            <a:avLst/>
          </a:prstGeom>
          <a:noFill/>
        </p:spPr>
        <p:txBody>
          <a:bodyPr wrap="square" rtlCol="0">
            <a:spAutoFit/>
          </a:bodyPr>
          <a:lstStyle/>
          <a:p>
            <a:pPr algn="ctr"/>
            <a:r>
              <a:rPr lang="en-US" sz="1400" dirty="0"/>
              <a:t>We can </a:t>
            </a:r>
            <a:r>
              <a:rPr lang="en-US" sz="1400" b="1" dirty="0"/>
              <a:t>conveniently obtain and process</a:t>
            </a:r>
            <a:r>
              <a:rPr lang="en-US" sz="1400" dirty="0"/>
              <a:t> data from songs whose virality we want to predict</a:t>
            </a:r>
          </a:p>
        </p:txBody>
      </p:sp>
      <p:sp>
        <p:nvSpPr>
          <p:cNvPr id="13" name="TextBox 12">
            <a:extLst>
              <a:ext uri="{FF2B5EF4-FFF2-40B4-BE49-F238E27FC236}">
                <a16:creationId xmlns:a16="http://schemas.microsoft.com/office/drawing/2014/main" id="{0284B596-8799-CF08-069D-920FE0616724}"/>
              </a:ext>
            </a:extLst>
          </p:cNvPr>
          <p:cNvSpPr txBox="1"/>
          <p:nvPr/>
        </p:nvSpPr>
        <p:spPr>
          <a:xfrm>
            <a:off x="8509397" y="4368246"/>
            <a:ext cx="2888676" cy="523220"/>
          </a:xfrm>
          <a:prstGeom prst="rect">
            <a:avLst/>
          </a:prstGeom>
          <a:noFill/>
        </p:spPr>
        <p:txBody>
          <a:bodyPr wrap="square" rtlCol="0">
            <a:spAutoFit/>
          </a:bodyPr>
          <a:lstStyle/>
          <a:p>
            <a:pPr algn="ctr"/>
            <a:r>
              <a:rPr lang="en-US" sz="1400" dirty="0"/>
              <a:t>Random Forest Model can be kept </a:t>
            </a:r>
            <a:r>
              <a:rPr lang="en-US" sz="1400" b="1" dirty="0"/>
              <a:t>up-to-date</a:t>
            </a:r>
            <a:r>
              <a:rPr lang="en-US" sz="1400" dirty="0"/>
              <a:t> easily</a:t>
            </a:r>
            <a:endParaRPr lang="en-US" sz="1400" b="1" dirty="0"/>
          </a:p>
        </p:txBody>
      </p:sp>
      <p:sp>
        <p:nvSpPr>
          <p:cNvPr id="17" name="TextBox 16">
            <a:extLst>
              <a:ext uri="{FF2B5EF4-FFF2-40B4-BE49-F238E27FC236}">
                <a16:creationId xmlns:a16="http://schemas.microsoft.com/office/drawing/2014/main" id="{7025A6A9-0F1B-4867-00A3-49911B4B4A83}"/>
              </a:ext>
            </a:extLst>
          </p:cNvPr>
          <p:cNvSpPr txBox="1"/>
          <p:nvPr/>
        </p:nvSpPr>
        <p:spPr>
          <a:xfrm>
            <a:off x="4897812" y="3155329"/>
            <a:ext cx="2396373" cy="584775"/>
          </a:xfrm>
          <a:prstGeom prst="rect">
            <a:avLst/>
          </a:prstGeom>
          <a:noFill/>
        </p:spPr>
        <p:txBody>
          <a:bodyPr wrap="square" rtlCol="0">
            <a:spAutoFit/>
          </a:bodyPr>
          <a:lstStyle/>
          <a:p>
            <a:r>
              <a:rPr lang="en-US" sz="1600" dirty="0"/>
              <a:t>Both sources of data </a:t>
            </a:r>
            <a:r>
              <a:rPr lang="en-US" sz="1600" b="1" dirty="0"/>
              <a:t>can be accessed live:</a:t>
            </a:r>
          </a:p>
        </p:txBody>
      </p:sp>
      <p:sp>
        <p:nvSpPr>
          <p:cNvPr id="18" name="Content Placeholder 3">
            <a:extLst>
              <a:ext uri="{FF2B5EF4-FFF2-40B4-BE49-F238E27FC236}">
                <a16:creationId xmlns:a16="http://schemas.microsoft.com/office/drawing/2014/main" id="{D8D96F30-3889-F617-BF2D-E945EBBBE50B}"/>
              </a:ext>
            </a:extLst>
          </p:cNvPr>
          <p:cNvSpPr>
            <a:spLocks noGrp="1"/>
          </p:cNvSpPr>
          <p:nvPr>
            <p:ph sz="quarter" idx="12"/>
          </p:nvPr>
        </p:nvSpPr>
        <p:spPr/>
        <p:txBody>
          <a:bodyPr/>
          <a:lstStyle/>
          <a:p>
            <a:r>
              <a:rPr lang="en-US" dirty="0"/>
              <a:t>Advait</a:t>
            </a:r>
          </a:p>
        </p:txBody>
      </p:sp>
    </p:spTree>
    <p:extLst>
      <p:ext uri="{BB962C8B-B14F-4D97-AF65-F5344CB8AC3E}">
        <p14:creationId xmlns:p14="http://schemas.microsoft.com/office/powerpoint/2010/main" val="87831164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14BDD-6000-4255-F0BA-4B74CC254403}"/>
              </a:ext>
            </a:extLst>
          </p:cNvPr>
          <p:cNvSpPr>
            <a:spLocks noGrp="1"/>
          </p:cNvSpPr>
          <p:nvPr>
            <p:ph sz="quarter" idx="11"/>
          </p:nvPr>
        </p:nvSpPr>
        <p:spPr/>
        <p:txBody>
          <a:bodyPr/>
          <a:lstStyle/>
          <a:p>
            <a:r>
              <a:rPr lang="en-US" i="0" dirty="0">
                <a:cs typeface="Arial"/>
              </a:rPr>
              <a:t>Source(s): </a:t>
            </a:r>
            <a:r>
              <a:rPr lang="en-US" i="0" dirty="0" err="1">
                <a:cs typeface="Arial"/>
              </a:rPr>
              <a:t>MusicBusinessWorldwide</a:t>
            </a:r>
            <a:endParaRPr lang="en-US" i="0" dirty="0">
              <a:cs typeface="Arial"/>
            </a:endParaRPr>
          </a:p>
        </p:txBody>
      </p:sp>
      <p:sp>
        <p:nvSpPr>
          <p:cNvPr id="3" name="Slide Number Placeholder 2">
            <a:extLst>
              <a:ext uri="{FF2B5EF4-FFF2-40B4-BE49-F238E27FC236}">
                <a16:creationId xmlns:a16="http://schemas.microsoft.com/office/drawing/2014/main" id="{993E5D15-0BDF-151B-8110-AD170D6821E8}"/>
              </a:ext>
            </a:extLst>
          </p:cNvPr>
          <p:cNvSpPr>
            <a:spLocks noGrp="1"/>
          </p:cNvSpPr>
          <p:nvPr>
            <p:ph type="sldNum" sz="quarter" idx="4"/>
          </p:nvPr>
        </p:nvSpPr>
        <p:spPr/>
        <p:txBody>
          <a:bodyPr/>
          <a:lstStyle/>
          <a:p>
            <a:fld id="{330EA680-D336-4FF7-8B7A-9848BB0A1C32}" type="slidenum">
              <a:rPr lang="en-US" smtClean="0"/>
              <a:t>4</a:t>
            </a:fld>
            <a:endParaRPr lang="en-US"/>
          </a:p>
        </p:txBody>
      </p:sp>
      <p:sp>
        <p:nvSpPr>
          <p:cNvPr id="4" name="Content Placeholder 3">
            <a:extLst>
              <a:ext uri="{FF2B5EF4-FFF2-40B4-BE49-F238E27FC236}">
                <a16:creationId xmlns:a16="http://schemas.microsoft.com/office/drawing/2014/main" id="{5F5B380F-4329-5D96-C2DA-25F22EC44E40}"/>
              </a:ext>
            </a:extLst>
          </p:cNvPr>
          <p:cNvSpPr>
            <a:spLocks noGrp="1"/>
          </p:cNvSpPr>
          <p:nvPr>
            <p:ph sz="quarter" idx="12"/>
          </p:nvPr>
        </p:nvSpPr>
        <p:spPr/>
        <p:txBody>
          <a:bodyPr/>
          <a:lstStyle/>
          <a:p>
            <a:r>
              <a:rPr lang="en-US" dirty="0"/>
              <a:t>Hui Yu</a:t>
            </a:r>
          </a:p>
        </p:txBody>
      </p:sp>
      <p:sp>
        <p:nvSpPr>
          <p:cNvPr id="5" name="Title 4">
            <a:extLst>
              <a:ext uri="{FF2B5EF4-FFF2-40B4-BE49-F238E27FC236}">
                <a16:creationId xmlns:a16="http://schemas.microsoft.com/office/drawing/2014/main" id="{331FB5DD-82E6-245A-2A19-D55C17C02D3D}"/>
              </a:ext>
            </a:extLst>
          </p:cNvPr>
          <p:cNvSpPr>
            <a:spLocks noGrp="1"/>
          </p:cNvSpPr>
          <p:nvPr>
            <p:ph type="title"/>
          </p:nvPr>
        </p:nvSpPr>
        <p:spPr/>
        <p:txBody>
          <a:bodyPr/>
          <a:lstStyle/>
          <a:p>
            <a:r>
              <a:rPr lang="en-US"/>
              <a:t>Issue 1: </a:t>
            </a:r>
            <a:r>
              <a:rPr lang="en-US">
                <a:solidFill>
                  <a:srgbClr val="043170"/>
                </a:solidFill>
              </a:rPr>
              <a:t>Streaming</a:t>
            </a:r>
            <a:r>
              <a:rPr lang="en-US"/>
              <a:t> and </a:t>
            </a:r>
            <a:r>
              <a:rPr lang="en-US">
                <a:solidFill>
                  <a:srgbClr val="043170"/>
                </a:solidFill>
              </a:rPr>
              <a:t>social media</a:t>
            </a:r>
            <a:r>
              <a:rPr lang="en-US"/>
              <a:t> have disrupted the traditional artist acquisition process</a:t>
            </a:r>
          </a:p>
        </p:txBody>
      </p:sp>
      <p:pic>
        <p:nvPicPr>
          <p:cNvPr id="9" name="Picture 8">
            <a:extLst>
              <a:ext uri="{FF2B5EF4-FFF2-40B4-BE49-F238E27FC236}">
                <a16:creationId xmlns:a16="http://schemas.microsoft.com/office/drawing/2014/main" id="{51061F27-28E6-F71C-7FB9-F93EFF494B1A}"/>
              </a:ext>
            </a:extLst>
          </p:cNvPr>
          <p:cNvPicPr>
            <a:picLocks noChangeAspect="1"/>
          </p:cNvPicPr>
          <p:nvPr/>
        </p:nvPicPr>
        <p:blipFill>
          <a:blip r:embed="rId2"/>
          <a:stretch>
            <a:fillRect/>
          </a:stretch>
        </p:blipFill>
        <p:spPr>
          <a:xfrm>
            <a:off x="12716237" y="1265360"/>
            <a:ext cx="6642100" cy="3175000"/>
          </a:xfrm>
          <a:prstGeom prst="rect">
            <a:avLst/>
          </a:prstGeom>
        </p:spPr>
      </p:pic>
      <p:pic>
        <p:nvPicPr>
          <p:cNvPr id="21" name="Picture 2" descr="Male singer cartoon hi-res stock photography and images - Alamy">
            <a:extLst>
              <a:ext uri="{FF2B5EF4-FFF2-40B4-BE49-F238E27FC236}">
                <a16:creationId xmlns:a16="http://schemas.microsoft.com/office/drawing/2014/main" id="{D04B39F6-7247-473B-8017-632CABCCC62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626" b="89784" l="10000" r="90000">
                        <a14:foregroundMark x1="27154" y1="85683" x2="27154" y2="85683"/>
                        <a14:foregroundMark x1="41077" y1="83669" x2="41077" y2="83669"/>
                        <a14:foregroundMark x1="43769" y1="86763" x2="43769" y2="86763"/>
                        <a14:foregroundMark x1="27154" y1="53165" x2="27154" y2="53165"/>
                        <a14:foregroundMark x1="40385" y1="7626" x2="40385" y2="7626"/>
                        <a14:foregroundMark x1="28385" y1="52590" x2="28385" y2="52590"/>
                        <a14:foregroundMark x1="49538" y1="33237" x2="49538" y2="33237"/>
                        <a14:foregroundMark x1="74000" y1="67266" x2="74000" y2="67266"/>
                        <a14:foregroundMark x1="74615" y1="65036" x2="74615" y2="65036"/>
                        <a14:foregroundMark x1="74308" y1="65971" x2="74308" y2="65971"/>
                        <a14:foregroundMark x1="74308" y1="65612" x2="74308" y2="65612"/>
                        <a14:foregroundMark x1="74308" y1="65612" x2="74462" y2="66547"/>
                        <a14:foregroundMark x1="74615" y1="63597" x2="74308" y2="67122"/>
                        <a14:foregroundMark x1="74615" y1="65612" x2="74615" y2="65612"/>
                        <a14:foregroundMark x1="73846" y1="68705" x2="73846" y2="68705"/>
                        <a14:foregroundMark x1="62923" y1="88345" x2="62923" y2="88345"/>
                        <a14:foregroundMark x1="66231" y1="87914" x2="66231" y2="87914"/>
                        <a14:foregroundMark x1="67462" y1="87770" x2="70538" y2="87194"/>
                        <a14:foregroundMark x1="47846" y1="88058" x2="47846" y2="88058"/>
                        <a14:foregroundMark x1="41462" y1="89640" x2="54308" y2="89784"/>
                        <a14:foregroundMark x1="54308" y1="89784" x2="57769" y2="89496"/>
                      </a14:backgroundRemoval>
                    </a14:imgEffect>
                  </a14:imgLayer>
                </a14:imgProps>
              </a:ext>
              <a:ext uri="{28A0092B-C50C-407E-A947-70E740481C1C}">
                <a14:useLocalDpi xmlns:a14="http://schemas.microsoft.com/office/drawing/2010/main" val="0"/>
              </a:ext>
            </a:extLst>
          </a:blip>
          <a:srcRect b="8189"/>
          <a:stretch/>
        </p:blipFill>
        <p:spPr bwMode="auto">
          <a:xfrm>
            <a:off x="568222" y="1446198"/>
            <a:ext cx="3419997" cy="335752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Premium Vector | Executive businessman cartoon">
            <a:extLst>
              <a:ext uri="{FF2B5EF4-FFF2-40B4-BE49-F238E27FC236}">
                <a16:creationId xmlns:a16="http://schemas.microsoft.com/office/drawing/2014/main" id="{19347494-8018-0ED4-38F6-527A587300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7240" y="1681485"/>
            <a:ext cx="2014514" cy="3357524"/>
          </a:xfrm>
          <a:prstGeom prst="rect">
            <a:avLst/>
          </a:prstGeom>
          <a:noFill/>
          <a:extLst>
            <a:ext uri="{909E8E84-426E-40DD-AFC4-6F175D3DCCD1}">
              <a14:hiddenFill xmlns:a14="http://schemas.microsoft.com/office/drawing/2010/main">
                <a:solidFill>
                  <a:srgbClr val="FFFFFF"/>
                </a:solidFill>
              </a14:hiddenFill>
            </a:ext>
          </a:extLst>
        </p:spPr>
      </p:pic>
      <p:sp>
        <p:nvSpPr>
          <p:cNvPr id="23" name="Cloud 22">
            <a:extLst>
              <a:ext uri="{FF2B5EF4-FFF2-40B4-BE49-F238E27FC236}">
                <a16:creationId xmlns:a16="http://schemas.microsoft.com/office/drawing/2014/main" id="{96958128-685E-892D-2416-189056F7399F}"/>
              </a:ext>
            </a:extLst>
          </p:cNvPr>
          <p:cNvSpPr/>
          <p:nvPr/>
        </p:nvSpPr>
        <p:spPr>
          <a:xfrm>
            <a:off x="4641209" y="1528086"/>
            <a:ext cx="2923674" cy="1732620"/>
          </a:xfrm>
          <a:prstGeom prst="cloud">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rgbClr val="043170"/>
                </a:solidFill>
              </a:rPr>
              <a:t>Record labels </a:t>
            </a:r>
            <a:r>
              <a:rPr lang="en-US" b="1" dirty="0">
                <a:solidFill>
                  <a:srgbClr val="043170"/>
                </a:solidFill>
              </a:rPr>
              <a:t>used to decide </a:t>
            </a:r>
            <a:r>
              <a:rPr lang="en-US" dirty="0">
                <a:solidFill>
                  <a:srgbClr val="043170"/>
                </a:solidFill>
              </a:rPr>
              <a:t>who could be a superstar</a:t>
            </a:r>
          </a:p>
          <a:p>
            <a:pPr algn="ctr"/>
            <a:endParaRPr lang="en-US" dirty="0"/>
          </a:p>
        </p:txBody>
      </p:sp>
      <p:pic>
        <p:nvPicPr>
          <p:cNvPr id="24" name="Picture 2">
            <a:extLst>
              <a:ext uri="{FF2B5EF4-FFF2-40B4-BE49-F238E27FC236}">
                <a16:creationId xmlns:a16="http://schemas.microsoft.com/office/drawing/2014/main" id="{A685F5BB-FD5C-765C-211E-13478ABA6A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6199" y="1190257"/>
            <a:ext cx="1426369" cy="529317"/>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A55181C9-BD34-4A14-DEF8-4C753EF1B06F}"/>
              </a:ext>
            </a:extLst>
          </p:cNvPr>
          <p:cNvSpPr/>
          <p:nvPr/>
        </p:nvSpPr>
        <p:spPr>
          <a:xfrm>
            <a:off x="390861" y="5336630"/>
            <a:ext cx="11404653" cy="7710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anose="020B0604020202020204" pitchFamily="34" charset="0"/>
                <a:cs typeface="Arial" panose="020B0604020202020204" pitchFamily="34" charset="0"/>
              </a:rPr>
              <a:t>Having a wide network and being lucky </a:t>
            </a:r>
            <a:r>
              <a:rPr lang="en-US" dirty="0">
                <a:solidFill>
                  <a:schemeClr val="bg1"/>
                </a:solidFill>
                <a:latin typeface="Arial" panose="020B0604020202020204" pitchFamily="34" charset="0"/>
                <a:cs typeface="Arial" panose="020B0604020202020204" pitchFamily="34" charset="0"/>
              </a:rPr>
              <a:t>used to be the key elements of success</a:t>
            </a:r>
          </a:p>
        </p:txBody>
      </p:sp>
      <p:sp>
        <p:nvSpPr>
          <p:cNvPr id="7" name="TextBox 6">
            <a:extLst>
              <a:ext uri="{FF2B5EF4-FFF2-40B4-BE49-F238E27FC236}">
                <a16:creationId xmlns:a16="http://schemas.microsoft.com/office/drawing/2014/main" id="{09B9AA68-7D49-B4B7-C667-412940AD682E}"/>
              </a:ext>
            </a:extLst>
          </p:cNvPr>
          <p:cNvSpPr txBox="1"/>
          <p:nvPr/>
        </p:nvSpPr>
        <p:spPr>
          <a:xfrm>
            <a:off x="4574149" y="3527160"/>
            <a:ext cx="3038075" cy="954107"/>
          </a:xfrm>
          <a:prstGeom prst="rect">
            <a:avLst/>
          </a:prstGeom>
          <a:noFill/>
        </p:spPr>
        <p:txBody>
          <a:bodyPr wrap="square" rtlCol="0">
            <a:spAutoFit/>
          </a:bodyPr>
          <a:lstStyle/>
          <a:p>
            <a:pPr algn="ctr"/>
            <a:r>
              <a:rPr lang="en-US" sz="1400" dirty="0">
                <a:solidFill>
                  <a:srgbClr val="043170"/>
                </a:solidFill>
              </a:rPr>
              <a:t>They used to have </a:t>
            </a:r>
            <a:r>
              <a:rPr lang="en-US" sz="1400" b="1" dirty="0">
                <a:solidFill>
                  <a:srgbClr val="043170"/>
                </a:solidFill>
              </a:rPr>
              <a:t>more control </a:t>
            </a:r>
            <a:r>
              <a:rPr lang="en-US" sz="1400" dirty="0">
                <a:solidFill>
                  <a:srgbClr val="043170"/>
                </a:solidFill>
              </a:rPr>
              <a:t>on promotions, and could even fast-track you to </a:t>
            </a:r>
            <a:r>
              <a:rPr lang="en-US" sz="1400" b="1" dirty="0">
                <a:solidFill>
                  <a:srgbClr val="043170"/>
                </a:solidFill>
              </a:rPr>
              <a:t>virality </a:t>
            </a:r>
            <a:r>
              <a:rPr lang="en-US" sz="1400" dirty="0">
                <a:solidFill>
                  <a:srgbClr val="043170"/>
                </a:solidFill>
              </a:rPr>
              <a:t>if they liked your gig at a bar</a:t>
            </a:r>
            <a:endParaRPr lang="en-US" sz="1400" b="1" dirty="0">
              <a:solidFill>
                <a:srgbClr val="043170"/>
              </a:solidFill>
            </a:endParaRPr>
          </a:p>
        </p:txBody>
      </p:sp>
    </p:spTree>
    <p:extLst>
      <p:ext uri="{BB962C8B-B14F-4D97-AF65-F5344CB8AC3E}">
        <p14:creationId xmlns:p14="http://schemas.microsoft.com/office/powerpoint/2010/main" val="413103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84C1EE5B-9165-CB3C-90B8-0B4015502C6D}"/>
              </a:ext>
            </a:extLst>
          </p:cNvPr>
          <p:cNvSpPr/>
          <p:nvPr/>
        </p:nvSpPr>
        <p:spPr>
          <a:xfrm>
            <a:off x="4743259" y="2978851"/>
            <a:ext cx="2705481" cy="207340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i="1" dirty="0">
              <a:solidFill>
                <a:sysClr val="windowText" lastClr="000000"/>
              </a:solidFill>
            </a:endParaRPr>
          </a:p>
        </p:txBody>
      </p:sp>
      <p:sp>
        <p:nvSpPr>
          <p:cNvPr id="3" name="Slide Number Placeholder 2">
            <a:extLst>
              <a:ext uri="{FF2B5EF4-FFF2-40B4-BE49-F238E27FC236}">
                <a16:creationId xmlns:a16="http://schemas.microsoft.com/office/drawing/2014/main" id="{F817CB54-D298-4F93-B39D-B2959A3D2356}"/>
              </a:ext>
            </a:extLst>
          </p:cNvPr>
          <p:cNvSpPr>
            <a:spLocks noGrp="1"/>
          </p:cNvSpPr>
          <p:nvPr>
            <p:ph type="sldNum" sz="quarter" idx="4"/>
          </p:nvPr>
        </p:nvSpPr>
        <p:spPr/>
        <p:txBody>
          <a:bodyPr/>
          <a:lstStyle/>
          <a:p>
            <a:fld id="{330EA680-D336-4FF7-8B7A-9848BB0A1C32}" type="slidenum">
              <a:rPr lang="en-US" smtClean="0"/>
              <a:t>40</a:t>
            </a:fld>
            <a:endParaRPr lang="en-US"/>
          </a:p>
        </p:txBody>
      </p:sp>
      <p:sp>
        <p:nvSpPr>
          <p:cNvPr id="5" name="Title 4">
            <a:extLst>
              <a:ext uri="{FF2B5EF4-FFF2-40B4-BE49-F238E27FC236}">
                <a16:creationId xmlns:a16="http://schemas.microsoft.com/office/drawing/2014/main" id="{572BF017-56F6-E466-A524-7C12D501D13D}"/>
              </a:ext>
            </a:extLst>
          </p:cNvPr>
          <p:cNvSpPr>
            <a:spLocks noGrp="1"/>
          </p:cNvSpPr>
          <p:nvPr>
            <p:ph type="title"/>
          </p:nvPr>
        </p:nvSpPr>
        <p:spPr/>
        <p:txBody>
          <a:bodyPr/>
          <a:lstStyle/>
          <a:p>
            <a:r>
              <a:rPr lang="en-US" dirty="0"/>
              <a:t>We tackled this issue in </a:t>
            </a:r>
            <a:r>
              <a:rPr lang="en-US" dirty="0">
                <a:solidFill>
                  <a:srgbClr val="00137F"/>
                </a:solidFill>
              </a:rPr>
              <a:t>3 Stages </a:t>
            </a:r>
            <a:r>
              <a:rPr lang="en-US" dirty="0"/>
              <a:t>to produce an analytical solution</a:t>
            </a:r>
          </a:p>
        </p:txBody>
      </p:sp>
      <p:sp>
        <p:nvSpPr>
          <p:cNvPr id="15" name="Rounded Rectangle 14">
            <a:extLst>
              <a:ext uri="{FF2B5EF4-FFF2-40B4-BE49-F238E27FC236}">
                <a16:creationId xmlns:a16="http://schemas.microsoft.com/office/drawing/2014/main" id="{B24A0D57-AC17-8848-9D04-54D3BF1D048D}"/>
              </a:ext>
            </a:extLst>
          </p:cNvPr>
          <p:cNvSpPr/>
          <p:nvPr/>
        </p:nvSpPr>
        <p:spPr>
          <a:xfrm>
            <a:off x="4597652" y="1073136"/>
            <a:ext cx="2996696" cy="893400"/>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Data Modelling</a:t>
            </a:r>
          </a:p>
        </p:txBody>
      </p:sp>
      <p:sp>
        <p:nvSpPr>
          <p:cNvPr id="16" name="Rounded Rectangle 15">
            <a:extLst>
              <a:ext uri="{FF2B5EF4-FFF2-40B4-BE49-F238E27FC236}">
                <a16:creationId xmlns:a16="http://schemas.microsoft.com/office/drawing/2014/main" id="{0DAF8B78-CB06-FCE7-44CC-FE83030AF8DF}"/>
              </a:ext>
            </a:extLst>
          </p:cNvPr>
          <p:cNvSpPr/>
          <p:nvPr/>
        </p:nvSpPr>
        <p:spPr>
          <a:xfrm>
            <a:off x="746350" y="1073137"/>
            <a:ext cx="2996696" cy="893400"/>
          </a:xfrm>
          <a:prstGeom prst="roundRect">
            <a:avLst/>
          </a:prstGeom>
          <a:solidFill>
            <a:srgbClr val="80D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Data Collection, Exploration &amp; Preparation</a:t>
            </a:r>
          </a:p>
        </p:txBody>
      </p:sp>
      <p:sp>
        <p:nvSpPr>
          <p:cNvPr id="21" name="Rounded Rectangle 20">
            <a:extLst>
              <a:ext uri="{FF2B5EF4-FFF2-40B4-BE49-F238E27FC236}">
                <a16:creationId xmlns:a16="http://schemas.microsoft.com/office/drawing/2014/main" id="{FFE3D96D-8321-D267-7E57-837A0E4C118F}"/>
              </a:ext>
            </a:extLst>
          </p:cNvPr>
          <p:cNvSpPr/>
          <p:nvPr/>
        </p:nvSpPr>
        <p:spPr>
          <a:xfrm>
            <a:off x="8448954" y="1073135"/>
            <a:ext cx="2996696" cy="893400"/>
          </a:xfrm>
          <a:prstGeom prst="roundRect">
            <a:avLst/>
          </a:prstGeom>
          <a:solidFill>
            <a:srgbClr val="80D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37F"/>
                </a:solidFill>
              </a:rPr>
              <a:t>Synthesis &amp; Business Implementation</a:t>
            </a:r>
          </a:p>
        </p:txBody>
      </p:sp>
      <p:pic>
        <p:nvPicPr>
          <p:cNvPr id="22" name="Content Placeholder 9" descr="Badge 1 with solid fill">
            <a:extLst>
              <a:ext uri="{FF2B5EF4-FFF2-40B4-BE49-F238E27FC236}">
                <a16:creationId xmlns:a16="http://schemas.microsoft.com/office/drawing/2014/main" id="{91BCAD0C-FDC2-4870-4DE7-9690B7F7C1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7905" y="792731"/>
            <a:ext cx="560805" cy="560805"/>
          </a:xfrm>
          <a:prstGeom prst="rect">
            <a:avLst/>
          </a:prstGeom>
        </p:spPr>
      </p:pic>
      <p:pic>
        <p:nvPicPr>
          <p:cNvPr id="23" name="Graphic 22" descr="Badge with solid fill">
            <a:extLst>
              <a:ext uri="{FF2B5EF4-FFF2-40B4-BE49-F238E27FC236}">
                <a16:creationId xmlns:a16="http://schemas.microsoft.com/office/drawing/2014/main" id="{255363B7-43F7-B240-6ADF-3F388CF840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7583" y="800371"/>
            <a:ext cx="556834" cy="556834"/>
          </a:xfrm>
          <a:prstGeom prst="rect">
            <a:avLst/>
          </a:prstGeom>
        </p:spPr>
      </p:pic>
      <p:pic>
        <p:nvPicPr>
          <p:cNvPr id="24" name="Content Placeholder 63" descr="Badge 3 with solid fill">
            <a:extLst>
              <a:ext uri="{FF2B5EF4-FFF2-40B4-BE49-F238E27FC236}">
                <a16:creationId xmlns:a16="http://schemas.microsoft.com/office/drawing/2014/main" id="{7C39C1E5-D5BF-3576-7F18-E4EC804BC5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65706" y="781051"/>
            <a:ext cx="556833" cy="556833"/>
          </a:xfrm>
          <a:prstGeom prst="rect">
            <a:avLst/>
          </a:prstGeom>
        </p:spPr>
      </p:pic>
      <p:sp>
        <p:nvSpPr>
          <p:cNvPr id="25" name="Rectangle 24">
            <a:extLst>
              <a:ext uri="{FF2B5EF4-FFF2-40B4-BE49-F238E27FC236}">
                <a16:creationId xmlns:a16="http://schemas.microsoft.com/office/drawing/2014/main" id="{2ECE2862-2E21-DD0E-0500-55B8A44A53CE}"/>
              </a:ext>
            </a:extLst>
          </p:cNvPr>
          <p:cNvSpPr/>
          <p:nvPr/>
        </p:nvSpPr>
        <p:spPr>
          <a:xfrm>
            <a:off x="594804" y="800371"/>
            <a:ext cx="7422867" cy="1325035"/>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7" name="Content Placeholder 6">
            <a:extLst>
              <a:ext uri="{FF2B5EF4-FFF2-40B4-BE49-F238E27FC236}">
                <a16:creationId xmlns:a16="http://schemas.microsoft.com/office/drawing/2014/main" id="{4A65D9D7-E790-7E98-AB25-36305C2EF1FC}"/>
              </a:ext>
            </a:extLst>
          </p:cNvPr>
          <p:cNvSpPr>
            <a:spLocks noGrp="1"/>
          </p:cNvSpPr>
          <p:nvPr>
            <p:ph sz="quarter" idx="11"/>
          </p:nvPr>
        </p:nvSpPr>
        <p:spPr/>
        <p:txBody>
          <a:bodyPr/>
          <a:lstStyle/>
          <a:p>
            <a:endParaRPr lang="en-SG"/>
          </a:p>
        </p:txBody>
      </p:sp>
      <p:sp>
        <p:nvSpPr>
          <p:cNvPr id="34" name="Rounded Rectangle 33">
            <a:extLst>
              <a:ext uri="{FF2B5EF4-FFF2-40B4-BE49-F238E27FC236}">
                <a16:creationId xmlns:a16="http://schemas.microsoft.com/office/drawing/2014/main" id="{A8D67847-F343-9050-CF1A-6179B42835A1}"/>
              </a:ext>
            </a:extLst>
          </p:cNvPr>
          <p:cNvSpPr/>
          <p:nvPr/>
        </p:nvSpPr>
        <p:spPr>
          <a:xfrm>
            <a:off x="1068708" y="3002596"/>
            <a:ext cx="2613895" cy="877396"/>
          </a:xfrm>
          <a:prstGeom prst="roundRect">
            <a:avLst/>
          </a:prstGeom>
          <a:solidFill>
            <a:srgbClr val="34D86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Song attributes sourced from the </a:t>
            </a:r>
            <a:r>
              <a:rPr lang="en-US" sz="1600" i="1" dirty="0">
                <a:solidFill>
                  <a:sysClr val="windowText" lastClr="000000"/>
                </a:solidFill>
              </a:rPr>
              <a:t>Spotify API</a:t>
            </a:r>
          </a:p>
        </p:txBody>
      </p:sp>
      <p:sp>
        <p:nvSpPr>
          <p:cNvPr id="36" name="Rounded Rectangle 35">
            <a:extLst>
              <a:ext uri="{FF2B5EF4-FFF2-40B4-BE49-F238E27FC236}">
                <a16:creationId xmlns:a16="http://schemas.microsoft.com/office/drawing/2014/main" id="{CC65EE99-95F1-17A8-0E60-2411B8F57832}"/>
              </a:ext>
            </a:extLst>
          </p:cNvPr>
          <p:cNvSpPr/>
          <p:nvPr/>
        </p:nvSpPr>
        <p:spPr>
          <a:xfrm>
            <a:off x="1068708" y="4175309"/>
            <a:ext cx="2613895" cy="87739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Virality metrics scraped from TikTok</a:t>
            </a:r>
          </a:p>
        </p:txBody>
      </p:sp>
      <p:pic>
        <p:nvPicPr>
          <p:cNvPr id="37" name="Picture 6" descr="Spotify: Music, Podcasts, Lit - Apps on Google Play">
            <a:extLst>
              <a:ext uri="{FF2B5EF4-FFF2-40B4-BE49-F238E27FC236}">
                <a16:creationId xmlns:a16="http://schemas.microsoft.com/office/drawing/2014/main" id="{D627E028-5CA7-02AC-00CF-63C9A9880E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3860" y="2644450"/>
            <a:ext cx="669696" cy="66969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8" name="Picture 4" descr="Microsoft Apps">
            <a:extLst>
              <a:ext uri="{FF2B5EF4-FFF2-40B4-BE49-F238E27FC236}">
                <a16:creationId xmlns:a16="http://schemas.microsoft.com/office/drawing/2014/main" id="{4F7FB3CF-D544-336D-AFE5-D752A5D9F9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3860" y="3913324"/>
            <a:ext cx="669696" cy="66969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Content Placeholder 9" descr="Badge 1 with solid fill">
            <a:extLst>
              <a:ext uri="{FF2B5EF4-FFF2-40B4-BE49-F238E27FC236}">
                <a16:creationId xmlns:a16="http://schemas.microsoft.com/office/drawing/2014/main" id="{DD86FCEF-F676-325F-2738-B2518A5D76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64400" y="3927143"/>
            <a:ext cx="280403" cy="280403"/>
          </a:xfrm>
          <a:prstGeom prst="rect">
            <a:avLst/>
          </a:prstGeom>
        </p:spPr>
      </p:pic>
      <p:sp>
        <p:nvSpPr>
          <p:cNvPr id="8" name="TextBox 7">
            <a:extLst>
              <a:ext uri="{FF2B5EF4-FFF2-40B4-BE49-F238E27FC236}">
                <a16:creationId xmlns:a16="http://schemas.microsoft.com/office/drawing/2014/main" id="{9A9B13C5-0479-1EBF-0E35-C9612EA80A31}"/>
              </a:ext>
            </a:extLst>
          </p:cNvPr>
          <p:cNvSpPr txBox="1"/>
          <p:nvPr/>
        </p:nvSpPr>
        <p:spPr>
          <a:xfrm>
            <a:off x="5096917" y="4584216"/>
            <a:ext cx="2164906" cy="307777"/>
          </a:xfrm>
          <a:prstGeom prst="rect">
            <a:avLst/>
          </a:prstGeom>
          <a:noFill/>
        </p:spPr>
        <p:txBody>
          <a:bodyPr wrap="square" rtlCol="0">
            <a:spAutoFit/>
          </a:bodyPr>
          <a:lstStyle/>
          <a:p>
            <a:pPr algn="ctr"/>
            <a:r>
              <a:rPr lang="en-US" sz="1400" dirty="0"/>
              <a:t>From TikTok website</a:t>
            </a:r>
          </a:p>
        </p:txBody>
      </p:sp>
      <p:pic>
        <p:nvPicPr>
          <p:cNvPr id="9" name="Graphic 8" descr="Badge with solid fill">
            <a:extLst>
              <a:ext uri="{FF2B5EF4-FFF2-40B4-BE49-F238E27FC236}">
                <a16:creationId xmlns:a16="http://schemas.microsoft.com/office/drawing/2014/main" id="{350E0C8D-7C92-9125-FE8E-9500879D0B3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964400" y="4583020"/>
            <a:ext cx="280403" cy="280403"/>
          </a:xfrm>
          <a:prstGeom prst="rect">
            <a:avLst/>
          </a:prstGeom>
        </p:spPr>
      </p:pic>
      <p:sp>
        <p:nvSpPr>
          <p:cNvPr id="10" name="TextBox 9">
            <a:extLst>
              <a:ext uri="{FF2B5EF4-FFF2-40B4-BE49-F238E27FC236}">
                <a16:creationId xmlns:a16="http://schemas.microsoft.com/office/drawing/2014/main" id="{4C01662F-62B4-136E-92D4-CD52F796A470}"/>
              </a:ext>
            </a:extLst>
          </p:cNvPr>
          <p:cNvSpPr txBox="1"/>
          <p:nvPr/>
        </p:nvSpPr>
        <p:spPr>
          <a:xfrm>
            <a:off x="5096917" y="3891508"/>
            <a:ext cx="2164906" cy="523220"/>
          </a:xfrm>
          <a:prstGeom prst="rect">
            <a:avLst/>
          </a:prstGeom>
          <a:noFill/>
        </p:spPr>
        <p:txBody>
          <a:bodyPr wrap="square" rtlCol="0">
            <a:spAutoFit/>
          </a:bodyPr>
          <a:lstStyle/>
          <a:p>
            <a:pPr algn="ctr"/>
            <a:r>
              <a:rPr lang="en-US" sz="1400" dirty="0"/>
              <a:t>From undiscovered artists’ Spotify profiles</a:t>
            </a:r>
          </a:p>
        </p:txBody>
      </p:sp>
      <p:sp>
        <p:nvSpPr>
          <p:cNvPr id="11" name="Triangle 10">
            <a:extLst>
              <a:ext uri="{FF2B5EF4-FFF2-40B4-BE49-F238E27FC236}">
                <a16:creationId xmlns:a16="http://schemas.microsoft.com/office/drawing/2014/main" id="{8F63CB59-BD26-7E50-494C-EEEDF4F3D971}"/>
              </a:ext>
            </a:extLst>
          </p:cNvPr>
          <p:cNvSpPr/>
          <p:nvPr/>
        </p:nvSpPr>
        <p:spPr>
          <a:xfrm rot="5400000">
            <a:off x="7812736" y="3959880"/>
            <a:ext cx="628648" cy="218778"/>
          </a:xfrm>
          <a:prstGeom prst="triangle">
            <a:avLst/>
          </a:prstGeom>
          <a:solidFill>
            <a:srgbClr val="21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8D07328-C689-D899-85BA-2DB19F84C945}"/>
              </a:ext>
            </a:extLst>
          </p:cNvPr>
          <p:cNvSpPr txBox="1"/>
          <p:nvPr/>
        </p:nvSpPr>
        <p:spPr>
          <a:xfrm>
            <a:off x="8445774" y="3244584"/>
            <a:ext cx="2996696" cy="738664"/>
          </a:xfrm>
          <a:prstGeom prst="rect">
            <a:avLst/>
          </a:prstGeom>
          <a:noFill/>
        </p:spPr>
        <p:txBody>
          <a:bodyPr wrap="square" rtlCol="0">
            <a:spAutoFit/>
          </a:bodyPr>
          <a:lstStyle/>
          <a:p>
            <a:pPr algn="ctr"/>
            <a:r>
              <a:rPr lang="en-US" sz="1400" dirty="0"/>
              <a:t>We can </a:t>
            </a:r>
            <a:r>
              <a:rPr lang="en-US" sz="1400" b="1" dirty="0"/>
              <a:t>conveniently obtain and process</a:t>
            </a:r>
            <a:r>
              <a:rPr lang="en-US" sz="1400" dirty="0"/>
              <a:t> data from songs whose virality we want to predict</a:t>
            </a:r>
          </a:p>
        </p:txBody>
      </p:sp>
      <p:sp>
        <p:nvSpPr>
          <p:cNvPr id="13" name="TextBox 12">
            <a:extLst>
              <a:ext uri="{FF2B5EF4-FFF2-40B4-BE49-F238E27FC236}">
                <a16:creationId xmlns:a16="http://schemas.microsoft.com/office/drawing/2014/main" id="{0284B596-8799-CF08-069D-920FE0616724}"/>
              </a:ext>
            </a:extLst>
          </p:cNvPr>
          <p:cNvSpPr txBox="1"/>
          <p:nvPr/>
        </p:nvSpPr>
        <p:spPr>
          <a:xfrm>
            <a:off x="8509397" y="4368246"/>
            <a:ext cx="2888676" cy="523220"/>
          </a:xfrm>
          <a:prstGeom prst="rect">
            <a:avLst/>
          </a:prstGeom>
          <a:noFill/>
        </p:spPr>
        <p:txBody>
          <a:bodyPr wrap="square" rtlCol="0">
            <a:spAutoFit/>
          </a:bodyPr>
          <a:lstStyle/>
          <a:p>
            <a:pPr algn="ctr"/>
            <a:r>
              <a:rPr lang="en-US" sz="1400" dirty="0"/>
              <a:t>Random Forest Model can be kept </a:t>
            </a:r>
            <a:r>
              <a:rPr lang="en-US" sz="1400" b="1" dirty="0"/>
              <a:t>up-to-date</a:t>
            </a:r>
            <a:r>
              <a:rPr lang="en-US" sz="1400" dirty="0"/>
              <a:t> easily</a:t>
            </a:r>
            <a:endParaRPr lang="en-US" sz="1400" b="1" dirty="0"/>
          </a:p>
        </p:txBody>
      </p:sp>
      <p:sp>
        <p:nvSpPr>
          <p:cNvPr id="17" name="TextBox 16">
            <a:extLst>
              <a:ext uri="{FF2B5EF4-FFF2-40B4-BE49-F238E27FC236}">
                <a16:creationId xmlns:a16="http://schemas.microsoft.com/office/drawing/2014/main" id="{7025A6A9-0F1B-4867-00A3-49911B4B4A83}"/>
              </a:ext>
            </a:extLst>
          </p:cNvPr>
          <p:cNvSpPr txBox="1"/>
          <p:nvPr/>
        </p:nvSpPr>
        <p:spPr>
          <a:xfrm>
            <a:off x="4897812" y="3155329"/>
            <a:ext cx="2396373" cy="584775"/>
          </a:xfrm>
          <a:prstGeom prst="rect">
            <a:avLst/>
          </a:prstGeom>
          <a:noFill/>
        </p:spPr>
        <p:txBody>
          <a:bodyPr wrap="square" rtlCol="0">
            <a:spAutoFit/>
          </a:bodyPr>
          <a:lstStyle/>
          <a:p>
            <a:r>
              <a:rPr lang="en-US" sz="1600" dirty="0"/>
              <a:t>Both sources of data </a:t>
            </a:r>
            <a:r>
              <a:rPr lang="en-US" sz="1600" b="1" dirty="0"/>
              <a:t>can be accessed live:</a:t>
            </a:r>
          </a:p>
        </p:txBody>
      </p:sp>
      <p:sp>
        <p:nvSpPr>
          <p:cNvPr id="2" name="Rectangle 1">
            <a:extLst>
              <a:ext uri="{FF2B5EF4-FFF2-40B4-BE49-F238E27FC236}">
                <a16:creationId xmlns:a16="http://schemas.microsoft.com/office/drawing/2014/main" id="{2139390E-07DC-178B-B281-FD5983F94103}"/>
              </a:ext>
            </a:extLst>
          </p:cNvPr>
          <p:cNvSpPr/>
          <p:nvPr/>
        </p:nvSpPr>
        <p:spPr>
          <a:xfrm>
            <a:off x="-2015" y="0"/>
            <a:ext cx="12192000" cy="6923314"/>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5C19D9B-AB34-D2DC-1958-CA96C9F40B21}"/>
              </a:ext>
            </a:extLst>
          </p:cNvPr>
          <p:cNvSpPr/>
          <p:nvPr/>
        </p:nvSpPr>
        <p:spPr>
          <a:xfrm>
            <a:off x="0" y="2607913"/>
            <a:ext cx="12192000" cy="166030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latin typeface="Arial"/>
                <a:cs typeface="Arial"/>
              </a:rPr>
              <a:t>Now what if UMG could access this in </a:t>
            </a:r>
            <a:r>
              <a:rPr lang="en-US" sz="2000" b="1" dirty="0">
                <a:solidFill>
                  <a:schemeClr val="tx1"/>
                </a:solidFill>
                <a:latin typeface="Arial"/>
                <a:cs typeface="Arial"/>
              </a:rPr>
              <a:t>all from one place? </a:t>
            </a:r>
          </a:p>
        </p:txBody>
      </p:sp>
      <p:sp>
        <p:nvSpPr>
          <p:cNvPr id="19" name="Content Placeholder 3">
            <a:extLst>
              <a:ext uri="{FF2B5EF4-FFF2-40B4-BE49-F238E27FC236}">
                <a16:creationId xmlns:a16="http://schemas.microsoft.com/office/drawing/2014/main" id="{F876DA26-757B-BDFA-89AA-024F2E3CD840}"/>
              </a:ext>
            </a:extLst>
          </p:cNvPr>
          <p:cNvSpPr>
            <a:spLocks noGrp="1"/>
          </p:cNvSpPr>
          <p:nvPr>
            <p:ph sz="quarter" idx="12"/>
          </p:nvPr>
        </p:nvSpPr>
        <p:spPr/>
        <p:txBody>
          <a:bodyPr/>
          <a:lstStyle/>
          <a:p>
            <a:r>
              <a:rPr lang="en-US" dirty="0"/>
              <a:t>Advait</a:t>
            </a:r>
          </a:p>
        </p:txBody>
      </p:sp>
    </p:spTree>
    <p:extLst>
      <p:ext uri="{BB962C8B-B14F-4D97-AF65-F5344CB8AC3E}">
        <p14:creationId xmlns:p14="http://schemas.microsoft.com/office/powerpoint/2010/main" val="12059785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a:extLst>
              <a:ext uri="{FF2B5EF4-FFF2-40B4-BE49-F238E27FC236}">
                <a16:creationId xmlns:a16="http://schemas.microsoft.com/office/drawing/2014/main" id="{CF8AABC4-477E-B45D-2A1E-8BE92CEE54B6}"/>
              </a:ext>
            </a:extLst>
          </p:cNvPr>
          <p:cNvPicPr>
            <a:picLocks noGrp="1" noChangeAspect="1"/>
          </p:cNvPicPr>
          <p:nvPr>
            <p:ph sz="quarter" idx="1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0757" y="3860337"/>
            <a:ext cx="1104913" cy="1130869"/>
          </a:xfrm>
        </p:spPr>
      </p:pic>
      <p:pic>
        <p:nvPicPr>
          <p:cNvPr id="17" name="Content Placeholder 16">
            <a:extLst>
              <a:ext uri="{FF2B5EF4-FFF2-40B4-BE49-F238E27FC236}">
                <a16:creationId xmlns:a16="http://schemas.microsoft.com/office/drawing/2014/main" id="{04234B80-C8D3-69A2-C1A3-E5B1228E9CD0}"/>
              </a:ext>
            </a:extLst>
          </p:cNvPr>
          <p:cNvPicPr>
            <a:picLocks noGrp="1" noChangeAspect="1"/>
          </p:cNvPicPr>
          <p:nvPr>
            <p:ph sz="quarter" idx="1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92835" y="2560638"/>
            <a:ext cx="1230282" cy="1130869"/>
          </a:xfrm>
        </p:spPr>
      </p:pic>
      <p:pic>
        <p:nvPicPr>
          <p:cNvPr id="12" name="Graphic 11">
            <a:extLst>
              <a:ext uri="{FF2B5EF4-FFF2-40B4-BE49-F238E27FC236}">
                <a16:creationId xmlns:a16="http://schemas.microsoft.com/office/drawing/2014/main" id="{2E7FDBC8-388F-D130-C15D-2DFFEF52AA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24817" y="2483118"/>
            <a:ext cx="769463" cy="1091124"/>
          </a:xfrm>
          <a:prstGeom prst="rect">
            <a:avLst/>
          </a:prstGeom>
        </p:spPr>
      </p:pic>
      <p:pic>
        <p:nvPicPr>
          <p:cNvPr id="10" name="Graphic 9">
            <a:extLst>
              <a:ext uri="{FF2B5EF4-FFF2-40B4-BE49-F238E27FC236}">
                <a16:creationId xmlns:a16="http://schemas.microsoft.com/office/drawing/2014/main" id="{691E48D6-017E-F31E-3650-7FA894DCE76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24817" y="3880210"/>
            <a:ext cx="1710475" cy="1091124"/>
          </a:xfrm>
          <a:prstGeom prst="rect">
            <a:avLst/>
          </a:prstGeom>
        </p:spPr>
      </p:pic>
      <p:sp>
        <p:nvSpPr>
          <p:cNvPr id="4" name="Rectangle 3">
            <a:extLst>
              <a:ext uri="{FF2B5EF4-FFF2-40B4-BE49-F238E27FC236}">
                <a16:creationId xmlns:a16="http://schemas.microsoft.com/office/drawing/2014/main" id="{FF9022C3-9538-C21E-1C7F-36994A4B1A88}"/>
              </a:ext>
            </a:extLst>
          </p:cNvPr>
          <p:cNvSpPr/>
          <p:nvPr/>
        </p:nvSpPr>
        <p:spPr>
          <a:xfrm>
            <a:off x="2428544" y="2280213"/>
            <a:ext cx="4598300" cy="30672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E8B46DC0-0E42-6C51-B597-F8B29CBC3AFA}"/>
              </a:ext>
            </a:extLst>
          </p:cNvPr>
          <p:cNvSpPr>
            <a:spLocks noGrp="1"/>
          </p:cNvSpPr>
          <p:nvPr>
            <p:ph type="sldNum" sz="quarter" idx="4"/>
          </p:nvPr>
        </p:nvSpPr>
        <p:spPr/>
        <p:txBody>
          <a:bodyPr/>
          <a:lstStyle/>
          <a:p>
            <a:fld id="{330EA680-D336-4FF7-8B7A-9848BB0A1C32}" type="slidenum">
              <a:rPr lang="en-US" smtClean="0"/>
              <a:t>41</a:t>
            </a:fld>
            <a:endParaRPr lang="en-US"/>
          </a:p>
        </p:txBody>
      </p:sp>
      <p:sp>
        <p:nvSpPr>
          <p:cNvPr id="5" name="Title 4">
            <a:extLst>
              <a:ext uri="{FF2B5EF4-FFF2-40B4-BE49-F238E27FC236}">
                <a16:creationId xmlns:a16="http://schemas.microsoft.com/office/drawing/2014/main" id="{C12935E2-752A-67D5-932A-6252DAFC6730}"/>
              </a:ext>
            </a:extLst>
          </p:cNvPr>
          <p:cNvSpPr>
            <a:spLocks noGrp="1"/>
          </p:cNvSpPr>
          <p:nvPr>
            <p:ph type="title"/>
          </p:nvPr>
        </p:nvSpPr>
        <p:spPr/>
        <p:txBody>
          <a:bodyPr/>
          <a:lstStyle/>
          <a:p>
            <a:r>
              <a:rPr lang="en-US">
                <a:solidFill>
                  <a:srgbClr val="00137F"/>
                </a:solidFill>
              </a:rPr>
              <a:t>Introducing BeatScout</a:t>
            </a:r>
            <a:r>
              <a:rPr lang="en-US"/>
              <a:t>: Helping UMG </a:t>
            </a:r>
            <a:r>
              <a:rPr lang="en-US">
                <a:solidFill>
                  <a:srgbClr val="00137F"/>
                </a:solidFill>
              </a:rPr>
              <a:t>beat the competition</a:t>
            </a:r>
            <a:r>
              <a:rPr lang="en-US"/>
              <a:t> and </a:t>
            </a:r>
            <a:r>
              <a:rPr lang="en-US">
                <a:solidFill>
                  <a:srgbClr val="00137F"/>
                </a:solidFill>
              </a:rPr>
              <a:t>scout hidden gems </a:t>
            </a:r>
            <a:r>
              <a:rPr lang="en-US"/>
              <a:t>in the music industry</a:t>
            </a:r>
          </a:p>
        </p:txBody>
      </p:sp>
      <p:sp>
        <p:nvSpPr>
          <p:cNvPr id="6" name="Rectangle 5">
            <a:extLst>
              <a:ext uri="{FF2B5EF4-FFF2-40B4-BE49-F238E27FC236}">
                <a16:creationId xmlns:a16="http://schemas.microsoft.com/office/drawing/2014/main" id="{C101E51E-4F38-93F8-50D9-C8C1D0B7ECA7}"/>
              </a:ext>
            </a:extLst>
          </p:cNvPr>
          <p:cNvSpPr/>
          <p:nvPr/>
        </p:nvSpPr>
        <p:spPr>
          <a:xfrm>
            <a:off x="0" y="896754"/>
            <a:ext cx="12192000" cy="889515"/>
          </a:xfrm>
          <a:prstGeom prst="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137F"/>
                </a:solidFill>
              </a:rPr>
              <a:t>BeatScout</a:t>
            </a:r>
            <a:r>
              <a:rPr lang="en-US" dirty="0">
                <a:solidFill>
                  <a:srgbClr val="00137F"/>
                </a:solidFill>
              </a:rPr>
              <a:t> analyses a songs attributes to </a:t>
            </a:r>
            <a:r>
              <a:rPr lang="en-US" b="1" dirty="0">
                <a:solidFill>
                  <a:srgbClr val="00137F"/>
                </a:solidFill>
              </a:rPr>
              <a:t>predict whether an artist's music can go viral on TikTok</a:t>
            </a:r>
          </a:p>
        </p:txBody>
      </p:sp>
      <p:pic>
        <p:nvPicPr>
          <p:cNvPr id="2050" name="Picture 2" descr="Musical Notes Vector Art, Icons, and Graphics for Free Download">
            <a:extLst>
              <a:ext uri="{FF2B5EF4-FFF2-40B4-BE49-F238E27FC236}">
                <a16:creationId xmlns:a16="http://schemas.microsoft.com/office/drawing/2014/main" id="{C4C14122-936C-E081-4E2D-6AC4C62C130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71571" y="3007502"/>
            <a:ext cx="4655273" cy="15597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ownload HD Macbook Mockup Png Transparent PNG Image - NicePNG.com">
            <a:extLst>
              <a:ext uri="{FF2B5EF4-FFF2-40B4-BE49-F238E27FC236}">
                <a16:creationId xmlns:a16="http://schemas.microsoft.com/office/drawing/2014/main" id="{AEEBD3E5-8062-8C66-6B3C-288ED119AE38}"/>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794213" y="2185382"/>
            <a:ext cx="5868157" cy="338459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7195D91-002C-ABF4-75BF-0A9A9C8E89B2}"/>
              </a:ext>
            </a:extLst>
          </p:cNvPr>
          <p:cNvPicPr>
            <a:picLocks noChangeAspect="1"/>
          </p:cNvPicPr>
          <p:nvPr/>
        </p:nvPicPr>
        <p:blipFill>
          <a:blip r:embed="rId13"/>
          <a:stretch>
            <a:fillRect/>
          </a:stretch>
        </p:blipFill>
        <p:spPr>
          <a:xfrm>
            <a:off x="1949577" y="1876157"/>
            <a:ext cx="957934" cy="957934"/>
          </a:xfrm>
          <a:prstGeom prst="ellipse">
            <a:avLst/>
          </a:prstGeom>
        </p:spPr>
      </p:pic>
      <p:pic>
        <p:nvPicPr>
          <p:cNvPr id="7" name="Picture 6" descr="A screenshot of a cell phone&#10;&#10;Description automatically generated with medium confidence">
            <a:extLst>
              <a:ext uri="{FF2B5EF4-FFF2-40B4-BE49-F238E27FC236}">
                <a16:creationId xmlns:a16="http://schemas.microsoft.com/office/drawing/2014/main" id="{6BDAF91F-B63B-9ED0-5C60-862FC19F8B6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41337" y="2106971"/>
            <a:ext cx="1867185" cy="3546478"/>
          </a:xfrm>
          <a:prstGeom prst="rect">
            <a:avLst/>
          </a:prstGeom>
        </p:spPr>
      </p:pic>
      <p:sp>
        <p:nvSpPr>
          <p:cNvPr id="13" name="Content Placeholder 3">
            <a:extLst>
              <a:ext uri="{FF2B5EF4-FFF2-40B4-BE49-F238E27FC236}">
                <a16:creationId xmlns:a16="http://schemas.microsoft.com/office/drawing/2014/main" id="{69F3D155-BAD8-73B3-2831-64A98DD63629}"/>
              </a:ext>
            </a:extLst>
          </p:cNvPr>
          <p:cNvSpPr txBox="1">
            <a:spLocks/>
          </p:cNvSpPr>
          <p:nvPr/>
        </p:nvSpPr>
        <p:spPr>
          <a:xfrm>
            <a:off x="10820400" y="6229060"/>
            <a:ext cx="1357088" cy="250459"/>
          </a:xfrm>
          <a:prstGeom prst="rect">
            <a:avLst/>
          </a:prstGeom>
        </p:spPr>
        <p:txBody>
          <a:bodyPr anchor="ctr"/>
          <a:lstStyle>
            <a:lvl1pPr marL="0" indent="0" algn="r" defTabSz="914400" rtl="0" eaLnBrk="1" latinLnBrk="0" hangingPunct="1">
              <a:lnSpc>
                <a:spcPct val="90000"/>
              </a:lnSpc>
              <a:spcBef>
                <a:spcPts val="1000"/>
              </a:spcBef>
              <a:buFont typeface="Arial" panose="020B0604020202020204" pitchFamily="34" charset="0"/>
              <a:buNone/>
              <a:defRPr sz="1100" b="0" i="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Advait</a:t>
            </a:r>
            <a:endParaRPr lang="en-US" dirty="0"/>
          </a:p>
        </p:txBody>
      </p:sp>
    </p:spTree>
    <p:extLst>
      <p:ext uri="{BB962C8B-B14F-4D97-AF65-F5344CB8AC3E}">
        <p14:creationId xmlns:p14="http://schemas.microsoft.com/office/powerpoint/2010/main" val="18175262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ownload HD Macbook Mockup Png Transparent PNG Image - NicePNG.com">
            <a:extLst>
              <a:ext uri="{FF2B5EF4-FFF2-40B4-BE49-F238E27FC236}">
                <a16:creationId xmlns:a16="http://schemas.microsoft.com/office/drawing/2014/main" id="{AEEBD3E5-8062-8C66-6B3C-288ED119AE3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054842" y="2185382"/>
            <a:ext cx="5868157" cy="3384592"/>
          </a:xfrm>
          <a:prstGeom prst="rect">
            <a:avLst/>
          </a:prstGeom>
          <a:noFill/>
          <a:extLst>
            <a:ext uri="{909E8E84-426E-40DD-AFC4-6F175D3DCCD1}">
              <a14:hiddenFill xmlns:a14="http://schemas.microsoft.com/office/drawing/2010/main">
                <a:solidFill>
                  <a:srgbClr val="FFFFFF"/>
                </a:solidFill>
              </a14:hiddenFill>
            </a:ext>
          </a:extLst>
        </p:spPr>
      </p:pic>
      <p:pic>
        <p:nvPicPr>
          <p:cNvPr id="17" name="Content Placeholder 16">
            <a:extLst>
              <a:ext uri="{FF2B5EF4-FFF2-40B4-BE49-F238E27FC236}">
                <a16:creationId xmlns:a16="http://schemas.microsoft.com/office/drawing/2014/main" id="{04234B80-C8D3-69A2-C1A3-E5B1228E9CD0}"/>
              </a:ext>
            </a:extLst>
          </p:cNvPr>
          <p:cNvPicPr>
            <a:picLocks noGrp="1" noChangeAspect="1"/>
          </p:cNvPicPr>
          <p:nvPr>
            <p:ph sz="quarter" idx="1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28920" y="2025018"/>
            <a:ext cx="1230282" cy="1130869"/>
          </a:xfrm>
        </p:spPr>
      </p:pic>
      <p:sp>
        <p:nvSpPr>
          <p:cNvPr id="3" name="Slide Number Placeholder 2">
            <a:extLst>
              <a:ext uri="{FF2B5EF4-FFF2-40B4-BE49-F238E27FC236}">
                <a16:creationId xmlns:a16="http://schemas.microsoft.com/office/drawing/2014/main" id="{E8B46DC0-0E42-6C51-B597-F8B29CBC3AFA}"/>
              </a:ext>
            </a:extLst>
          </p:cNvPr>
          <p:cNvSpPr>
            <a:spLocks noGrp="1"/>
          </p:cNvSpPr>
          <p:nvPr>
            <p:ph type="sldNum" sz="quarter" idx="4"/>
          </p:nvPr>
        </p:nvSpPr>
        <p:spPr/>
        <p:txBody>
          <a:bodyPr/>
          <a:lstStyle/>
          <a:p>
            <a:fld id="{330EA680-D336-4FF7-8B7A-9848BB0A1C32}" type="slidenum">
              <a:rPr lang="en-US" smtClean="0"/>
              <a:t>42</a:t>
            </a:fld>
            <a:endParaRPr lang="en-US"/>
          </a:p>
        </p:txBody>
      </p:sp>
      <p:pic>
        <p:nvPicPr>
          <p:cNvPr id="19" name="Content Placeholder 18">
            <a:extLst>
              <a:ext uri="{FF2B5EF4-FFF2-40B4-BE49-F238E27FC236}">
                <a16:creationId xmlns:a16="http://schemas.microsoft.com/office/drawing/2014/main" id="{CF8AABC4-477E-B45D-2A1E-8BE92CEE54B6}"/>
              </a:ext>
            </a:extLst>
          </p:cNvPr>
          <p:cNvPicPr>
            <a:picLocks noGrp="1" noChangeAspect="1"/>
          </p:cNvPicPr>
          <p:nvPr>
            <p:ph sz="quarter" idx="12"/>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57218" y="5005661"/>
            <a:ext cx="933652" cy="955585"/>
          </a:xfrm>
        </p:spPr>
      </p:pic>
      <p:sp>
        <p:nvSpPr>
          <p:cNvPr id="5" name="Title 4">
            <a:extLst>
              <a:ext uri="{FF2B5EF4-FFF2-40B4-BE49-F238E27FC236}">
                <a16:creationId xmlns:a16="http://schemas.microsoft.com/office/drawing/2014/main" id="{C12935E2-752A-67D5-932A-6252DAFC6730}"/>
              </a:ext>
            </a:extLst>
          </p:cNvPr>
          <p:cNvSpPr>
            <a:spLocks noGrp="1"/>
          </p:cNvSpPr>
          <p:nvPr>
            <p:ph type="title"/>
          </p:nvPr>
        </p:nvSpPr>
        <p:spPr/>
        <p:txBody>
          <a:bodyPr/>
          <a:lstStyle/>
          <a:p>
            <a:r>
              <a:rPr lang="en-US">
                <a:solidFill>
                  <a:srgbClr val="00137F"/>
                </a:solidFill>
              </a:rPr>
              <a:t>Introducing BeatScout</a:t>
            </a:r>
            <a:r>
              <a:rPr lang="en-US"/>
              <a:t>: Helping UMG </a:t>
            </a:r>
            <a:r>
              <a:rPr lang="en-US">
                <a:solidFill>
                  <a:srgbClr val="00137F"/>
                </a:solidFill>
              </a:rPr>
              <a:t>beat the competition</a:t>
            </a:r>
            <a:r>
              <a:rPr lang="en-US"/>
              <a:t> and </a:t>
            </a:r>
            <a:r>
              <a:rPr lang="en-US">
                <a:solidFill>
                  <a:srgbClr val="00137F"/>
                </a:solidFill>
              </a:rPr>
              <a:t>scout hidden gems </a:t>
            </a:r>
            <a:r>
              <a:rPr lang="en-US"/>
              <a:t>in the music industry</a:t>
            </a:r>
          </a:p>
        </p:txBody>
      </p:sp>
      <p:sp>
        <p:nvSpPr>
          <p:cNvPr id="6" name="Rectangle 5">
            <a:extLst>
              <a:ext uri="{FF2B5EF4-FFF2-40B4-BE49-F238E27FC236}">
                <a16:creationId xmlns:a16="http://schemas.microsoft.com/office/drawing/2014/main" id="{C101E51E-4F38-93F8-50D9-C8C1D0B7ECA7}"/>
              </a:ext>
            </a:extLst>
          </p:cNvPr>
          <p:cNvSpPr/>
          <p:nvPr/>
        </p:nvSpPr>
        <p:spPr>
          <a:xfrm>
            <a:off x="0" y="896754"/>
            <a:ext cx="12192000" cy="889515"/>
          </a:xfrm>
          <a:prstGeom prst="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137F"/>
                </a:solidFill>
              </a:rPr>
              <a:t>BeatScout</a:t>
            </a:r>
            <a:r>
              <a:rPr lang="en-US" dirty="0">
                <a:solidFill>
                  <a:srgbClr val="00137F"/>
                </a:solidFill>
              </a:rPr>
              <a:t> analyses a songs attributes to </a:t>
            </a:r>
            <a:r>
              <a:rPr lang="en-US" b="1" dirty="0">
                <a:solidFill>
                  <a:srgbClr val="00137F"/>
                </a:solidFill>
              </a:rPr>
              <a:t>predict whether an artist's music can go viral on TikTok</a:t>
            </a:r>
          </a:p>
        </p:txBody>
      </p:sp>
      <p:pic>
        <p:nvPicPr>
          <p:cNvPr id="10" name="Graphic 9">
            <a:extLst>
              <a:ext uri="{FF2B5EF4-FFF2-40B4-BE49-F238E27FC236}">
                <a16:creationId xmlns:a16="http://schemas.microsoft.com/office/drawing/2014/main" id="{691E48D6-017E-F31E-3650-7FA894DCE76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92717" y="5061192"/>
            <a:ext cx="1710475" cy="1091124"/>
          </a:xfrm>
          <a:prstGeom prst="rect">
            <a:avLst/>
          </a:prstGeom>
        </p:spPr>
      </p:pic>
      <p:pic>
        <p:nvPicPr>
          <p:cNvPr id="12" name="Graphic 11">
            <a:extLst>
              <a:ext uri="{FF2B5EF4-FFF2-40B4-BE49-F238E27FC236}">
                <a16:creationId xmlns:a16="http://schemas.microsoft.com/office/drawing/2014/main" id="{2E7FDBC8-388F-D130-C15D-2DFFEF52AA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04213" y="2406750"/>
            <a:ext cx="627288" cy="889515"/>
          </a:xfrm>
          <a:prstGeom prst="rect">
            <a:avLst/>
          </a:prstGeom>
        </p:spPr>
      </p:pic>
      <p:pic>
        <p:nvPicPr>
          <p:cNvPr id="18" name="Picture 17">
            <a:extLst>
              <a:ext uri="{FF2B5EF4-FFF2-40B4-BE49-F238E27FC236}">
                <a16:creationId xmlns:a16="http://schemas.microsoft.com/office/drawing/2014/main" id="{6DE74C54-7F7F-0CC5-C774-3360CED3B5BF}"/>
              </a:ext>
            </a:extLst>
          </p:cNvPr>
          <p:cNvPicPr>
            <a:picLocks noChangeAspect="1"/>
          </p:cNvPicPr>
          <p:nvPr/>
        </p:nvPicPr>
        <p:blipFill>
          <a:blip r:embed="rId13"/>
          <a:stretch>
            <a:fillRect/>
          </a:stretch>
        </p:blipFill>
        <p:spPr>
          <a:xfrm>
            <a:off x="3755887" y="2590453"/>
            <a:ext cx="4466065" cy="2470739"/>
          </a:xfrm>
          <a:prstGeom prst="rect">
            <a:avLst/>
          </a:prstGeom>
        </p:spPr>
      </p:pic>
      <p:pic>
        <p:nvPicPr>
          <p:cNvPr id="4" name="Picture 3">
            <a:extLst>
              <a:ext uri="{FF2B5EF4-FFF2-40B4-BE49-F238E27FC236}">
                <a16:creationId xmlns:a16="http://schemas.microsoft.com/office/drawing/2014/main" id="{875BB20C-3CD4-8085-16BC-8DD8BB00471E}"/>
              </a:ext>
            </a:extLst>
          </p:cNvPr>
          <p:cNvPicPr>
            <a:picLocks noChangeAspect="1"/>
          </p:cNvPicPr>
          <p:nvPr/>
        </p:nvPicPr>
        <p:blipFill>
          <a:blip r:embed="rId14"/>
          <a:stretch>
            <a:fillRect/>
          </a:stretch>
        </p:blipFill>
        <p:spPr>
          <a:xfrm>
            <a:off x="3210206" y="1876157"/>
            <a:ext cx="957934" cy="957934"/>
          </a:xfrm>
          <a:prstGeom prst="ellipse">
            <a:avLst/>
          </a:prstGeom>
        </p:spPr>
      </p:pic>
      <p:pic>
        <p:nvPicPr>
          <p:cNvPr id="7" name="Picture 4" descr="Microsoft Apps">
            <a:extLst>
              <a:ext uri="{FF2B5EF4-FFF2-40B4-BE49-F238E27FC236}">
                <a16:creationId xmlns:a16="http://schemas.microsoft.com/office/drawing/2014/main" id="{37505281-A588-7C2E-91F4-99AE18ACC64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10113" y="1927355"/>
            <a:ext cx="516054" cy="516054"/>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6" descr="Spotify: Music, Podcasts, Lit - Apps on Google Play">
            <a:extLst>
              <a:ext uri="{FF2B5EF4-FFF2-40B4-BE49-F238E27FC236}">
                <a16:creationId xmlns:a16="http://schemas.microsoft.com/office/drawing/2014/main" id="{2C9DD8D6-55C3-6FB4-962B-2F82F7EE0E5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49966" y="2678387"/>
            <a:ext cx="432679" cy="43267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Content Placeholder 3">
            <a:extLst>
              <a:ext uri="{FF2B5EF4-FFF2-40B4-BE49-F238E27FC236}">
                <a16:creationId xmlns:a16="http://schemas.microsoft.com/office/drawing/2014/main" id="{2EDDD7EF-A042-F487-0A49-357D4CC7EDF3}"/>
              </a:ext>
            </a:extLst>
          </p:cNvPr>
          <p:cNvSpPr txBox="1">
            <a:spLocks/>
          </p:cNvSpPr>
          <p:nvPr/>
        </p:nvSpPr>
        <p:spPr>
          <a:xfrm>
            <a:off x="10820400" y="6229060"/>
            <a:ext cx="1357088" cy="250459"/>
          </a:xfrm>
          <a:prstGeom prst="rect">
            <a:avLst/>
          </a:prstGeom>
        </p:spPr>
        <p:txBody>
          <a:bodyPr anchor="ctr"/>
          <a:lstStyle>
            <a:lvl1pPr marL="0" indent="0" algn="r" defTabSz="914400" rtl="0" eaLnBrk="1" latinLnBrk="0" hangingPunct="1">
              <a:lnSpc>
                <a:spcPct val="90000"/>
              </a:lnSpc>
              <a:spcBef>
                <a:spcPts val="1000"/>
              </a:spcBef>
              <a:buFont typeface="Arial" panose="020B0604020202020204" pitchFamily="34" charset="0"/>
              <a:buNone/>
              <a:defRPr sz="1100" b="0" i="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Advait</a:t>
            </a:r>
            <a:endParaRPr lang="en-US" dirty="0"/>
          </a:p>
        </p:txBody>
      </p:sp>
    </p:spTree>
    <p:extLst>
      <p:ext uri="{BB962C8B-B14F-4D97-AF65-F5344CB8AC3E}">
        <p14:creationId xmlns:p14="http://schemas.microsoft.com/office/powerpoint/2010/main" val="3654725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a:extLst>
              <a:ext uri="{FF2B5EF4-FFF2-40B4-BE49-F238E27FC236}">
                <a16:creationId xmlns:a16="http://schemas.microsoft.com/office/drawing/2014/main" id="{9E63937D-E8C1-E892-1828-4F18F009393E}"/>
              </a:ext>
            </a:extLst>
          </p:cNvPr>
          <p:cNvSpPr/>
          <p:nvPr/>
        </p:nvSpPr>
        <p:spPr>
          <a:xfrm>
            <a:off x="1981513" y="4334857"/>
            <a:ext cx="8228974" cy="7048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endParaRPr>
          </a:p>
        </p:txBody>
      </p:sp>
      <p:sp>
        <p:nvSpPr>
          <p:cNvPr id="3" name="Slide Number Placeholder 2">
            <a:extLst>
              <a:ext uri="{FF2B5EF4-FFF2-40B4-BE49-F238E27FC236}">
                <a16:creationId xmlns:a16="http://schemas.microsoft.com/office/drawing/2014/main" id="{03F0C040-6158-EE2C-8137-8635AD404F47}"/>
              </a:ext>
            </a:extLst>
          </p:cNvPr>
          <p:cNvSpPr>
            <a:spLocks noGrp="1"/>
          </p:cNvSpPr>
          <p:nvPr>
            <p:ph type="sldNum" sz="quarter" idx="4"/>
          </p:nvPr>
        </p:nvSpPr>
        <p:spPr/>
        <p:txBody>
          <a:bodyPr/>
          <a:lstStyle/>
          <a:p>
            <a:fld id="{330EA680-D336-4FF7-8B7A-9848BB0A1C32}" type="slidenum">
              <a:rPr lang="en-US" smtClean="0"/>
              <a:t>43</a:t>
            </a:fld>
            <a:endParaRPr lang="en-US"/>
          </a:p>
        </p:txBody>
      </p:sp>
      <p:sp>
        <p:nvSpPr>
          <p:cNvPr id="5" name="Title 4">
            <a:extLst>
              <a:ext uri="{FF2B5EF4-FFF2-40B4-BE49-F238E27FC236}">
                <a16:creationId xmlns:a16="http://schemas.microsoft.com/office/drawing/2014/main" id="{E5897300-83A1-AC15-6FC7-61C0EAA11BEC}"/>
              </a:ext>
            </a:extLst>
          </p:cNvPr>
          <p:cNvSpPr>
            <a:spLocks noGrp="1"/>
          </p:cNvSpPr>
          <p:nvPr>
            <p:ph type="title"/>
          </p:nvPr>
        </p:nvSpPr>
        <p:spPr/>
        <p:txBody>
          <a:bodyPr/>
          <a:lstStyle/>
          <a:p>
            <a:r>
              <a:rPr lang="en-US" dirty="0"/>
              <a:t>We can </a:t>
            </a:r>
            <a:r>
              <a:rPr lang="en-US" dirty="0">
                <a:solidFill>
                  <a:srgbClr val="00137F"/>
                </a:solidFill>
              </a:rPr>
              <a:t>easily integrate </a:t>
            </a:r>
            <a:r>
              <a:rPr lang="en-US" dirty="0"/>
              <a:t>BeatScout into UMGs workflow in a variety of ways</a:t>
            </a:r>
          </a:p>
        </p:txBody>
      </p:sp>
      <p:pic>
        <p:nvPicPr>
          <p:cNvPr id="10" name="Picture 9">
            <a:extLst>
              <a:ext uri="{FF2B5EF4-FFF2-40B4-BE49-F238E27FC236}">
                <a16:creationId xmlns:a16="http://schemas.microsoft.com/office/drawing/2014/main" id="{CC6062F6-3755-686E-56DA-1E5AB7C9F6D7}"/>
              </a:ext>
            </a:extLst>
          </p:cNvPr>
          <p:cNvPicPr>
            <a:picLocks noChangeAspect="1"/>
          </p:cNvPicPr>
          <p:nvPr/>
        </p:nvPicPr>
        <p:blipFill>
          <a:blip r:embed="rId3"/>
          <a:stretch>
            <a:fillRect/>
          </a:stretch>
        </p:blipFill>
        <p:spPr>
          <a:xfrm>
            <a:off x="2383735" y="7035104"/>
            <a:ext cx="6375400" cy="2616200"/>
          </a:xfrm>
          <a:prstGeom prst="rect">
            <a:avLst/>
          </a:prstGeom>
        </p:spPr>
      </p:pic>
      <p:sp>
        <p:nvSpPr>
          <p:cNvPr id="26" name="Rectangle 25">
            <a:extLst>
              <a:ext uri="{FF2B5EF4-FFF2-40B4-BE49-F238E27FC236}">
                <a16:creationId xmlns:a16="http://schemas.microsoft.com/office/drawing/2014/main" id="{F7175A72-6682-12EF-BAB0-82F20EAA1DA8}"/>
              </a:ext>
            </a:extLst>
          </p:cNvPr>
          <p:cNvSpPr/>
          <p:nvPr/>
        </p:nvSpPr>
        <p:spPr>
          <a:xfrm>
            <a:off x="1" y="1749508"/>
            <a:ext cx="4205102" cy="2077643"/>
          </a:xfrm>
          <a:prstGeom prst="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BeatScout</a:t>
            </a:r>
            <a:r>
              <a:rPr lang="en-US" sz="1600" dirty="0">
                <a:solidFill>
                  <a:schemeClr val="tx1"/>
                </a:solidFill>
              </a:rPr>
              <a:t> can help A&amp;R teams comb through </a:t>
            </a:r>
            <a:r>
              <a:rPr lang="en-US" sz="1600" b="1" dirty="0">
                <a:solidFill>
                  <a:schemeClr val="tx1"/>
                </a:solidFill>
              </a:rPr>
              <a:t>hundreds</a:t>
            </a:r>
            <a:r>
              <a:rPr lang="en-US" sz="1600" dirty="0">
                <a:solidFill>
                  <a:schemeClr val="tx1"/>
                </a:solidFill>
              </a:rPr>
              <a:t> or </a:t>
            </a:r>
            <a:r>
              <a:rPr lang="en-US" sz="1600" b="1" dirty="0">
                <a:solidFill>
                  <a:schemeClr val="tx1"/>
                </a:solidFill>
              </a:rPr>
              <a:t>thousands</a:t>
            </a:r>
            <a:r>
              <a:rPr lang="en-US" sz="1600" dirty="0">
                <a:solidFill>
                  <a:schemeClr val="tx1"/>
                </a:solidFill>
              </a:rPr>
              <a:t> of artists at once</a:t>
            </a:r>
          </a:p>
        </p:txBody>
      </p:sp>
      <p:sp>
        <p:nvSpPr>
          <p:cNvPr id="28" name="Rectangle 27">
            <a:extLst>
              <a:ext uri="{FF2B5EF4-FFF2-40B4-BE49-F238E27FC236}">
                <a16:creationId xmlns:a16="http://schemas.microsoft.com/office/drawing/2014/main" id="{AA11C78A-C55B-1079-F01D-D01274FA9C64}"/>
              </a:ext>
            </a:extLst>
          </p:cNvPr>
          <p:cNvSpPr/>
          <p:nvPr/>
        </p:nvSpPr>
        <p:spPr>
          <a:xfrm>
            <a:off x="4205104" y="1749508"/>
            <a:ext cx="3781792" cy="207764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Audition can be </a:t>
            </a:r>
            <a:r>
              <a:rPr lang="en-US" sz="1600" b="1" dirty="0">
                <a:solidFill>
                  <a:schemeClr val="tx1"/>
                </a:solidFill>
              </a:rPr>
              <a:t>streamlined</a:t>
            </a:r>
            <a:r>
              <a:rPr lang="en-US" sz="1600" dirty="0">
                <a:solidFill>
                  <a:schemeClr val="tx1"/>
                </a:solidFill>
              </a:rPr>
              <a:t> by relying on BeatScout to </a:t>
            </a:r>
            <a:r>
              <a:rPr lang="en-US" sz="1600" b="1" dirty="0">
                <a:solidFill>
                  <a:schemeClr val="tx1"/>
                </a:solidFill>
              </a:rPr>
              <a:t>narrow down applications</a:t>
            </a:r>
          </a:p>
        </p:txBody>
      </p:sp>
      <p:sp>
        <p:nvSpPr>
          <p:cNvPr id="29" name="Rectangle 28">
            <a:extLst>
              <a:ext uri="{FF2B5EF4-FFF2-40B4-BE49-F238E27FC236}">
                <a16:creationId xmlns:a16="http://schemas.microsoft.com/office/drawing/2014/main" id="{1DE55563-4A0C-3728-18CC-98F4523E6C15}"/>
              </a:ext>
            </a:extLst>
          </p:cNvPr>
          <p:cNvSpPr/>
          <p:nvPr/>
        </p:nvSpPr>
        <p:spPr>
          <a:xfrm>
            <a:off x="7986896" y="1749508"/>
            <a:ext cx="4190592" cy="20776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For UMGs artists, </a:t>
            </a:r>
            <a:r>
              <a:rPr lang="en-US" sz="1600" b="1" dirty="0">
                <a:solidFill>
                  <a:schemeClr val="tx1"/>
                </a:solidFill>
              </a:rPr>
              <a:t>BeatScout</a:t>
            </a:r>
            <a:r>
              <a:rPr lang="en-US" sz="1600" dirty="0">
                <a:solidFill>
                  <a:schemeClr val="tx1"/>
                </a:solidFill>
              </a:rPr>
              <a:t> help Marketing Teams decide </a:t>
            </a:r>
            <a:r>
              <a:rPr lang="en-US" sz="1600" b="1" dirty="0">
                <a:solidFill>
                  <a:schemeClr val="tx1"/>
                </a:solidFill>
              </a:rPr>
              <a:t>which songs need a promotional push</a:t>
            </a:r>
          </a:p>
        </p:txBody>
      </p:sp>
      <p:sp>
        <p:nvSpPr>
          <p:cNvPr id="30" name="Rounded Rectangle 29">
            <a:extLst>
              <a:ext uri="{FF2B5EF4-FFF2-40B4-BE49-F238E27FC236}">
                <a16:creationId xmlns:a16="http://schemas.microsoft.com/office/drawing/2014/main" id="{E2666453-F777-2B44-2D08-247DE47BCAC1}"/>
              </a:ext>
            </a:extLst>
          </p:cNvPr>
          <p:cNvSpPr/>
          <p:nvPr/>
        </p:nvSpPr>
        <p:spPr>
          <a:xfrm>
            <a:off x="746350" y="3603801"/>
            <a:ext cx="2996696" cy="446700"/>
          </a:xfrm>
          <a:prstGeom prst="roundRect">
            <a:avLst/>
          </a:prstGeom>
          <a:solidFill>
            <a:srgbClr val="21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Discovery</a:t>
            </a:r>
          </a:p>
        </p:txBody>
      </p:sp>
      <p:sp>
        <p:nvSpPr>
          <p:cNvPr id="32" name="Rounded Rectangle 31">
            <a:extLst>
              <a:ext uri="{FF2B5EF4-FFF2-40B4-BE49-F238E27FC236}">
                <a16:creationId xmlns:a16="http://schemas.microsoft.com/office/drawing/2014/main" id="{CD9DDB8B-A0E1-BB7C-1135-6DF7FC0D4FA1}"/>
              </a:ext>
            </a:extLst>
          </p:cNvPr>
          <p:cNvSpPr/>
          <p:nvPr/>
        </p:nvSpPr>
        <p:spPr>
          <a:xfrm>
            <a:off x="4597652" y="3603801"/>
            <a:ext cx="2996696" cy="446700"/>
          </a:xfrm>
          <a:prstGeom prst="roundRect">
            <a:avLst/>
          </a:prstGeom>
          <a:solidFill>
            <a:srgbClr val="21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Auditions</a:t>
            </a:r>
          </a:p>
        </p:txBody>
      </p:sp>
      <p:sp>
        <p:nvSpPr>
          <p:cNvPr id="33" name="Rounded Rectangle 32">
            <a:extLst>
              <a:ext uri="{FF2B5EF4-FFF2-40B4-BE49-F238E27FC236}">
                <a16:creationId xmlns:a16="http://schemas.microsoft.com/office/drawing/2014/main" id="{F3250D9D-04FF-909A-3B12-07FC3F38E318}"/>
              </a:ext>
            </a:extLst>
          </p:cNvPr>
          <p:cNvSpPr/>
          <p:nvPr/>
        </p:nvSpPr>
        <p:spPr>
          <a:xfrm>
            <a:off x="8583844" y="3592476"/>
            <a:ext cx="2996696" cy="446700"/>
          </a:xfrm>
          <a:prstGeom prst="roundRect">
            <a:avLst/>
          </a:prstGeom>
          <a:solidFill>
            <a:srgbClr val="21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Marketing</a:t>
            </a:r>
          </a:p>
        </p:txBody>
      </p:sp>
      <p:pic>
        <p:nvPicPr>
          <p:cNvPr id="14" name="Graphic 13">
            <a:extLst>
              <a:ext uri="{FF2B5EF4-FFF2-40B4-BE49-F238E27FC236}">
                <a16:creationId xmlns:a16="http://schemas.microsoft.com/office/drawing/2014/main" id="{D11DB443-F216-06B0-58BD-CB9DD9B4AE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2418" y="781051"/>
            <a:ext cx="2084560" cy="1490214"/>
          </a:xfrm>
          <a:prstGeom prst="rect">
            <a:avLst/>
          </a:prstGeom>
        </p:spPr>
      </p:pic>
      <p:pic>
        <p:nvPicPr>
          <p:cNvPr id="19" name="Content Placeholder 18">
            <a:extLst>
              <a:ext uri="{FF2B5EF4-FFF2-40B4-BE49-F238E27FC236}">
                <a16:creationId xmlns:a16="http://schemas.microsoft.com/office/drawing/2014/main" id="{03861DAD-6355-0DCE-57D8-35029B90B9DE}"/>
              </a:ext>
            </a:extLst>
          </p:cNvPr>
          <p:cNvPicPr>
            <a:picLocks noGrp="1" noChangeAspect="1"/>
          </p:cNvPicPr>
          <p:nvPr>
            <p:ph sz="quarter" idx="11"/>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78156" y="860950"/>
            <a:ext cx="1355303" cy="1387143"/>
          </a:xfrm>
        </p:spPr>
      </p:pic>
      <p:pic>
        <p:nvPicPr>
          <p:cNvPr id="23" name="Content Placeholder 22">
            <a:extLst>
              <a:ext uri="{FF2B5EF4-FFF2-40B4-BE49-F238E27FC236}">
                <a16:creationId xmlns:a16="http://schemas.microsoft.com/office/drawing/2014/main" id="{D9D6991C-261C-57B7-3B1E-63CFB53E3BAF}"/>
              </a:ext>
            </a:extLst>
          </p:cNvPr>
          <p:cNvPicPr>
            <a:picLocks noGrp="1" noChangeAspect="1"/>
          </p:cNvPicPr>
          <p:nvPr>
            <p:ph sz="quarter" idx="12"/>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04414" y="855281"/>
            <a:ext cx="1446489" cy="1254584"/>
          </a:xfrm>
        </p:spPr>
      </p:pic>
      <p:sp>
        <p:nvSpPr>
          <p:cNvPr id="24" name="Rectangle 23">
            <a:extLst>
              <a:ext uri="{FF2B5EF4-FFF2-40B4-BE49-F238E27FC236}">
                <a16:creationId xmlns:a16="http://schemas.microsoft.com/office/drawing/2014/main" id="{616A5E40-5B23-0C98-53B4-BECAEA50D809}"/>
              </a:ext>
            </a:extLst>
          </p:cNvPr>
          <p:cNvSpPr/>
          <p:nvPr/>
        </p:nvSpPr>
        <p:spPr>
          <a:xfrm>
            <a:off x="4205104" y="843159"/>
            <a:ext cx="7972384" cy="340036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786C8C84-E7DD-DFF9-9237-376E09433A92}"/>
              </a:ext>
            </a:extLst>
          </p:cNvPr>
          <p:cNvSpPr txBox="1"/>
          <p:nvPr/>
        </p:nvSpPr>
        <p:spPr>
          <a:xfrm>
            <a:off x="2534598" y="4517986"/>
            <a:ext cx="7459699" cy="338554"/>
          </a:xfrm>
          <a:prstGeom prst="rect">
            <a:avLst/>
          </a:prstGeom>
          <a:noFill/>
        </p:spPr>
        <p:txBody>
          <a:bodyPr wrap="square" rtlCol="0">
            <a:spAutoFit/>
          </a:bodyPr>
          <a:lstStyle/>
          <a:p>
            <a:r>
              <a:rPr lang="en-US" sz="1600" dirty="0"/>
              <a:t>UMG wants to recruit </a:t>
            </a:r>
            <a:r>
              <a:rPr lang="en-US" sz="1600" b="1" dirty="0"/>
              <a:t>at least 10 new HipHop artists? </a:t>
            </a:r>
            <a:r>
              <a:rPr lang="en-US" sz="1600" dirty="0"/>
              <a:t>No idea where to start?</a:t>
            </a:r>
            <a:r>
              <a:rPr lang="en-US" sz="1600" b="1" dirty="0"/>
              <a:t> </a:t>
            </a:r>
          </a:p>
        </p:txBody>
      </p:sp>
      <p:pic>
        <p:nvPicPr>
          <p:cNvPr id="35" name="Graphic 34" descr="Information with solid fill">
            <a:extLst>
              <a:ext uri="{FF2B5EF4-FFF2-40B4-BE49-F238E27FC236}">
                <a16:creationId xmlns:a16="http://schemas.microsoft.com/office/drawing/2014/main" id="{1692EE2F-6AB2-4801-6953-B764BCD1496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48134" y="4409045"/>
            <a:ext cx="521685" cy="521685"/>
          </a:xfrm>
          <a:prstGeom prst="rect">
            <a:avLst/>
          </a:prstGeom>
        </p:spPr>
      </p:pic>
      <p:sp>
        <p:nvSpPr>
          <p:cNvPr id="37" name="TextBox 36">
            <a:extLst>
              <a:ext uri="{FF2B5EF4-FFF2-40B4-BE49-F238E27FC236}">
                <a16:creationId xmlns:a16="http://schemas.microsoft.com/office/drawing/2014/main" id="{B1BB950F-0115-47EB-C091-921F1CE1F168}"/>
              </a:ext>
            </a:extLst>
          </p:cNvPr>
          <p:cNvSpPr txBox="1"/>
          <p:nvPr/>
        </p:nvSpPr>
        <p:spPr>
          <a:xfrm>
            <a:off x="1429120" y="5394884"/>
            <a:ext cx="9321783" cy="338554"/>
          </a:xfrm>
          <a:prstGeom prst="rect">
            <a:avLst/>
          </a:prstGeom>
          <a:noFill/>
        </p:spPr>
        <p:txBody>
          <a:bodyPr wrap="none" rtlCol="0">
            <a:spAutoFit/>
          </a:bodyPr>
          <a:lstStyle/>
          <a:p>
            <a:r>
              <a:rPr lang="en-US" sz="1600" dirty="0"/>
              <a:t>Simply filter for 1000 HipHop songs with less than 10,000 streams and run them through </a:t>
            </a:r>
            <a:r>
              <a:rPr lang="en-US" sz="1600" b="1" dirty="0"/>
              <a:t>BeatScout!</a:t>
            </a:r>
          </a:p>
        </p:txBody>
      </p:sp>
      <p:sp>
        <p:nvSpPr>
          <p:cNvPr id="39" name="Content Placeholder 3">
            <a:extLst>
              <a:ext uri="{FF2B5EF4-FFF2-40B4-BE49-F238E27FC236}">
                <a16:creationId xmlns:a16="http://schemas.microsoft.com/office/drawing/2014/main" id="{B0A108F3-5F0B-529D-5BA6-780F491989BD}"/>
              </a:ext>
            </a:extLst>
          </p:cNvPr>
          <p:cNvSpPr txBox="1">
            <a:spLocks/>
          </p:cNvSpPr>
          <p:nvPr/>
        </p:nvSpPr>
        <p:spPr>
          <a:xfrm>
            <a:off x="10820400" y="6229060"/>
            <a:ext cx="1357088" cy="250459"/>
          </a:xfrm>
          <a:prstGeom prst="rect">
            <a:avLst/>
          </a:prstGeom>
        </p:spPr>
        <p:txBody>
          <a:bodyPr anchor="ctr"/>
          <a:lstStyle>
            <a:lvl1pPr marL="0" indent="0" algn="r" defTabSz="914400" rtl="0" eaLnBrk="1" latinLnBrk="0" hangingPunct="1">
              <a:lnSpc>
                <a:spcPct val="90000"/>
              </a:lnSpc>
              <a:spcBef>
                <a:spcPts val="1000"/>
              </a:spcBef>
              <a:buFont typeface="Arial" panose="020B0604020202020204" pitchFamily="34" charset="0"/>
              <a:buNone/>
              <a:defRPr sz="1100" b="0" i="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Advait</a:t>
            </a:r>
            <a:endParaRPr lang="en-US" dirty="0"/>
          </a:p>
        </p:txBody>
      </p:sp>
    </p:spTree>
    <p:extLst>
      <p:ext uri="{BB962C8B-B14F-4D97-AF65-F5344CB8AC3E}">
        <p14:creationId xmlns:p14="http://schemas.microsoft.com/office/powerpoint/2010/main" val="22858435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F0C040-6158-EE2C-8137-8635AD404F47}"/>
              </a:ext>
            </a:extLst>
          </p:cNvPr>
          <p:cNvSpPr>
            <a:spLocks noGrp="1"/>
          </p:cNvSpPr>
          <p:nvPr>
            <p:ph type="sldNum" sz="quarter" idx="4"/>
          </p:nvPr>
        </p:nvSpPr>
        <p:spPr/>
        <p:txBody>
          <a:bodyPr/>
          <a:lstStyle/>
          <a:p>
            <a:fld id="{330EA680-D336-4FF7-8B7A-9848BB0A1C32}" type="slidenum">
              <a:rPr lang="en-US" smtClean="0"/>
              <a:t>44</a:t>
            </a:fld>
            <a:endParaRPr lang="en-US"/>
          </a:p>
        </p:txBody>
      </p:sp>
      <p:sp>
        <p:nvSpPr>
          <p:cNvPr id="5" name="Title 4">
            <a:extLst>
              <a:ext uri="{FF2B5EF4-FFF2-40B4-BE49-F238E27FC236}">
                <a16:creationId xmlns:a16="http://schemas.microsoft.com/office/drawing/2014/main" id="{E5897300-83A1-AC15-6FC7-61C0EAA11BEC}"/>
              </a:ext>
            </a:extLst>
          </p:cNvPr>
          <p:cNvSpPr>
            <a:spLocks noGrp="1"/>
          </p:cNvSpPr>
          <p:nvPr>
            <p:ph type="title"/>
          </p:nvPr>
        </p:nvSpPr>
        <p:spPr/>
        <p:txBody>
          <a:bodyPr/>
          <a:lstStyle/>
          <a:p>
            <a:r>
              <a:rPr lang="en-US" dirty="0"/>
              <a:t>We can </a:t>
            </a:r>
            <a:r>
              <a:rPr lang="en-US" dirty="0">
                <a:solidFill>
                  <a:srgbClr val="00137F"/>
                </a:solidFill>
              </a:rPr>
              <a:t>easily integrate </a:t>
            </a:r>
            <a:r>
              <a:rPr lang="en-US" dirty="0"/>
              <a:t>BeatScout into UMGs workflow in a variety of ways</a:t>
            </a:r>
          </a:p>
        </p:txBody>
      </p:sp>
      <p:pic>
        <p:nvPicPr>
          <p:cNvPr id="10" name="Picture 9">
            <a:extLst>
              <a:ext uri="{FF2B5EF4-FFF2-40B4-BE49-F238E27FC236}">
                <a16:creationId xmlns:a16="http://schemas.microsoft.com/office/drawing/2014/main" id="{CC6062F6-3755-686E-56DA-1E5AB7C9F6D7}"/>
              </a:ext>
            </a:extLst>
          </p:cNvPr>
          <p:cNvPicPr>
            <a:picLocks noChangeAspect="1"/>
          </p:cNvPicPr>
          <p:nvPr/>
        </p:nvPicPr>
        <p:blipFill>
          <a:blip r:embed="rId3"/>
          <a:stretch>
            <a:fillRect/>
          </a:stretch>
        </p:blipFill>
        <p:spPr>
          <a:xfrm>
            <a:off x="2383735" y="7035104"/>
            <a:ext cx="6375400" cy="2616200"/>
          </a:xfrm>
          <a:prstGeom prst="rect">
            <a:avLst/>
          </a:prstGeom>
        </p:spPr>
      </p:pic>
      <p:sp>
        <p:nvSpPr>
          <p:cNvPr id="26" name="Rectangle 25">
            <a:extLst>
              <a:ext uri="{FF2B5EF4-FFF2-40B4-BE49-F238E27FC236}">
                <a16:creationId xmlns:a16="http://schemas.microsoft.com/office/drawing/2014/main" id="{F7175A72-6682-12EF-BAB0-82F20EAA1DA8}"/>
              </a:ext>
            </a:extLst>
          </p:cNvPr>
          <p:cNvSpPr/>
          <p:nvPr/>
        </p:nvSpPr>
        <p:spPr>
          <a:xfrm>
            <a:off x="1" y="1749508"/>
            <a:ext cx="4205102" cy="2077643"/>
          </a:xfrm>
          <a:prstGeom prst="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BeatScout</a:t>
            </a:r>
            <a:r>
              <a:rPr lang="en-US" sz="1600" dirty="0">
                <a:solidFill>
                  <a:schemeClr val="tx1"/>
                </a:solidFill>
              </a:rPr>
              <a:t> can help A&amp;R teams comb through </a:t>
            </a:r>
            <a:r>
              <a:rPr lang="en-US" sz="1600" b="1" dirty="0">
                <a:solidFill>
                  <a:schemeClr val="tx1"/>
                </a:solidFill>
              </a:rPr>
              <a:t>hundreds</a:t>
            </a:r>
            <a:r>
              <a:rPr lang="en-US" sz="1600" dirty="0">
                <a:solidFill>
                  <a:schemeClr val="tx1"/>
                </a:solidFill>
              </a:rPr>
              <a:t> or </a:t>
            </a:r>
            <a:r>
              <a:rPr lang="en-US" sz="1600" b="1" dirty="0">
                <a:solidFill>
                  <a:schemeClr val="tx1"/>
                </a:solidFill>
              </a:rPr>
              <a:t>thousands</a:t>
            </a:r>
            <a:r>
              <a:rPr lang="en-US" sz="1600" dirty="0">
                <a:solidFill>
                  <a:schemeClr val="tx1"/>
                </a:solidFill>
              </a:rPr>
              <a:t> of artists at once</a:t>
            </a:r>
          </a:p>
        </p:txBody>
      </p:sp>
      <p:sp>
        <p:nvSpPr>
          <p:cNvPr id="28" name="Rectangle 27">
            <a:extLst>
              <a:ext uri="{FF2B5EF4-FFF2-40B4-BE49-F238E27FC236}">
                <a16:creationId xmlns:a16="http://schemas.microsoft.com/office/drawing/2014/main" id="{AA11C78A-C55B-1079-F01D-D01274FA9C64}"/>
              </a:ext>
            </a:extLst>
          </p:cNvPr>
          <p:cNvSpPr/>
          <p:nvPr/>
        </p:nvSpPr>
        <p:spPr>
          <a:xfrm>
            <a:off x="4205104" y="1749508"/>
            <a:ext cx="3781792" cy="207764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Audition can be </a:t>
            </a:r>
            <a:r>
              <a:rPr lang="en-US" sz="1600" b="1" dirty="0">
                <a:solidFill>
                  <a:schemeClr val="tx1"/>
                </a:solidFill>
              </a:rPr>
              <a:t>streamlined</a:t>
            </a:r>
            <a:r>
              <a:rPr lang="en-US" sz="1600" dirty="0">
                <a:solidFill>
                  <a:schemeClr val="tx1"/>
                </a:solidFill>
              </a:rPr>
              <a:t> by relying on BeatScout to </a:t>
            </a:r>
            <a:r>
              <a:rPr lang="en-US" sz="1600" b="1" dirty="0">
                <a:solidFill>
                  <a:schemeClr val="tx1"/>
                </a:solidFill>
              </a:rPr>
              <a:t>narrow down applications</a:t>
            </a:r>
          </a:p>
        </p:txBody>
      </p:sp>
      <p:sp>
        <p:nvSpPr>
          <p:cNvPr id="29" name="Rectangle 28">
            <a:extLst>
              <a:ext uri="{FF2B5EF4-FFF2-40B4-BE49-F238E27FC236}">
                <a16:creationId xmlns:a16="http://schemas.microsoft.com/office/drawing/2014/main" id="{1DE55563-4A0C-3728-18CC-98F4523E6C15}"/>
              </a:ext>
            </a:extLst>
          </p:cNvPr>
          <p:cNvSpPr/>
          <p:nvPr/>
        </p:nvSpPr>
        <p:spPr>
          <a:xfrm>
            <a:off x="7986896" y="1749508"/>
            <a:ext cx="4190592" cy="20776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For UMGs artists, </a:t>
            </a:r>
            <a:r>
              <a:rPr lang="en-US" sz="1600" b="1" dirty="0">
                <a:solidFill>
                  <a:schemeClr val="tx1"/>
                </a:solidFill>
              </a:rPr>
              <a:t>BeatScout</a:t>
            </a:r>
            <a:r>
              <a:rPr lang="en-US" sz="1600" dirty="0">
                <a:solidFill>
                  <a:schemeClr val="tx1"/>
                </a:solidFill>
              </a:rPr>
              <a:t> help Marketing Teams decide </a:t>
            </a:r>
            <a:r>
              <a:rPr lang="en-US" sz="1600" b="1" dirty="0">
                <a:solidFill>
                  <a:schemeClr val="tx1"/>
                </a:solidFill>
              </a:rPr>
              <a:t>which songs need a promotional push</a:t>
            </a:r>
          </a:p>
        </p:txBody>
      </p:sp>
      <p:sp>
        <p:nvSpPr>
          <p:cNvPr id="30" name="Rounded Rectangle 29">
            <a:extLst>
              <a:ext uri="{FF2B5EF4-FFF2-40B4-BE49-F238E27FC236}">
                <a16:creationId xmlns:a16="http://schemas.microsoft.com/office/drawing/2014/main" id="{E2666453-F777-2B44-2D08-247DE47BCAC1}"/>
              </a:ext>
            </a:extLst>
          </p:cNvPr>
          <p:cNvSpPr/>
          <p:nvPr/>
        </p:nvSpPr>
        <p:spPr>
          <a:xfrm>
            <a:off x="746350" y="3603801"/>
            <a:ext cx="2996696" cy="446700"/>
          </a:xfrm>
          <a:prstGeom prst="roundRect">
            <a:avLst/>
          </a:prstGeom>
          <a:solidFill>
            <a:srgbClr val="21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Discovery</a:t>
            </a:r>
          </a:p>
        </p:txBody>
      </p:sp>
      <p:sp>
        <p:nvSpPr>
          <p:cNvPr id="32" name="Rounded Rectangle 31">
            <a:extLst>
              <a:ext uri="{FF2B5EF4-FFF2-40B4-BE49-F238E27FC236}">
                <a16:creationId xmlns:a16="http://schemas.microsoft.com/office/drawing/2014/main" id="{CD9DDB8B-A0E1-BB7C-1135-6DF7FC0D4FA1}"/>
              </a:ext>
            </a:extLst>
          </p:cNvPr>
          <p:cNvSpPr/>
          <p:nvPr/>
        </p:nvSpPr>
        <p:spPr>
          <a:xfrm>
            <a:off x="4597652" y="3603801"/>
            <a:ext cx="2996696" cy="446700"/>
          </a:xfrm>
          <a:prstGeom prst="roundRect">
            <a:avLst/>
          </a:prstGeom>
          <a:solidFill>
            <a:srgbClr val="21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Auditions</a:t>
            </a:r>
          </a:p>
        </p:txBody>
      </p:sp>
      <p:sp>
        <p:nvSpPr>
          <p:cNvPr id="33" name="Rounded Rectangle 32">
            <a:extLst>
              <a:ext uri="{FF2B5EF4-FFF2-40B4-BE49-F238E27FC236}">
                <a16:creationId xmlns:a16="http://schemas.microsoft.com/office/drawing/2014/main" id="{F3250D9D-04FF-909A-3B12-07FC3F38E318}"/>
              </a:ext>
            </a:extLst>
          </p:cNvPr>
          <p:cNvSpPr/>
          <p:nvPr/>
        </p:nvSpPr>
        <p:spPr>
          <a:xfrm>
            <a:off x="8583844" y="3592476"/>
            <a:ext cx="2996696" cy="446700"/>
          </a:xfrm>
          <a:prstGeom prst="roundRect">
            <a:avLst/>
          </a:prstGeom>
          <a:solidFill>
            <a:srgbClr val="21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Marketing</a:t>
            </a:r>
          </a:p>
        </p:txBody>
      </p:sp>
      <p:pic>
        <p:nvPicPr>
          <p:cNvPr id="14" name="Graphic 13">
            <a:extLst>
              <a:ext uri="{FF2B5EF4-FFF2-40B4-BE49-F238E27FC236}">
                <a16:creationId xmlns:a16="http://schemas.microsoft.com/office/drawing/2014/main" id="{D11DB443-F216-06B0-58BD-CB9DD9B4AE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2418" y="781051"/>
            <a:ext cx="2084560" cy="1490214"/>
          </a:xfrm>
          <a:prstGeom prst="rect">
            <a:avLst/>
          </a:prstGeom>
        </p:spPr>
      </p:pic>
      <p:pic>
        <p:nvPicPr>
          <p:cNvPr id="23" name="Content Placeholder 22">
            <a:extLst>
              <a:ext uri="{FF2B5EF4-FFF2-40B4-BE49-F238E27FC236}">
                <a16:creationId xmlns:a16="http://schemas.microsoft.com/office/drawing/2014/main" id="{D9D6991C-261C-57B7-3B1E-63CFB53E3BAF}"/>
              </a:ext>
            </a:extLst>
          </p:cNvPr>
          <p:cNvPicPr>
            <a:picLocks noGrp="1" noChangeAspect="1"/>
          </p:cNvPicPr>
          <p:nvPr>
            <p:ph sz="quarter" idx="12"/>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04414" y="855281"/>
            <a:ext cx="1446489" cy="1254584"/>
          </a:xfrm>
        </p:spPr>
      </p:pic>
      <p:sp>
        <p:nvSpPr>
          <p:cNvPr id="4" name="Content Placeholder 3">
            <a:extLst>
              <a:ext uri="{FF2B5EF4-FFF2-40B4-BE49-F238E27FC236}">
                <a16:creationId xmlns:a16="http://schemas.microsoft.com/office/drawing/2014/main" id="{2DFFBED4-D768-C957-8CB2-11158FEF5CBE}"/>
              </a:ext>
            </a:extLst>
          </p:cNvPr>
          <p:cNvSpPr>
            <a:spLocks noGrp="1"/>
          </p:cNvSpPr>
          <p:nvPr>
            <p:ph sz="quarter" idx="11"/>
          </p:nvPr>
        </p:nvSpPr>
        <p:spPr/>
        <p:txBody>
          <a:bodyPr/>
          <a:lstStyle/>
          <a:p>
            <a:endParaRPr lang="en-US"/>
          </a:p>
        </p:txBody>
      </p:sp>
      <p:pic>
        <p:nvPicPr>
          <p:cNvPr id="6" name="Content Placeholder 18">
            <a:extLst>
              <a:ext uri="{FF2B5EF4-FFF2-40B4-BE49-F238E27FC236}">
                <a16:creationId xmlns:a16="http://schemas.microsoft.com/office/drawing/2014/main" id="{07B4ACF1-0A2A-3123-98E3-727416B53E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78156" y="860950"/>
            <a:ext cx="1355303" cy="1387143"/>
          </a:xfrm>
          <a:prstGeom prst="rect">
            <a:avLst/>
          </a:prstGeom>
        </p:spPr>
      </p:pic>
      <p:sp>
        <p:nvSpPr>
          <p:cNvPr id="7" name="Rectangle 6">
            <a:extLst>
              <a:ext uri="{FF2B5EF4-FFF2-40B4-BE49-F238E27FC236}">
                <a16:creationId xmlns:a16="http://schemas.microsoft.com/office/drawing/2014/main" id="{35E56A8B-5255-8B93-08B2-6D5AF349C649}"/>
              </a:ext>
            </a:extLst>
          </p:cNvPr>
          <p:cNvSpPr/>
          <p:nvPr/>
        </p:nvSpPr>
        <p:spPr>
          <a:xfrm>
            <a:off x="0" y="781051"/>
            <a:ext cx="4205102" cy="3400333"/>
          </a:xfrm>
          <a:prstGeom prst="rect">
            <a:avLst/>
          </a:prstGeom>
          <a:solidFill>
            <a:srgbClr val="FFFFFF">
              <a:alpha val="7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3023ABF-410D-9055-1F53-20E2EB90AD65}"/>
              </a:ext>
            </a:extLst>
          </p:cNvPr>
          <p:cNvSpPr/>
          <p:nvPr/>
        </p:nvSpPr>
        <p:spPr>
          <a:xfrm>
            <a:off x="7986898" y="843160"/>
            <a:ext cx="4205102" cy="3338224"/>
          </a:xfrm>
          <a:prstGeom prst="rect">
            <a:avLst/>
          </a:prstGeom>
          <a:solidFill>
            <a:srgbClr val="FFFFFF">
              <a:alpha val="7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9" name="Rounded Rectangle 8">
            <a:extLst>
              <a:ext uri="{FF2B5EF4-FFF2-40B4-BE49-F238E27FC236}">
                <a16:creationId xmlns:a16="http://schemas.microsoft.com/office/drawing/2014/main" id="{2121BAB6-CFBB-99D8-BC00-63C8E77B4B82}"/>
              </a:ext>
            </a:extLst>
          </p:cNvPr>
          <p:cNvSpPr/>
          <p:nvPr/>
        </p:nvSpPr>
        <p:spPr>
          <a:xfrm>
            <a:off x="2383735" y="4334857"/>
            <a:ext cx="7598661" cy="7048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Received 100 new Song Demos this week? No time to listen to all of them?</a:t>
            </a:r>
          </a:p>
        </p:txBody>
      </p:sp>
      <p:pic>
        <p:nvPicPr>
          <p:cNvPr id="11" name="Graphic 10" descr="Information with solid fill">
            <a:extLst>
              <a:ext uri="{FF2B5EF4-FFF2-40B4-BE49-F238E27FC236}">
                <a16:creationId xmlns:a16="http://schemas.microsoft.com/office/drawing/2014/main" id="{58FB03BF-1DAA-99C9-A0A4-B3FED14762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357" y="4409045"/>
            <a:ext cx="521685" cy="521685"/>
          </a:xfrm>
          <a:prstGeom prst="rect">
            <a:avLst/>
          </a:prstGeom>
        </p:spPr>
      </p:pic>
      <p:sp>
        <p:nvSpPr>
          <p:cNvPr id="12" name="TextBox 11">
            <a:extLst>
              <a:ext uri="{FF2B5EF4-FFF2-40B4-BE49-F238E27FC236}">
                <a16:creationId xmlns:a16="http://schemas.microsoft.com/office/drawing/2014/main" id="{828CC5EA-DC91-78C7-F597-24BA0B9C7670}"/>
              </a:ext>
            </a:extLst>
          </p:cNvPr>
          <p:cNvSpPr txBox="1"/>
          <p:nvPr/>
        </p:nvSpPr>
        <p:spPr>
          <a:xfrm>
            <a:off x="2910374" y="5364811"/>
            <a:ext cx="6545382" cy="338554"/>
          </a:xfrm>
          <a:prstGeom prst="rect">
            <a:avLst/>
          </a:prstGeom>
          <a:noFill/>
        </p:spPr>
        <p:txBody>
          <a:bodyPr wrap="none" rtlCol="0">
            <a:spAutoFit/>
          </a:bodyPr>
          <a:lstStyle/>
          <a:p>
            <a:r>
              <a:rPr lang="en-US" sz="1600" b="1" dirty="0"/>
              <a:t>BeatScout </a:t>
            </a:r>
            <a:r>
              <a:rPr lang="en-US" sz="1600" dirty="0"/>
              <a:t>can help you decide which songs are worth listening to first</a:t>
            </a:r>
            <a:endParaRPr lang="en-US" sz="1600" b="1" dirty="0"/>
          </a:p>
        </p:txBody>
      </p:sp>
      <p:sp>
        <p:nvSpPr>
          <p:cNvPr id="13" name="Content Placeholder 3">
            <a:extLst>
              <a:ext uri="{FF2B5EF4-FFF2-40B4-BE49-F238E27FC236}">
                <a16:creationId xmlns:a16="http://schemas.microsoft.com/office/drawing/2014/main" id="{646B0A2A-72B2-3EF8-BE1E-DAF59613C233}"/>
              </a:ext>
            </a:extLst>
          </p:cNvPr>
          <p:cNvSpPr txBox="1">
            <a:spLocks/>
          </p:cNvSpPr>
          <p:nvPr/>
        </p:nvSpPr>
        <p:spPr>
          <a:xfrm>
            <a:off x="10820400" y="6229060"/>
            <a:ext cx="1357088" cy="250459"/>
          </a:xfrm>
          <a:prstGeom prst="rect">
            <a:avLst/>
          </a:prstGeom>
        </p:spPr>
        <p:txBody>
          <a:bodyPr anchor="ctr"/>
          <a:lstStyle>
            <a:lvl1pPr marL="0" indent="0" algn="r" defTabSz="914400" rtl="0" eaLnBrk="1" latinLnBrk="0" hangingPunct="1">
              <a:lnSpc>
                <a:spcPct val="90000"/>
              </a:lnSpc>
              <a:spcBef>
                <a:spcPts val="1000"/>
              </a:spcBef>
              <a:buFont typeface="Arial" panose="020B0604020202020204" pitchFamily="34" charset="0"/>
              <a:buNone/>
              <a:defRPr sz="1100" b="0" i="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Advait</a:t>
            </a:r>
            <a:endParaRPr lang="en-US" dirty="0"/>
          </a:p>
        </p:txBody>
      </p:sp>
    </p:spTree>
    <p:extLst>
      <p:ext uri="{BB962C8B-B14F-4D97-AF65-F5344CB8AC3E}">
        <p14:creationId xmlns:p14="http://schemas.microsoft.com/office/powerpoint/2010/main" val="17988557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F0C040-6158-EE2C-8137-8635AD404F47}"/>
              </a:ext>
            </a:extLst>
          </p:cNvPr>
          <p:cNvSpPr>
            <a:spLocks noGrp="1"/>
          </p:cNvSpPr>
          <p:nvPr>
            <p:ph type="sldNum" sz="quarter" idx="4"/>
          </p:nvPr>
        </p:nvSpPr>
        <p:spPr/>
        <p:txBody>
          <a:bodyPr/>
          <a:lstStyle/>
          <a:p>
            <a:fld id="{330EA680-D336-4FF7-8B7A-9848BB0A1C32}" type="slidenum">
              <a:rPr lang="en-US" smtClean="0"/>
              <a:t>45</a:t>
            </a:fld>
            <a:endParaRPr lang="en-US"/>
          </a:p>
        </p:txBody>
      </p:sp>
      <p:sp>
        <p:nvSpPr>
          <p:cNvPr id="5" name="Title 4">
            <a:extLst>
              <a:ext uri="{FF2B5EF4-FFF2-40B4-BE49-F238E27FC236}">
                <a16:creationId xmlns:a16="http://schemas.microsoft.com/office/drawing/2014/main" id="{E5897300-83A1-AC15-6FC7-61C0EAA11BEC}"/>
              </a:ext>
            </a:extLst>
          </p:cNvPr>
          <p:cNvSpPr>
            <a:spLocks noGrp="1"/>
          </p:cNvSpPr>
          <p:nvPr>
            <p:ph type="title"/>
          </p:nvPr>
        </p:nvSpPr>
        <p:spPr/>
        <p:txBody>
          <a:bodyPr/>
          <a:lstStyle/>
          <a:p>
            <a:r>
              <a:rPr lang="en-US" dirty="0"/>
              <a:t>We can </a:t>
            </a:r>
            <a:r>
              <a:rPr lang="en-US" dirty="0">
                <a:solidFill>
                  <a:srgbClr val="00137F"/>
                </a:solidFill>
              </a:rPr>
              <a:t>easily integrate </a:t>
            </a:r>
            <a:r>
              <a:rPr lang="en-US" dirty="0"/>
              <a:t>BeatScout into UMGs workflow in a variety of ways</a:t>
            </a:r>
          </a:p>
        </p:txBody>
      </p:sp>
      <p:pic>
        <p:nvPicPr>
          <p:cNvPr id="10" name="Picture 9">
            <a:extLst>
              <a:ext uri="{FF2B5EF4-FFF2-40B4-BE49-F238E27FC236}">
                <a16:creationId xmlns:a16="http://schemas.microsoft.com/office/drawing/2014/main" id="{CC6062F6-3755-686E-56DA-1E5AB7C9F6D7}"/>
              </a:ext>
            </a:extLst>
          </p:cNvPr>
          <p:cNvPicPr>
            <a:picLocks noChangeAspect="1"/>
          </p:cNvPicPr>
          <p:nvPr/>
        </p:nvPicPr>
        <p:blipFill>
          <a:blip r:embed="rId3"/>
          <a:stretch>
            <a:fillRect/>
          </a:stretch>
        </p:blipFill>
        <p:spPr>
          <a:xfrm>
            <a:off x="2383735" y="7035104"/>
            <a:ext cx="6375400" cy="2616200"/>
          </a:xfrm>
          <a:prstGeom prst="rect">
            <a:avLst/>
          </a:prstGeom>
        </p:spPr>
      </p:pic>
      <p:sp>
        <p:nvSpPr>
          <p:cNvPr id="26" name="Rectangle 25">
            <a:extLst>
              <a:ext uri="{FF2B5EF4-FFF2-40B4-BE49-F238E27FC236}">
                <a16:creationId xmlns:a16="http://schemas.microsoft.com/office/drawing/2014/main" id="{F7175A72-6682-12EF-BAB0-82F20EAA1DA8}"/>
              </a:ext>
            </a:extLst>
          </p:cNvPr>
          <p:cNvSpPr/>
          <p:nvPr/>
        </p:nvSpPr>
        <p:spPr>
          <a:xfrm>
            <a:off x="1" y="1749508"/>
            <a:ext cx="4205102" cy="2077643"/>
          </a:xfrm>
          <a:prstGeom prst="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BeatScout</a:t>
            </a:r>
            <a:r>
              <a:rPr lang="en-US" sz="1600" dirty="0">
                <a:solidFill>
                  <a:schemeClr val="tx1"/>
                </a:solidFill>
              </a:rPr>
              <a:t> can help A&amp;R teams comb through </a:t>
            </a:r>
            <a:r>
              <a:rPr lang="en-US" sz="1600" b="1" dirty="0">
                <a:solidFill>
                  <a:schemeClr val="tx1"/>
                </a:solidFill>
              </a:rPr>
              <a:t>hundreds</a:t>
            </a:r>
            <a:r>
              <a:rPr lang="en-US" sz="1600" dirty="0">
                <a:solidFill>
                  <a:schemeClr val="tx1"/>
                </a:solidFill>
              </a:rPr>
              <a:t> or </a:t>
            </a:r>
            <a:r>
              <a:rPr lang="en-US" sz="1600" b="1" dirty="0">
                <a:solidFill>
                  <a:schemeClr val="tx1"/>
                </a:solidFill>
              </a:rPr>
              <a:t>thousands</a:t>
            </a:r>
            <a:r>
              <a:rPr lang="en-US" sz="1600" dirty="0">
                <a:solidFill>
                  <a:schemeClr val="tx1"/>
                </a:solidFill>
              </a:rPr>
              <a:t> of artists at once</a:t>
            </a:r>
          </a:p>
        </p:txBody>
      </p:sp>
      <p:sp>
        <p:nvSpPr>
          <p:cNvPr id="28" name="Rectangle 27">
            <a:extLst>
              <a:ext uri="{FF2B5EF4-FFF2-40B4-BE49-F238E27FC236}">
                <a16:creationId xmlns:a16="http://schemas.microsoft.com/office/drawing/2014/main" id="{AA11C78A-C55B-1079-F01D-D01274FA9C64}"/>
              </a:ext>
            </a:extLst>
          </p:cNvPr>
          <p:cNvSpPr/>
          <p:nvPr/>
        </p:nvSpPr>
        <p:spPr>
          <a:xfrm>
            <a:off x="4205104" y="1749508"/>
            <a:ext cx="3781792" cy="207764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Audition can be </a:t>
            </a:r>
            <a:r>
              <a:rPr lang="en-US" sz="1600" b="1" dirty="0">
                <a:solidFill>
                  <a:schemeClr val="tx1"/>
                </a:solidFill>
              </a:rPr>
              <a:t>streamlined</a:t>
            </a:r>
            <a:r>
              <a:rPr lang="en-US" sz="1600" dirty="0">
                <a:solidFill>
                  <a:schemeClr val="tx1"/>
                </a:solidFill>
              </a:rPr>
              <a:t> by relying on BeatScout to </a:t>
            </a:r>
            <a:r>
              <a:rPr lang="en-US" sz="1600" b="1" dirty="0">
                <a:solidFill>
                  <a:schemeClr val="tx1"/>
                </a:solidFill>
              </a:rPr>
              <a:t>narrow down applications</a:t>
            </a:r>
          </a:p>
        </p:txBody>
      </p:sp>
      <p:sp>
        <p:nvSpPr>
          <p:cNvPr id="29" name="Rectangle 28">
            <a:extLst>
              <a:ext uri="{FF2B5EF4-FFF2-40B4-BE49-F238E27FC236}">
                <a16:creationId xmlns:a16="http://schemas.microsoft.com/office/drawing/2014/main" id="{1DE55563-4A0C-3728-18CC-98F4523E6C15}"/>
              </a:ext>
            </a:extLst>
          </p:cNvPr>
          <p:cNvSpPr/>
          <p:nvPr/>
        </p:nvSpPr>
        <p:spPr>
          <a:xfrm>
            <a:off x="7986896" y="1749508"/>
            <a:ext cx="4190592" cy="20776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For UMGs artists, </a:t>
            </a:r>
            <a:r>
              <a:rPr lang="en-US" sz="1600" b="1" dirty="0">
                <a:solidFill>
                  <a:schemeClr val="tx1"/>
                </a:solidFill>
              </a:rPr>
              <a:t>BeatScout</a:t>
            </a:r>
            <a:r>
              <a:rPr lang="en-US" sz="1600" dirty="0">
                <a:solidFill>
                  <a:schemeClr val="tx1"/>
                </a:solidFill>
              </a:rPr>
              <a:t> help Marketing Teams decide </a:t>
            </a:r>
            <a:r>
              <a:rPr lang="en-US" sz="1600" b="1" dirty="0">
                <a:solidFill>
                  <a:schemeClr val="tx1"/>
                </a:solidFill>
              </a:rPr>
              <a:t>which songs need a promotional push</a:t>
            </a:r>
          </a:p>
        </p:txBody>
      </p:sp>
      <p:sp>
        <p:nvSpPr>
          <p:cNvPr id="30" name="Rounded Rectangle 29">
            <a:extLst>
              <a:ext uri="{FF2B5EF4-FFF2-40B4-BE49-F238E27FC236}">
                <a16:creationId xmlns:a16="http://schemas.microsoft.com/office/drawing/2014/main" id="{E2666453-F777-2B44-2D08-247DE47BCAC1}"/>
              </a:ext>
            </a:extLst>
          </p:cNvPr>
          <p:cNvSpPr/>
          <p:nvPr/>
        </p:nvSpPr>
        <p:spPr>
          <a:xfrm>
            <a:off x="746350" y="3603801"/>
            <a:ext cx="2996696" cy="446700"/>
          </a:xfrm>
          <a:prstGeom prst="roundRect">
            <a:avLst/>
          </a:prstGeom>
          <a:solidFill>
            <a:srgbClr val="21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Discovery</a:t>
            </a:r>
          </a:p>
        </p:txBody>
      </p:sp>
      <p:sp>
        <p:nvSpPr>
          <p:cNvPr id="32" name="Rounded Rectangle 31">
            <a:extLst>
              <a:ext uri="{FF2B5EF4-FFF2-40B4-BE49-F238E27FC236}">
                <a16:creationId xmlns:a16="http://schemas.microsoft.com/office/drawing/2014/main" id="{CD9DDB8B-A0E1-BB7C-1135-6DF7FC0D4FA1}"/>
              </a:ext>
            </a:extLst>
          </p:cNvPr>
          <p:cNvSpPr/>
          <p:nvPr/>
        </p:nvSpPr>
        <p:spPr>
          <a:xfrm>
            <a:off x="4597652" y="3603801"/>
            <a:ext cx="2996696" cy="446700"/>
          </a:xfrm>
          <a:prstGeom prst="roundRect">
            <a:avLst/>
          </a:prstGeom>
          <a:solidFill>
            <a:srgbClr val="21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Auditions</a:t>
            </a:r>
          </a:p>
        </p:txBody>
      </p:sp>
      <p:sp>
        <p:nvSpPr>
          <p:cNvPr id="33" name="Rounded Rectangle 32">
            <a:extLst>
              <a:ext uri="{FF2B5EF4-FFF2-40B4-BE49-F238E27FC236}">
                <a16:creationId xmlns:a16="http://schemas.microsoft.com/office/drawing/2014/main" id="{F3250D9D-04FF-909A-3B12-07FC3F38E318}"/>
              </a:ext>
            </a:extLst>
          </p:cNvPr>
          <p:cNvSpPr/>
          <p:nvPr/>
        </p:nvSpPr>
        <p:spPr>
          <a:xfrm>
            <a:off x="8583844" y="3592476"/>
            <a:ext cx="2996696" cy="446700"/>
          </a:xfrm>
          <a:prstGeom prst="roundRect">
            <a:avLst/>
          </a:prstGeom>
          <a:solidFill>
            <a:srgbClr val="21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Marketing</a:t>
            </a:r>
          </a:p>
        </p:txBody>
      </p:sp>
      <p:pic>
        <p:nvPicPr>
          <p:cNvPr id="14" name="Graphic 13">
            <a:extLst>
              <a:ext uri="{FF2B5EF4-FFF2-40B4-BE49-F238E27FC236}">
                <a16:creationId xmlns:a16="http://schemas.microsoft.com/office/drawing/2014/main" id="{D11DB443-F216-06B0-58BD-CB9DD9B4AE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2418" y="781051"/>
            <a:ext cx="2084560" cy="1490214"/>
          </a:xfrm>
          <a:prstGeom prst="rect">
            <a:avLst/>
          </a:prstGeom>
        </p:spPr>
      </p:pic>
      <p:pic>
        <p:nvPicPr>
          <p:cNvPr id="23" name="Content Placeholder 22">
            <a:extLst>
              <a:ext uri="{FF2B5EF4-FFF2-40B4-BE49-F238E27FC236}">
                <a16:creationId xmlns:a16="http://schemas.microsoft.com/office/drawing/2014/main" id="{D9D6991C-261C-57B7-3B1E-63CFB53E3BAF}"/>
              </a:ext>
            </a:extLst>
          </p:cNvPr>
          <p:cNvPicPr>
            <a:picLocks noGrp="1" noChangeAspect="1"/>
          </p:cNvPicPr>
          <p:nvPr>
            <p:ph sz="quarter" idx="12"/>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04414" y="855281"/>
            <a:ext cx="1446489" cy="1254584"/>
          </a:xfrm>
        </p:spPr>
      </p:pic>
      <p:sp>
        <p:nvSpPr>
          <p:cNvPr id="4" name="Content Placeholder 3">
            <a:extLst>
              <a:ext uri="{FF2B5EF4-FFF2-40B4-BE49-F238E27FC236}">
                <a16:creationId xmlns:a16="http://schemas.microsoft.com/office/drawing/2014/main" id="{A724D2D1-0DCA-2B42-8CE9-4F214EFF3537}"/>
              </a:ext>
            </a:extLst>
          </p:cNvPr>
          <p:cNvSpPr>
            <a:spLocks noGrp="1"/>
          </p:cNvSpPr>
          <p:nvPr>
            <p:ph sz="quarter" idx="11"/>
          </p:nvPr>
        </p:nvSpPr>
        <p:spPr/>
        <p:txBody>
          <a:bodyPr/>
          <a:lstStyle/>
          <a:p>
            <a:endParaRPr lang="en-US"/>
          </a:p>
        </p:txBody>
      </p:sp>
      <p:pic>
        <p:nvPicPr>
          <p:cNvPr id="6" name="Content Placeholder 18">
            <a:extLst>
              <a:ext uri="{FF2B5EF4-FFF2-40B4-BE49-F238E27FC236}">
                <a16:creationId xmlns:a16="http://schemas.microsoft.com/office/drawing/2014/main" id="{F2287627-D38D-6CF9-FB00-90AA4C35677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78156" y="860950"/>
            <a:ext cx="1355303" cy="1387143"/>
          </a:xfrm>
          <a:prstGeom prst="rect">
            <a:avLst/>
          </a:prstGeom>
        </p:spPr>
      </p:pic>
      <p:sp>
        <p:nvSpPr>
          <p:cNvPr id="7" name="Rectangle 6">
            <a:extLst>
              <a:ext uri="{FF2B5EF4-FFF2-40B4-BE49-F238E27FC236}">
                <a16:creationId xmlns:a16="http://schemas.microsoft.com/office/drawing/2014/main" id="{43149E96-38B6-5A6E-792E-FDD8DEC529C9}"/>
              </a:ext>
            </a:extLst>
          </p:cNvPr>
          <p:cNvSpPr/>
          <p:nvPr/>
        </p:nvSpPr>
        <p:spPr>
          <a:xfrm>
            <a:off x="0" y="781051"/>
            <a:ext cx="7986896" cy="340033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8" name="Rounded Rectangle 7">
            <a:extLst>
              <a:ext uri="{FF2B5EF4-FFF2-40B4-BE49-F238E27FC236}">
                <a16:creationId xmlns:a16="http://schemas.microsoft.com/office/drawing/2014/main" id="{F52F745D-5D03-AF58-CFA2-FE2375364E2D}"/>
              </a:ext>
            </a:extLst>
          </p:cNvPr>
          <p:cNvSpPr/>
          <p:nvPr/>
        </p:nvSpPr>
        <p:spPr>
          <a:xfrm>
            <a:off x="1490595" y="4334857"/>
            <a:ext cx="9329805" cy="7048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Your artist produced a few unorthodox songs? Don’t know whether they will catch on?</a:t>
            </a:r>
          </a:p>
        </p:txBody>
      </p:sp>
      <p:sp>
        <p:nvSpPr>
          <p:cNvPr id="9" name="TextBox 8">
            <a:extLst>
              <a:ext uri="{FF2B5EF4-FFF2-40B4-BE49-F238E27FC236}">
                <a16:creationId xmlns:a16="http://schemas.microsoft.com/office/drawing/2014/main" id="{9176B946-758A-F4F2-60D4-7CC24E71FD32}"/>
              </a:ext>
            </a:extLst>
          </p:cNvPr>
          <p:cNvSpPr txBox="1"/>
          <p:nvPr/>
        </p:nvSpPr>
        <p:spPr>
          <a:xfrm>
            <a:off x="1490595" y="5394884"/>
            <a:ext cx="9482083" cy="338554"/>
          </a:xfrm>
          <a:prstGeom prst="rect">
            <a:avLst/>
          </a:prstGeom>
          <a:noFill/>
        </p:spPr>
        <p:txBody>
          <a:bodyPr wrap="none" rtlCol="0">
            <a:spAutoFit/>
          </a:bodyPr>
          <a:lstStyle/>
          <a:p>
            <a:r>
              <a:rPr lang="en-US" sz="1600" b="1" dirty="0"/>
              <a:t>BeatScout </a:t>
            </a:r>
            <a:r>
              <a:rPr lang="en-US" sz="1600" dirty="0"/>
              <a:t>can predict </a:t>
            </a:r>
            <a:r>
              <a:rPr lang="en-US" sz="1600" b="1" dirty="0"/>
              <a:t>whether you need to do more promotions </a:t>
            </a:r>
            <a:r>
              <a:rPr lang="en-US" sz="1600" dirty="0"/>
              <a:t>to push those songs to the public </a:t>
            </a:r>
            <a:endParaRPr lang="en-US" sz="1600" b="1" dirty="0"/>
          </a:p>
        </p:txBody>
      </p:sp>
      <p:pic>
        <p:nvPicPr>
          <p:cNvPr id="11" name="Graphic 10" descr="Information with solid fill">
            <a:extLst>
              <a:ext uri="{FF2B5EF4-FFF2-40B4-BE49-F238E27FC236}">
                <a16:creationId xmlns:a16="http://schemas.microsoft.com/office/drawing/2014/main" id="{3DF572DA-5EB9-F644-992E-A6D98F0EF9C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57217" y="4409045"/>
            <a:ext cx="521685" cy="521685"/>
          </a:xfrm>
          <a:prstGeom prst="rect">
            <a:avLst/>
          </a:prstGeom>
        </p:spPr>
      </p:pic>
      <p:sp>
        <p:nvSpPr>
          <p:cNvPr id="12" name="Content Placeholder 3">
            <a:extLst>
              <a:ext uri="{FF2B5EF4-FFF2-40B4-BE49-F238E27FC236}">
                <a16:creationId xmlns:a16="http://schemas.microsoft.com/office/drawing/2014/main" id="{9F966B0B-4D5D-4BD1-116E-FC9F964BDB18}"/>
              </a:ext>
            </a:extLst>
          </p:cNvPr>
          <p:cNvSpPr txBox="1">
            <a:spLocks/>
          </p:cNvSpPr>
          <p:nvPr/>
        </p:nvSpPr>
        <p:spPr>
          <a:xfrm>
            <a:off x="10820400" y="6229060"/>
            <a:ext cx="1357088" cy="250459"/>
          </a:xfrm>
          <a:prstGeom prst="rect">
            <a:avLst/>
          </a:prstGeom>
        </p:spPr>
        <p:txBody>
          <a:bodyPr anchor="ctr"/>
          <a:lstStyle>
            <a:lvl1pPr marL="0" indent="0" algn="r" defTabSz="914400" rtl="0" eaLnBrk="1" latinLnBrk="0" hangingPunct="1">
              <a:lnSpc>
                <a:spcPct val="90000"/>
              </a:lnSpc>
              <a:spcBef>
                <a:spcPts val="1000"/>
              </a:spcBef>
              <a:buFont typeface="Arial" panose="020B0604020202020204" pitchFamily="34" charset="0"/>
              <a:buNone/>
              <a:defRPr sz="1100" b="0" i="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Advait</a:t>
            </a:r>
            <a:endParaRPr lang="en-US" dirty="0"/>
          </a:p>
        </p:txBody>
      </p:sp>
    </p:spTree>
    <p:extLst>
      <p:ext uri="{BB962C8B-B14F-4D97-AF65-F5344CB8AC3E}">
        <p14:creationId xmlns:p14="http://schemas.microsoft.com/office/powerpoint/2010/main" val="10078589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F0C040-6158-EE2C-8137-8635AD404F47}"/>
              </a:ext>
            </a:extLst>
          </p:cNvPr>
          <p:cNvSpPr>
            <a:spLocks noGrp="1"/>
          </p:cNvSpPr>
          <p:nvPr>
            <p:ph type="sldNum" sz="quarter" idx="4"/>
          </p:nvPr>
        </p:nvSpPr>
        <p:spPr/>
        <p:txBody>
          <a:bodyPr/>
          <a:lstStyle/>
          <a:p>
            <a:fld id="{330EA680-D336-4FF7-8B7A-9848BB0A1C32}" type="slidenum">
              <a:rPr lang="en-US" smtClean="0"/>
              <a:t>46</a:t>
            </a:fld>
            <a:endParaRPr lang="en-US"/>
          </a:p>
        </p:txBody>
      </p:sp>
      <p:sp>
        <p:nvSpPr>
          <p:cNvPr id="5" name="Title 4">
            <a:extLst>
              <a:ext uri="{FF2B5EF4-FFF2-40B4-BE49-F238E27FC236}">
                <a16:creationId xmlns:a16="http://schemas.microsoft.com/office/drawing/2014/main" id="{E5897300-83A1-AC15-6FC7-61C0EAA11BEC}"/>
              </a:ext>
            </a:extLst>
          </p:cNvPr>
          <p:cNvSpPr>
            <a:spLocks noGrp="1"/>
          </p:cNvSpPr>
          <p:nvPr>
            <p:ph type="title"/>
          </p:nvPr>
        </p:nvSpPr>
        <p:spPr/>
        <p:txBody>
          <a:bodyPr/>
          <a:lstStyle/>
          <a:p>
            <a:r>
              <a:rPr lang="en-US" dirty="0"/>
              <a:t>BeatScout is built to be </a:t>
            </a:r>
            <a:r>
              <a:rPr lang="en-US" dirty="0">
                <a:solidFill>
                  <a:srgbClr val="00137F"/>
                </a:solidFill>
              </a:rPr>
              <a:t>convenient</a:t>
            </a:r>
            <a:r>
              <a:rPr lang="en-US" dirty="0"/>
              <a:t> and </a:t>
            </a:r>
            <a:r>
              <a:rPr lang="en-US" dirty="0">
                <a:solidFill>
                  <a:srgbClr val="00137F"/>
                </a:solidFill>
              </a:rPr>
              <a:t>accessible</a:t>
            </a:r>
            <a:r>
              <a:rPr lang="en-US" dirty="0"/>
              <a:t> for busy executives</a:t>
            </a:r>
          </a:p>
        </p:txBody>
      </p:sp>
      <p:pic>
        <p:nvPicPr>
          <p:cNvPr id="10" name="Picture 9">
            <a:extLst>
              <a:ext uri="{FF2B5EF4-FFF2-40B4-BE49-F238E27FC236}">
                <a16:creationId xmlns:a16="http://schemas.microsoft.com/office/drawing/2014/main" id="{CC6062F6-3755-686E-56DA-1E5AB7C9F6D7}"/>
              </a:ext>
            </a:extLst>
          </p:cNvPr>
          <p:cNvPicPr>
            <a:picLocks noChangeAspect="1"/>
          </p:cNvPicPr>
          <p:nvPr/>
        </p:nvPicPr>
        <p:blipFill>
          <a:blip r:embed="rId3"/>
          <a:stretch>
            <a:fillRect/>
          </a:stretch>
        </p:blipFill>
        <p:spPr>
          <a:xfrm>
            <a:off x="2383735" y="7035104"/>
            <a:ext cx="6375400" cy="2616200"/>
          </a:xfrm>
          <a:prstGeom prst="rect">
            <a:avLst/>
          </a:prstGeom>
        </p:spPr>
      </p:pic>
      <p:pic>
        <p:nvPicPr>
          <p:cNvPr id="4" name="Content Placeholder 18" descr="Graphical user interface, application, website&#10;&#10;Description automatically generated">
            <a:extLst>
              <a:ext uri="{FF2B5EF4-FFF2-40B4-BE49-F238E27FC236}">
                <a16:creationId xmlns:a16="http://schemas.microsoft.com/office/drawing/2014/main" id="{5B5C6C8B-15CF-C655-87A8-E45FC15888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255" y="1181125"/>
            <a:ext cx="1690143" cy="3216967"/>
          </a:xfrm>
          <a:prstGeom prst="rect">
            <a:avLst/>
          </a:prstGeom>
        </p:spPr>
      </p:pic>
      <p:grpSp>
        <p:nvGrpSpPr>
          <p:cNvPr id="14" name="Group 13">
            <a:extLst>
              <a:ext uri="{FF2B5EF4-FFF2-40B4-BE49-F238E27FC236}">
                <a16:creationId xmlns:a16="http://schemas.microsoft.com/office/drawing/2014/main" id="{F77FCB9B-D753-0478-9579-9846A4DBDED8}"/>
              </a:ext>
            </a:extLst>
          </p:cNvPr>
          <p:cNvGrpSpPr/>
          <p:nvPr/>
        </p:nvGrpSpPr>
        <p:grpSpPr>
          <a:xfrm>
            <a:off x="0" y="3353067"/>
            <a:ext cx="12200699" cy="2343150"/>
            <a:chOff x="-8699" y="1918867"/>
            <a:chExt cx="12200699" cy="2343150"/>
          </a:xfrm>
        </p:grpSpPr>
        <p:pic>
          <p:nvPicPr>
            <p:cNvPr id="15" name="Picture 2">
              <a:extLst>
                <a:ext uri="{FF2B5EF4-FFF2-40B4-BE49-F238E27FC236}">
                  <a16:creationId xmlns:a16="http://schemas.microsoft.com/office/drawing/2014/main" id="{A7F00D6B-BCCB-7046-619C-657C440389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a:off x="9530642"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6C107C05-5DA3-712F-A170-30D5A65918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flipH="1">
              <a:off x="9008672"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56398306-3B8F-7ED0-75A8-2D2F343BB8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6877"/>
            <a:stretch/>
          </p:blipFill>
          <p:spPr bwMode="auto">
            <a:xfrm>
              <a:off x="11633862" y="1918867"/>
              <a:ext cx="193975" cy="23431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33537423-0D3D-B314-C63C-8344BBD580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flipH="1">
              <a:off x="11111892"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FE39A457-F1FF-A2B9-2328-3E98B8C86F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a:off x="10597542"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97A6D09D-5F22-5ED9-6F1B-7E9E3B1616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flipH="1">
              <a:off x="10075572"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271EED4-85DC-D53A-B4D0-B8F2221AAE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32" r="91674"/>
            <a:stretch/>
          </p:blipFill>
          <p:spPr bwMode="auto">
            <a:xfrm>
              <a:off x="9820302" y="1918867"/>
              <a:ext cx="30754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95B006D2-2AD5-2705-F86E-50BD87564D6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a:off x="11625380"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C1927C2-5997-808B-187B-945A3B5541E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a:off x="6408066"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3382CD74-BB4F-4BD1-BCCC-ED4FD488A8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flipH="1">
              <a:off x="5886096"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59178F50-105F-83F7-407D-E6669FD5A92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6877"/>
            <a:stretch/>
          </p:blipFill>
          <p:spPr bwMode="auto">
            <a:xfrm>
              <a:off x="8511286" y="1918867"/>
              <a:ext cx="193975"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D8927629-F2C4-8674-4538-0BF435AB91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flipH="1">
              <a:off x="7989316"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9A55760F-E913-9D62-B4C9-749052FC7D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a:off x="7474966"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F46E22AD-3050-5E59-4914-77DEA980C4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flipH="1">
              <a:off x="6952996"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61ABC274-C4F8-A5B2-E04C-1F5192067F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32" r="91674"/>
            <a:stretch/>
          </p:blipFill>
          <p:spPr bwMode="auto">
            <a:xfrm>
              <a:off x="6697726" y="1918867"/>
              <a:ext cx="30754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29294108-B29A-111B-2AA5-846B0F4D92B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a:off x="8502804"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08E74D9D-DA03-BA90-3F45-B22C165F31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a:off x="3376767"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55105639-2928-8A68-2501-FC8900E227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flipH="1">
              <a:off x="2854797"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a:extLst>
                <a:ext uri="{FF2B5EF4-FFF2-40B4-BE49-F238E27FC236}">
                  <a16:creationId xmlns:a16="http://schemas.microsoft.com/office/drawing/2014/main" id="{92A99F28-6C60-CD98-4000-7E3730351D3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6877"/>
            <a:stretch/>
          </p:blipFill>
          <p:spPr bwMode="auto">
            <a:xfrm>
              <a:off x="5479987" y="1918867"/>
              <a:ext cx="193975" cy="234315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0933F0C3-CB8A-4406-F312-536A62A3292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flipH="1">
              <a:off x="4958017"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79ED69A2-6EEE-DF7D-3323-BB26834A3A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a:off x="4443667"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66E5F338-F367-0992-293F-2639CC0B8B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flipH="1">
              <a:off x="3921697"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E00B3976-90A4-DEBD-E677-AEC88DE8E8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32" r="91674"/>
            <a:stretch/>
          </p:blipFill>
          <p:spPr bwMode="auto">
            <a:xfrm>
              <a:off x="3666427" y="1918867"/>
              <a:ext cx="30754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a:extLst>
                <a:ext uri="{FF2B5EF4-FFF2-40B4-BE49-F238E27FC236}">
                  <a16:creationId xmlns:a16="http://schemas.microsoft.com/office/drawing/2014/main" id="{BA48D466-D9A9-D88C-D913-3F23DC2EB7B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a:off x="5471505"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BF5FBE61-1E6E-79C1-C3C3-5DF0080CC0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a:off x="254191"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2FD0571E-AF89-8886-7706-8DC3A167F7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5291"/>
            <a:stretch/>
          </p:blipFill>
          <p:spPr bwMode="auto">
            <a:xfrm flipH="1">
              <a:off x="-8699" y="1918867"/>
              <a:ext cx="30754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a:extLst>
                <a:ext uri="{FF2B5EF4-FFF2-40B4-BE49-F238E27FC236}">
                  <a16:creationId xmlns:a16="http://schemas.microsoft.com/office/drawing/2014/main" id="{F87A8BF6-3F26-E6A0-FBC1-7AFEFBE7B28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6877"/>
            <a:stretch/>
          </p:blipFill>
          <p:spPr bwMode="auto">
            <a:xfrm>
              <a:off x="2357411" y="1918867"/>
              <a:ext cx="193975" cy="234315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a:extLst>
                <a:ext uri="{FF2B5EF4-FFF2-40B4-BE49-F238E27FC236}">
                  <a16:creationId xmlns:a16="http://schemas.microsoft.com/office/drawing/2014/main" id="{5DE74A64-8341-9F95-4056-3C726745FDD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flipH="1">
              <a:off x="1835441"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a:extLst>
                <a:ext uri="{FF2B5EF4-FFF2-40B4-BE49-F238E27FC236}">
                  <a16:creationId xmlns:a16="http://schemas.microsoft.com/office/drawing/2014/main" id="{D2F8E05C-5AA2-C4A2-3047-FCBBC90A23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a:off x="1321091"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B2383C95-A504-D14B-968C-467793049A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flipH="1">
              <a:off x="799121"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a:extLst>
                <a:ext uri="{FF2B5EF4-FFF2-40B4-BE49-F238E27FC236}">
                  <a16:creationId xmlns:a16="http://schemas.microsoft.com/office/drawing/2014/main" id="{C32BE4CF-D6D7-C59B-820D-6C6999B2332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32" r="91674"/>
            <a:stretch/>
          </p:blipFill>
          <p:spPr bwMode="auto">
            <a:xfrm>
              <a:off x="543851" y="1918867"/>
              <a:ext cx="30754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a:extLst>
                <a:ext uri="{FF2B5EF4-FFF2-40B4-BE49-F238E27FC236}">
                  <a16:creationId xmlns:a16="http://schemas.microsoft.com/office/drawing/2014/main" id="{E85CDC46-780B-17EB-9174-E5EF73BF5D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a:off x="2348929"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Rounded Rectangle 57">
            <a:extLst>
              <a:ext uri="{FF2B5EF4-FFF2-40B4-BE49-F238E27FC236}">
                <a16:creationId xmlns:a16="http://schemas.microsoft.com/office/drawing/2014/main" id="{B4772F80-5BFE-33E0-E8F4-7A37718D0C82}"/>
              </a:ext>
            </a:extLst>
          </p:cNvPr>
          <p:cNvSpPr/>
          <p:nvPr/>
        </p:nvSpPr>
        <p:spPr>
          <a:xfrm>
            <a:off x="1385739" y="4583212"/>
            <a:ext cx="2705481" cy="1041811"/>
          </a:xfrm>
          <a:prstGeom prst="roundRect">
            <a:avLst/>
          </a:prstGeom>
          <a:solidFill>
            <a:srgbClr val="80D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ysClr val="windowText" lastClr="000000"/>
                </a:solidFill>
              </a:rPr>
              <a:t>On his way to work, John can make a </a:t>
            </a:r>
            <a:r>
              <a:rPr lang="en-US" sz="1400" b="1" i="1" dirty="0">
                <a:solidFill>
                  <a:sysClr val="windowText" lastClr="000000"/>
                </a:solidFill>
              </a:rPr>
              <a:t>quick judgement</a:t>
            </a:r>
            <a:r>
              <a:rPr lang="en-US" sz="1400" i="1" dirty="0">
                <a:solidFill>
                  <a:sysClr val="windowText" lastClr="000000"/>
                </a:solidFill>
              </a:rPr>
              <a:t> on artists he is interested to sign</a:t>
            </a:r>
          </a:p>
        </p:txBody>
      </p:sp>
      <p:sp>
        <p:nvSpPr>
          <p:cNvPr id="34819" name="Content Placeholder 3">
            <a:extLst>
              <a:ext uri="{FF2B5EF4-FFF2-40B4-BE49-F238E27FC236}">
                <a16:creationId xmlns:a16="http://schemas.microsoft.com/office/drawing/2014/main" id="{CF49204A-10CC-8ACE-3903-BABE1328DF1F}"/>
              </a:ext>
            </a:extLst>
          </p:cNvPr>
          <p:cNvSpPr txBox="1">
            <a:spLocks/>
          </p:cNvSpPr>
          <p:nvPr/>
        </p:nvSpPr>
        <p:spPr>
          <a:xfrm>
            <a:off x="10820400" y="6229060"/>
            <a:ext cx="1357088" cy="250459"/>
          </a:xfrm>
          <a:prstGeom prst="rect">
            <a:avLst/>
          </a:prstGeom>
        </p:spPr>
        <p:txBody>
          <a:bodyPr anchor="ctr"/>
          <a:lstStyle>
            <a:lvl1pPr marL="0" indent="0" algn="r" defTabSz="914400" rtl="0" eaLnBrk="1" latinLnBrk="0" hangingPunct="1">
              <a:lnSpc>
                <a:spcPct val="90000"/>
              </a:lnSpc>
              <a:spcBef>
                <a:spcPts val="1000"/>
              </a:spcBef>
              <a:buFont typeface="Arial" panose="020B0604020202020204" pitchFamily="34" charset="0"/>
              <a:buNone/>
              <a:defRPr sz="1100" b="0" i="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Advait</a:t>
            </a:r>
            <a:endParaRPr lang="en-US" dirty="0"/>
          </a:p>
        </p:txBody>
      </p:sp>
      <p:sp>
        <p:nvSpPr>
          <p:cNvPr id="34822" name="Content Placeholder 34821">
            <a:extLst>
              <a:ext uri="{FF2B5EF4-FFF2-40B4-BE49-F238E27FC236}">
                <a16:creationId xmlns:a16="http://schemas.microsoft.com/office/drawing/2014/main" id="{48D13AB9-FDDA-1D6F-28D8-010E0682C49C}"/>
              </a:ext>
            </a:extLst>
          </p:cNvPr>
          <p:cNvSpPr>
            <a:spLocks noGrp="1"/>
          </p:cNvSpPr>
          <p:nvPr>
            <p:ph sz="quarter" idx="11"/>
          </p:nvPr>
        </p:nvSpPr>
        <p:spPr/>
        <p:txBody>
          <a:bodyPr/>
          <a:lstStyle/>
          <a:p>
            <a:endParaRPr lang="en-US"/>
          </a:p>
        </p:txBody>
      </p:sp>
      <p:sp>
        <p:nvSpPr>
          <p:cNvPr id="34824" name="Content Placeholder 34823">
            <a:extLst>
              <a:ext uri="{FF2B5EF4-FFF2-40B4-BE49-F238E27FC236}">
                <a16:creationId xmlns:a16="http://schemas.microsoft.com/office/drawing/2014/main" id="{A269AD20-CE83-1D9C-BDED-E155685BAEC1}"/>
              </a:ext>
            </a:extLst>
          </p:cNvPr>
          <p:cNvSpPr>
            <a:spLocks noGrp="1"/>
          </p:cNvSpPr>
          <p:nvPr>
            <p:ph sz="quarter" idx="12"/>
          </p:nvPr>
        </p:nvSpPr>
        <p:spPr/>
        <p:txBody>
          <a:bodyPr/>
          <a:lstStyle/>
          <a:p>
            <a:endParaRPr lang="en-US"/>
          </a:p>
        </p:txBody>
      </p:sp>
      <p:pic>
        <p:nvPicPr>
          <p:cNvPr id="34825" name="Picture 2" descr="Premium Vector | Executive businessman cartoon">
            <a:extLst>
              <a:ext uri="{FF2B5EF4-FFF2-40B4-BE49-F238E27FC236}">
                <a16:creationId xmlns:a16="http://schemas.microsoft.com/office/drawing/2014/main" id="{EEBE9F9F-15DE-8022-CC51-62B82DA86D1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121" b="93519" l="10000" r="90000">
                        <a14:foregroundMark x1="37200" y1="90309" x2="37200" y2="90309"/>
                        <a14:foregroundMark x1="51100" y1="90639" x2="51100" y2="90639"/>
                        <a14:foregroundMark x1="47050" y1="9811" x2="47050" y2="9811"/>
                        <a14:foregroundMark x1="42400" y1="9811" x2="42400" y2="9811"/>
                        <a14:foregroundMark x1="44700" y1="9121" x2="44700" y2="9121"/>
                        <a14:foregroundMark x1="49350" y1="9451" x2="49350" y2="9451"/>
                        <a14:foregroundMark x1="54550" y1="90369" x2="54550" y2="90369"/>
                        <a14:foregroundMark x1="58550" y1="93519" x2="58550" y2="93519"/>
                      </a14:backgroundRemoval>
                    </a14:imgEffect>
                  </a14:imgLayer>
                </a14:imgProps>
              </a:ext>
              <a:ext uri="{28A0092B-C50C-407E-A947-70E740481C1C}">
                <a14:useLocalDpi xmlns:a14="http://schemas.microsoft.com/office/drawing/2010/main" val="0"/>
              </a:ext>
            </a:extLst>
          </a:blip>
          <a:srcRect/>
          <a:stretch>
            <a:fillRect/>
          </a:stretch>
        </p:blipFill>
        <p:spPr bwMode="auto">
          <a:xfrm>
            <a:off x="210787" y="2253354"/>
            <a:ext cx="1505878" cy="2509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450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F0C040-6158-EE2C-8137-8635AD404F47}"/>
              </a:ext>
            </a:extLst>
          </p:cNvPr>
          <p:cNvSpPr>
            <a:spLocks noGrp="1"/>
          </p:cNvSpPr>
          <p:nvPr>
            <p:ph type="sldNum" sz="quarter" idx="4"/>
          </p:nvPr>
        </p:nvSpPr>
        <p:spPr/>
        <p:txBody>
          <a:bodyPr/>
          <a:lstStyle/>
          <a:p>
            <a:fld id="{330EA680-D336-4FF7-8B7A-9848BB0A1C32}" type="slidenum">
              <a:rPr lang="en-US" smtClean="0"/>
              <a:t>47</a:t>
            </a:fld>
            <a:endParaRPr lang="en-US"/>
          </a:p>
        </p:txBody>
      </p:sp>
      <p:sp>
        <p:nvSpPr>
          <p:cNvPr id="5" name="Title 4">
            <a:extLst>
              <a:ext uri="{FF2B5EF4-FFF2-40B4-BE49-F238E27FC236}">
                <a16:creationId xmlns:a16="http://schemas.microsoft.com/office/drawing/2014/main" id="{E5897300-83A1-AC15-6FC7-61C0EAA11BEC}"/>
              </a:ext>
            </a:extLst>
          </p:cNvPr>
          <p:cNvSpPr>
            <a:spLocks noGrp="1"/>
          </p:cNvSpPr>
          <p:nvPr>
            <p:ph type="title"/>
          </p:nvPr>
        </p:nvSpPr>
        <p:spPr/>
        <p:txBody>
          <a:bodyPr/>
          <a:lstStyle/>
          <a:p>
            <a:r>
              <a:rPr lang="en-US" dirty="0"/>
              <a:t>BeatScout is built to be </a:t>
            </a:r>
            <a:r>
              <a:rPr lang="en-US" dirty="0">
                <a:solidFill>
                  <a:srgbClr val="00137F"/>
                </a:solidFill>
              </a:rPr>
              <a:t>convenient</a:t>
            </a:r>
            <a:r>
              <a:rPr lang="en-US" dirty="0"/>
              <a:t> and </a:t>
            </a:r>
            <a:r>
              <a:rPr lang="en-US" dirty="0">
                <a:solidFill>
                  <a:srgbClr val="00137F"/>
                </a:solidFill>
              </a:rPr>
              <a:t>accessible</a:t>
            </a:r>
            <a:r>
              <a:rPr lang="en-US" dirty="0"/>
              <a:t> for busy executives</a:t>
            </a:r>
          </a:p>
        </p:txBody>
      </p:sp>
      <p:pic>
        <p:nvPicPr>
          <p:cNvPr id="10" name="Picture 9">
            <a:extLst>
              <a:ext uri="{FF2B5EF4-FFF2-40B4-BE49-F238E27FC236}">
                <a16:creationId xmlns:a16="http://schemas.microsoft.com/office/drawing/2014/main" id="{CC6062F6-3755-686E-56DA-1E5AB7C9F6D7}"/>
              </a:ext>
            </a:extLst>
          </p:cNvPr>
          <p:cNvPicPr>
            <a:picLocks noChangeAspect="1"/>
          </p:cNvPicPr>
          <p:nvPr/>
        </p:nvPicPr>
        <p:blipFill>
          <a:blip r:embed="rId3"/>
          <a:stretch>
            <a:fillRect/>
          </a:stretch>
        </p:blipFill>
        <p:spPr>
          <a:xfrm>
            <a:off x="2383735" y="7035104"/>
            <a:ext cx="6375400" cy="2616200"/>
          </a:xfrm>
          <a:prstGeom prst="rect">
            <a:avLst/>
          </a:prstGeom>
        </p:spPr>
      </p:pic>
      <p:pic>
        <p:nvPicPr>
          <p:cNvPr id="6" name="Content Placeholder 20" descr="Graphical user interface, application&#10;&#10;Description automatically generated">
            <a:extLst>
              <a:ext uri="{FF2B5EF4-FFF2-40B4-BE49-F238E27FC236}">
                <a16:creationId xmlns:a16="http://schemas.microsoft.com/office/drawing/2014/main" id="{26DA95C1-F621-24DE-1307-ECB7A01392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5621" y="1181138"/>
            <a:ext cx="1690143" cy="3216954"/>
          </a:xfrm>
          <a:prstGeom prst="rect">
            <a:avLst/>
          </a:prstGeom>
        </p:spPr>
      </p:pic>
      <p:grpSp>
        <p:nvGrpSpPr>
          <p:cNvPr id="14" name="Group 13">
            <a:extLst>
              <a:ext uri="{FF2B5EF4-FFF2-40B4-BE49-F238E27FC236}">
                <a16:creationId xmlns:a16="http://schemas.microsoft.com/office/drawing/2014/main" id="{F77FCB9B-D753-0478-9579-9846A4DBDED8}"/>
              </a:ext>
            </a:extLst>
          </p:cNvPr>
          <p:cNvGrpSpPr/>
          <p:nvPr/>
        </p:nvGrpSpPr>
        <p:grpSpPr>
          <a:xfrm>
            <a:off x="0" y="3353067"/>
            <a:ext cx="12200699" cy="2343150"/>
            <a:chOff x="-8699" y="1918867"/>
            <a:chExt cx="12200699" cy="2343150"/>
          </a:xfrm>
        </p:grpSpPr>
        <p:pic>
          <p:nvPicPr>
            <p:cNvPr id="15" name="Picture 2">
              <a:extLst>
                <a:ext uri="{FF2B5EF4-FFF2-40B4-BE49-F238E27FC236}">
                  <a16:creationId xmlns:a16="http://schemas.microsoft.com/office/drawing/2014/main" id="{A7F00D6B-BCCB-7046-619C-657C440389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a:off x="9530642"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6C107C05-5DA3-712F-A170-30D5A65918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flipH="1">
              <a:off x="9008672"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56398306-3B8F-7ED0-75A8-2D2F343BB8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6877"/>
            <a:stretch/>
          </p:blipFill>
          <p:spPr bwMode="auto">
            <a:xfrm>
              <a:off x="11633862" y="1918867"/>
              <a:ext cx="193975" cy="23431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33537423-0D3D-B314-C63C-8344BBD580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flipH="1">
              <a:off x="11111892"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FE39A457-F1FF-A2B9-2328-3E98B8C86F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a:off x="10597542"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97A6D09D-5F22-5ED9-6F1B-7E9E3B1616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flipH="1">
              <a:off x="10075572"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271EED4-85DC-D53A-B4D0-B8F2221AAE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32" r="91674"/>
            <a:stretch/>
          </p:blipFill>
          <p:spPr bwMode="auto">
            <a:xfrm>
              <a:off x="9820302" y="1918867"/>
              <a:ext cx="30754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95B006D2-2AD5-2705-F86E-50BD87564D6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a:off x="11625380"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C1927C2-5997-808B-187B-945A3B5541E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a:off x="6408066"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3382CD74-BB4F-4BD1-BCCC-ED4FD488A8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flipH="1">
              <a:off x="5886096"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59178F50-105F-83F7-407D-E6669FD5A92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6877"/>
            <a:stretch/>
          </p:blipFill>
          <p:spPr bwMode="auto">
            <a:xfrm>
              <a:off x="8511286" y="1918867"/>
              <a:ext cx="193975"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D8927629-F2C4-8674-4538-0BF435AB91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flipH="1">
              <a:off x="7989316"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9A55760F-E913-9D62-B4C9-749052FC7D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a:off x="7474966"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F46E22AD-3050-5E59-4914-77DEA980C4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flipH="1">
              <a:off x="6952996"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61ABC274-C4F8-A5B2-E04C-1F5192067F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32" r="91674"/>
            <a:stretch/>
          </p:blipFill>
          <p:spPr bwMode="auto">
            <a:xfrm>
              <a:off x="6697726" y="1918867"/>
              <a:ext cx="30754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29294108-B29A-111B-2AA5-846B0F4D92B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a:off x="8502804"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08E74D9D-DA03-BA90-3F45-B22C165F31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a:off x="3376767"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55105639-2928-8A68-2501-FC8900E227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flipH="1">
              <a:off x="2854797"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a:extLst>
                <a:ext uri="{FF2B5EF4-FFF2-40B4-BE49-F238E27FC236}">
                  <a16:creationId xmlns:a16="http://schemas.microsoft.com/office/drawing/2014/main" id="{92A99F28-6C60-CD98-4000-7E3730351D3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6877"/>
            <a:stretch/>
          </p:blipFill>
          <p:spPr bwMode="auto">
            <a:xfrm>
              <a:off x="5479987" y="1918867"/>
              <a:ext cx="193975" cy="234315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0933F0C3-CB8A-4406-F312-536A62A3292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flipH="1">
              <a:off x="4958017"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79ED69A2-6EEE-DF7D-3323-BB26834A3A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a:off x="4443667"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66E5F338-F367-0992-293F-2639CC0B8B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flipH="1">
              <a:off x="3921697"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E00B3976-90A4-DEBD-E677-AEC88DE8E8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32" r="91674"/>
            <a:stretch/>
          </p:blipFill>
          <p:spPr bwMode="auto">
            <a:xfrm>
              <a:off x="3666427" y="1918867"/>
              <a:ext cx="30754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a:extLst>
                <a:ext uri="{FF2B5EF4-FFF2-40B4-BE49-F238E27FC236}">
                  <a16:creationId xmlns:a16="http://schemas.microsoft.com/office/drawing/2014/main" id="{BA48D466-D9A9-D88C-D913-3F23DC2EB7B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a:off x="5471505"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BF5FBE61-1E6E-79C1-C3C3-5DF0080CC0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a:off x="254191"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2FD0571E-AF89-8886-7706-8DC3A167F7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5291"/>
            <a:stretch/>
          </p:blipFill>
          <p:spPr bwMode="auto">
            <a:xfrm flipH="1">
              <a:off x="-8699" y="1918867"/>
              <a:ext cx="30754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a:extLst>
                <a:ext uri="{FF2B5EF4-FFF2-40B4-BE49-F238E27FC236}">
                  <a16:creationId xmlns:a16="http://schemas.microsoft.com/office/drawing/2014/main" id="{F87A8BF6-3F26-E6A0-FBC1-7AFEFBE7B28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6877"/>
            <a:stretch/>
          </p:blipFill>
          <p:spPr bwMode="auto">
            <a:xfrm>
              <a:off x="2357411" y="1918867"/>
              <a:ext cx="193975" cy="234315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a:extLst>
                <a:ext uri="{FF2B5EF4-FFF2-40B4-BE49-F238E27FC236}">
                  <a16:creationId xmlns:a16="http://schemas.microsoft.com/office/drawing/2014/main" id="{5DE74A64-8341-9F95-4056-3C726745FDD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flipH="1">
              <a:off x="1835441"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a:extLst>
                <a:ext uri="{FF2B5EF4-FFF2-40B4-BE49-F238E27FC236}">
                  <a16:creationId xmlns:a16="http://schemas.microsoft.com/office/drawing/2014/main" id="{D2F8E05C-5AA2-C4A2-3047-FCBBC90A23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a:off x="1321091"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B2383C95-A504-D14B-968C-467793049A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flipH="1">
              <a:off x="799121"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a:extLst>
                <a:ext uri="{FF2B5EF4-FFF2-40B4-BE49-F238E27FC236}">
                  <a16:creationId xmlns:a16="http://schemas.microsoft.com/office/drawing/2014/main" id="{C32BE4CF-D6D7-C59B-820D-6C6999B2332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32" r="91674"/>
            <a:stretch/>
          </p:blipFill>
          <p:spPr bwMode="auto">
            <a:xfrm>
              <a:off x="543851" y="1918867"/>
              <a:ext cx="30754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a:extLst>
                <a:ext uri="{FF2B5EF4-FFF2-40B4-BE49-F238E27FC236}">
                  <a16:creationId xmlns:a16="http://schemas.microsoft.com/office/drawing/2014/main" id="{E85CDC46-780B-17EB-9174-E5EF73BF5D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5" r="91674"/>
            <a:stretch/>
          </p:blipFill>
          <p:spPr bwMode="auto">
            <a:xfrm>
              <a:off x="2348929"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grpSp>
      <p:sp>
        <p:nvSpPr>
          <p:cNvPr id="59" name="Rounded Rectangle 58">
            <a:extLst>
              <a:ext uri="{FF2B5EF4-FFF2-40B4-BE49-F238E27FC236}">
                <a16:creationId xmlns:a16="http://schemas.microsoft.com/office/drawing/2014/main" id="{DAB41A7E-CE1E-573E-90FF-BE7366BBAE99}"/>
              </a:ext>
            </a:extLst>
          </p:cNvPr>
          <p:cNvSpPr/>
          <p:nvPr/>
        </p:nvSpPr>
        <p:spPr>
          <a:xfrm>
            <a:off x="4713289" y="4583211"/>
            <a:ext cx="2705481" cy="1041811"/>
          </a:xfrm>
          <a:prstGeom prst="roundRect">
            <a:avLst/>
          </a:prstGeom>
          <a:solidFill>
            <a:srgbClr val="80D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ysClr val="windowText" lastClr="000000"/>
                </a:solidFill>
              </a:rPr>
              <a:t>He can also view </a:t>
            </a:r>
            <a:r>
              <a:rPr lang="en-US" sz="1400" b="1" i="1" dirty="0">
                <a:solidFill>
                  <a:sysClr val="windowText" lastClr="000000"/>
                </a:solidFill>
              </a:rPr>
              <a:t>in-depth </a:t>
            </a:r>
            <a:r>
              <a:rPr lang="en-US" sz="1400" i="1" dirty="0">
                <a:solidFill>
                  <a:sysClr val="windowText" lastClr="000000"/>
                </a:solidFill>
              </a:rPr>
              <a:t>statistics conveniently on his phone</a:t>
            </a:r>
          </a:p>
        </p:txBody>
      </p:sp>
      <p:sp>
        <p:nvSpPr>
          <p:cNvPr id="34819" name="Content Placeholder 3">
            <a:extLst>
              <a:ext uri="{FF2B5EF4-FFF2-40B4-BE49-F238E27FC236}">
                <a16:creationId xmlns:a16="http://schemas.microsoft.com/office/drawing/2014/main" id="{CF49204A-10CC-8ACE-3903-BABE1328DF1F}"/>
              </a:ext>
            </a:extLst>
          </p:cNvPr>
          <p:cNvSpPr txBox="1">
            <a:spLocks/>
          </p:cNvSpPr>
          <p:nvPr/>
        </p:nvSpPr>
        <p:spPr>
          <a:xfrm>
            <a:off x="10820400" y="6229060"/>
            <a:ext cx="1357088" cy="250459"/>
          </a:xfrm>
          <a:prstGeom prst="rect">
            <a:avLst/>
          </a:prstGeom>
        </p:spPr>
        <p:txBody>
          <a:bodyPr anchor="ctr"/>
          <a:lstStyle>
            <a:lvl1pPr marL="0" indent="0" algn="r" defTabSz="914400" rtl="0" eaLnBrk="1" latinLnBrk="0" hangingPunct="1">
              <a:lnSpc>
                <a:spcPct val="90000"/>
              </a:lnSpc>
              <a:spcBef>
                <a:spcPts val="1000"/>
              </a:spcBef>
              <a:buFont typeface="Arial" panose="020B0604020202020204" pitchFamily="34" charset="0"/>
              <a:buNone/>
              <a:defRPr sz="1100" b="0" i="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Advait</a:t>
            </a:r>
            <a:endParaRPr lang="en-US" dirty="0"/>
          </a:p>
        </p:txBody>
      </p:sp>
      <p:sp>
        <p:nvSpPr>
          <p:cNvPr id="13" name="Content Placeholder 12">
            <a:extLst>
              <a:ext uri="{FF2B5EF4-FFF2-40B4-BE49-F238E27FC236}">
                <a16:creationId xmlns:a16="http://schemas.microsoft.com/office/drawing/2014/main" id="{C7C44114-9021-8CEF-73CA-AD115C392D0D}"/>
              </a:ext>
            </a:extLst>
          </p:cNvPr>
          <p:cNvSpPr>
            <a:spLocks noGrp="1"/>
          </p:cNvSpPr>
          <p:nvPr>
            <p:ph sz="quarter" idx="12"/>
          </p:nvPr>
        </p:nvSpPr>
        <p:spPr/>
        <p:txBody>
          <a:bodyPr/>
          <a:lstStyle/>
          <a:p>
            <a:endParaRPr lang="en-US"/>
          </a:p>
        </p:txBody>
      </p:sp>
      <p:sp>
        <p:nvSpPr>
          <p:cNvPr id="48" name="Content Placeholder 47">
            <a:extLst>
              <a:ext uri="{FF2B5EF4-FFF2-40B4-BE49-F238E27FC236}">
                <a16:creationId xmlns:a16="http://schemas.microsoft.com/office/drawing/2014/main" id="{03E2B33F-53D1-B1CF-BD28-934E8BB1DD11}"/>
              </a:ext>
            </a:extLst>
          </p:cNvPr>
          <p:cNvSpPr>
            <a:spLocks noGrp="1"/>
          </p:cNvSpPr>
          <p:nvPr>
            <p:ph sz="quarter" idx="11"/>
          </p:nvPr>
        </p:nvSpPr>
        <p:spPr/>
        <p:txBody>
          <a:bodyPr/>
          <a:lstStyle/>
          <a:p>
            <a:endParaRPr lang="en-US"/>
          </a:p>
        </p:txBody>
      </p:sp>
      <p:pic>
        <p:nvPicPr>
          <p:cNvPr id="49" name="Picture 2" descr="Premium Vector | Executive businessman cartoon">
            <a:extLst>
              <a:ext uri="{FF2B5EF4-FFF2-40B4-BE49-F238E27FC236}">
                <a16:creationId xmlns:a16="http://schemas.microsoft.com/office/drawing/2014/main" id="{A937B930-7C14-F1EC-E391-11097768791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121" b="93519" l="10000" r="90000">
                        <a14:foregroundMark x1="37200" y1="90309" x2="37200" y2="90309"/>
                        <a14:foregroundMark x1="51100" y1="90639" x2="51100" y2="90639"/>
                        <a14:foregroundMark x1="47050" y1="9811" x2="47050" y2="9811"/>
                        <a14:foregroundMark x1="42400" y1="9811" x2="42400" y2="9811"/>
                        <a14:foregroundMark x1="44700" y1="9121" x2="44700" y2="9121"/>
                        <a14:foregroundMark x1="49350" y1="9451" x2="49350" y2="9451"/>
                        <a14:foregroundMark x1="54550" y1="90369" x2="54550" y2="90369"/>
                        <a14:foregroundMark x1="58550" y1="93519" x2="58550" y2="93519"/>
                      </a14:backgroundRemoval>
                    </a14:imgEffect>
                  </a14:imgLayer>
                </a14:imgProps>
              </a:ext>
              <a:ext uri="{28A0092B-C50C-407E-A947-70E740481C1C}">
                <a14:useLocalDpi xmlns:a14="http://schemas.microsoft.com/office/drawing/2010/main" val="0"/>
              </a:ext>
            </a:extLst>
          </a:blip>
          <a:srcRect/>
          <a:stretch>
            <a:fillRect/>
          </a:stretch>
        </p:blipFill>
        <p:spPr bwMode="auto">
          <a:xfrm>
            <a:off x="3950042" y="2253354"/>
            <a:ext cx="1505878" cy="2509797"/>
          </a:xfrm>
          <a:prstGeom prst="rect">
            <a:avLst/>
          </a:prstGeom>
          <a:noFill/>
          <a:extLst>
            <a:ext uri="{909E8E84-426E-40DD-AFC4-6F175D3DCCD1}">
              <a14:hiddenFill xmlns:a14="http://schemas.microsoft.com/office/drawing/2010/main">
                <a:solidFill>
                  <a:srgbClr val="FFFFFF"/>
                </a:solidFill>
              </a14:hiddenFill>
            </a:ext>
          </a:extLst>
        </p:spPr>
      </p:pic>
      <p:pic>
        <p:nvPicPr>
          <p:cNvPr id="52" name="Content Placeholder 18" descr="Graphical user interface, application, website&#10;&#10;Description automatically generated">
            <a:extLst>
              <a:ext uri="{FF2B5EF4-FFF2-40B4-BE49-F238E27FC236}">
                <a16:creationId xmlns:a16="http://schemas.microsoft.com/office/drawing/2014/main" id="{73FAA701-6341-ABD6-8FE1-790C7881B9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69255" y="1181125"/>
            <a:ext cx="1690143" cy="3216967"/>
          </a:xfrm>
          <a:prstGeom prst="rect">
            <a:avLst/>
          </a:prstGeom>
        </p:spPr>
      </p:pic>
      <p:sp>
        <p:nvSpPr>
          <p:cNvPr id="53" name="Rounded Rectangle 52">
            <a:extLst>
              <a:ext uri="{FF2B5EF4-FFF2-40B4-BE49-F238E27FC236}">
                <a16:creationId xmlns:a16="http://schemas.microsoft.com/office/drawing/2014/main" id="{6FD1D948-E858-09E8-3386-3E29D1DD639E}"/>
              </a:ext>
            </a:extLst>
          </p:cNvPr>
          <p:cNvSpPr/>
          <p:nvPr/>
        </p:nvSpPr>
        <p:spPr>
          <a:xfrm>
            <a:off x="1385739" y="4583212"/>
            <a:ext cx="2705481" cy="1041811"/>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ysClr val="windowText" lastClr="000000"/>
                </a:solidFill>
              </a:rPr>
              <a:t>On his way to work, John can make a </a:t>
            </a:r>
            <a:r>
              <a:rPr lang="en-US" sz="1400" b="1" i="1" dirty="0">
                <a:solidFill>
                  <a:sysClr val="windowText" lastClr="000000"/>
                </a:solidFill>
              </a:rPr>
              <a:t>quick judgement</a:t>
            </a:r>
            <a:r>
              <a:rPr lang="en-US" sz="1400" i="1" dirty="0">
                <a:solidFill>
                  <a:sysClr val="windowText" lastClr="000000"/>
                </a:solidFill>
              </a:rPr>
              <a:t> on artists he is interested to sign</a:t>
            </a:r>
          </a:p>
        </p:txBody>
      </p:sp>
    </p:spTree>
    <p:extLst>
      <p:ext uri="{BB962C8B-B14F-4D97-AF65-F5344CB8AC3E}">
        <p14:creationId xmlns:p14="http://schemas.microsoft.com/office/powerpoint/2010/main" val="40878937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F0C040-6158-EE2C-8137-8635AD404F47}"/>
              </a:ext>
            </a:extLst>
          </p:cNvPr>
          <p:cNvSpPr>
            <a:spLocks noGrp="1"/>
          </p:cNvSpPr>
          <p:nvPr>
            <p:ph type="sldNum" sz="quarter" idx="4"/>
          </p:nvPr>
        </p:nvSpPr>
        <p:spPr/>
        <p:txBody>
          <a:bodyPr/>
          <a:lstStyle/>
          <a:p>
            <a:fld id="{330EA680-D336-4FF7-8B7A-9848BB0A1C32}" type="slidenum">
              <a:rPr lang="en-US" smtClean="0"/>
              <a:t>48</a:t>
            </a:fld>
            <a:endParaRPr lang="en-US"/>
          </a:p>
        </p:txBody>
      </p:sp>
      <p:sp>
        <p:nvSpPr>
          <p:cNvPr id="5" name="Title 4">
            <a:extLst>
              <a:ext uri="{FF2B5EF4-FFF2-40B4-BE49-F238E27FC236}">
                <a16:creationId xmlns:a16="http://schemas.microsoft.com/office/drawing/2014/main" id="{E5897300-83A1-AC15-6FC7-61C0EAA11BEC}"/>
              </a:ext>
            </a:extLst>
          </p:cNvPr>
          <p:cNvSpPr>
            <a:spLocks noGrp="1"/>
          </p:cNvSpPr>
          <p:nvPr>
            <p:ph type="title"/>
          </p:nvPr>
        </p:nvSpPr>
        <p:spPr/>
        <p:txBody>
          <a:bodyPr/>
          <a:lstStyle/>
          <a:p>
            <a:r>
              <a:rPr lang="en-US" dirty="0"/>
              <a:t>BeatScout is built to be </a:t>
            </a:r>
            <a:r>
              <a:rPr lang="en-US" dirty="0">
                <a:solidFill>
                  <a:srgbClr val="00137F"/>
                </a:solidFill>
              </a:rPr>
              <a:t>convenient</a:t>
            </a:r>
            <a:r>
              <a:rPr lang="en-US" dirty="0"/>
              <a:t> and </a:t>
            </a:r>
            <a:r>
              <a:rPr lang="en-US" dirty="0">
                <a:solidFill>
                  <a:srgbClr val="00137F"/>
                </a:solidFill>
              </a:rPr>
              <a:t>accessible</a:t>
            </a:r>
            <a:r>
              <a:rPr lang="en-US" dirty="0"/>
              <a:t> for busy executives</a:t>
            </a:r>
          </a:p>
        </p:txBody>
      </p:sp>
      <p:pic>
        <p:nvPicPr>
          <p:cNvPr id="10" name="Picture 9">
            <a:extLst>
              <a:ext uri="{FF2B5EF4-FFF2-40B4-BE49-F238E27FC236}">
                <a16:creationId xmlns:a16="http://schemas.microsoft.com/office/drawing/2014/main" id="{CC6062F6-3755-686E-56DA-1E5AB7C9F6D7}"/>
              </a:ext>
            </a:extLst>
          </p:cNvPr>
          <p:cNvPicPr>
            <a:picLocks noChangeAspect="1"/>
          </p:cNvPicPr>
          <p:nvPr/>
        </p:nvPicPr>
        <p:blipFill>
          <a:blip r:embed="rId3"/>
          <a:stretch>
            <a:fillRect/>
          </a:stretch>
        </p:blipFill>
        <p:spPr>
          <a:xfrm>
            <a:off x="2383735" y="7035104"/>
            <a:ext cx="6375400" cy="2616200"/>
          </a:xfrm>
          <a:prstGeom prst="rect">
            <a:avLst/>
          </a:prstGeom>
        </p:spPr>
      </p:pic>
      <p:grpSp>
        <p:nvGrpSpPr>
          <p:cNvPr id="14" name="Group 13">
            <a:extLst>
              <a:ext uri="{FF2B5EF4-FFF2-40B4-BE49-F238E27FC236}">
                <a16:creationId xmlns:a16="http://schemas.microsoft.com/office/drawing/2014/main" id="{F77FCB9B-D753-0478-9579-9846A4DBDED8}"/>
              </a:ext>
            </a:extLst>
          </p:cNvPr>
          <p:cNvGrpSpPr/>
          <p:nvPr/>
        </p:nvGrpSpPr>
        <p:grpSpPr>
          <a:xfrm>
            <a:off x="0" y="3353067"/>
            <a:ext cx="12200699" cy="2343150"/>
            <a:chOff x="-8699" y="1918867"/>
            <a:chExt cx="12200699" cy="2343150"/>
          </a:xfrm>
        </p:grpSpPr>
        <p:pic>
          <p:nvPicPr>
            <p:cNvPr id="15" name="Picture 2">
              <a:extLst>
                <a:ext uri="{FF2B5EF4-FFF2-40B4-BE49-F238E27FC236}">
                  <a16:creationId xmlns:a16="http://schemas.microsoft.com/office/drawing/2014/main" id="{A7F00D6B-BCCB-7046-619C-657C440389C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 r="91674"/>
            <a:stretch/>
          </p:blipFill>
          <p:spPr bwMode="auto">
            <a:xfrm>
              <a:off x="9530642"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6C107C05-5DA3-712F-A170-30D5A65918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 r="91674"/>
            <a:stretch/>
          </p:blipFill>
          <p:spPr bwMode="auto">
            <a:xfrm flipH="1">
              <a:off x="9008672"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56398306-3B8F-7ED0-75A8-2D2F343BB8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 r="96877"/>
            <a:stretch/>
          </p:blipFill>
          <p:spPr bwMode="auto">
            <a:xfrm>
              <a:off x="11633862" y="1918867"/>
              <a:ext cx="193975" cy="23431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33537423-0D3D-B314-C63C-8344BBD580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 r="91674"/>
            <a:stretch/>
          </p:blipFill>
          <p:spPr bwMode="auto">
            <a:xfrm flipH="1">
              <a:off x="11111892"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FE39A457-F1FF-A2B9-2328-3E98B8C86F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 r="91674"/>
            <a:stretch/>
          </p:blipFill>
          <p:spPr bwMode="auto">
            <a:xfrm>
              <a:off x="10597542"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97A6D09D-5F22-5ED9-6F1B-7E9E3B1616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 r="91674"/>
            <a:stretch/>
          </p:blipFill>
          <p:spPr bwMode="auto">
            <a:xfrm flipH="1">
              <a:off x="10075572"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271EED4-85DC-D53A-B4D0-B8F2221AAE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r="91674"/>
            <a:stretch/>
          </p:blipFill>
          <p:spPr bwMode="auto">
            <a:xfrm>
              <a:off x="9820302" y="1918867"/>
              <a:ext cx="30754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95B006D2-2AD5-2705-F86E-50BD87564D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 r="91674"/>
            <a:stretch/>
          </p:blipFill>
          <p:spPr bwMode="auto">
            <a:xfrm>
              <a:off x="11625380"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C1927C2-5997-808B-187B-945A3B5541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 r="91674"/>
            <a:stretch/>
          </p:blipFill>
          <p:spPr bwMode="auto">
            <a:xfrm>
              <a:off x="6408066"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3382CD74-BB4F-4BD1-BCCC-ED4FD488A8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 r="91674"/>
            <a:stretch/>
          </p:blipFill>
          <p:spPr bwMode="auto">
            <a:xfrm flipH="1">
              <a:off x="5886096"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59178F50-105F-83F7-407D-E6669FD5A9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 r="96877"/>
            <a:stretch/>
          </p:blipFill>
          <p:spPr bwMode="auto">
            <a:xfrm>
              <a:off x="8511286" y="1918867"/>
              <a:ext cx="193975"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D8927629-F2C4-8674-4538-0BF435AB91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 r="91674"/>
            <a:stretch/>
          </p:blipFill>
          <p:spPr bwMode="auto">
            <a:xfrm flipH="1">
              <a:off x="7989316"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9A55760F-E913-9D62-B4C9-749052FC7D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 r="91674"/>
            <a:stretch/>
          </p:blipFill>
          <p:spPr bwMode="auto">
            <a:xfrm>
              <a:off x="7474966"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F46E22AD-3050-5E59-4914-77DEA980C4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 r="91674"/>
            <a:stretch/>
          </p:blipFill>
          <p:spPr bwMode="auto">
            <a:xfrm flipH="1">
              <a:off x="6952996"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61ABC274-C4F8-A5B2-E04C-1F5192067F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r="91674"/>
            <a:stretch/>
          </p:blipFill>
          <p:spPr bwMode="auto">
            <a:xfrm>
              <a:off x="6697726" y="1918867"/>
              <a:ext cx="30754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29294108-B29A-111B-2AA5-846B0F4D92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 r="91674"/>
            <a:stretch/>
          </p:blipFill>
          <p:spPr bwMode="auto">
            <a:xfrm>
              <a:off x="8502804"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08E74D9D-DA03-BA90-3F45-B22C165F31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 r="91674"/>
            <a:stretch/>
          </p:blipFill>
          <p:spPr bwMode="auto">
            <a:xfrm>
              <a:off x="3376767"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55105639-2928-8A68-2501-FC8900E227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 r="91674"/>
            <a:stretch/>
          </p:blipFill>
          <p:spPr bwMode="auto">
            <a:xfrm flipH="1">
              <a:off x="2854797"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a:extLst>
                <a:ext uri="{FF2B5EF4-FFF2-40B4-BE49-F238E27FC236}">
                  <a16:creationId xmlns:a16="http://schemas.microsoft.com/office/drawing/2014/main" id="{92A99F28-6C60-CD98-4000-7E3730351D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 r="96877"/>
            <a:stretch/>
          </p:blipFill>
          <p:spPr bwMode="auto">
            <a:xfrm>
              <a:off x="5479987" y="1918867"/>
              <a:ext cx="193975" cy="234315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0933F0C3-CB8A-4406-F312-536A62A329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 r="91674"/>
            <a:stretch/>
          </p:blipFill>
          <p:spPr bwMode="auto">
            <a:xfrm flipH="1">
              <a:off x="4958017"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79ED69A2-6EEE-DF7D-3323-BB26834A3A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 r="91674"/>
            <a:stretch/>
          </p:blipFill>
          <p:spPr bwMode="auto">
            <a:xfrm>
              <a:off x="4443667"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66E5F338-F367-0992-293F-2639CC0B8B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 r="91674"/>
            <a:stretch/>
          </p:blipFill>
          <p:spPr bwMode="auto">
            <a:xfrm flipH="1">
              <a:off x="3921697"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E00B3976-90A4-DEBD-E677-AEC88DE8E8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r="91674"/>
            <a:stretch/>
          </p:blipFill>
          <p:spPr bwMode="auto">
            <a:xfrm>
              <a:off x="3666427" y="1918867"/>
              <a:ext cx="30754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a:extLst>
                <a:ext uri="{FF2B5EF4-FFF2-40B4-BE49-F238E27FC236}">
                  <a16:creationId xmlns:a16="http://schemas.microsoft.com/office/drawing/2014/main" id="{BA48D466-D9A9-D88C-D913-3F23DC2EB7B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 r="91674"/>
            <a:stretch/>
          </p:blipFill>
          <p:spPr bwMode="auto">
            <a:xfrm>
              <a:off x="5471505"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BF5FBE61-1E6E-79C1-C3C3-5DF0080CC0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 r="91674"/>
            <a:stretch/>
          </p:blipFill>
          <p:spPr bwMode="auto">
            <a:xfrm>
              <a:off x="254191"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2FD0571E-AF89-8886-7706-8DC3A167F7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 r="95291"/>
            <a:stretch/>
          </p:blipFill>
          <p:spPr bwMode="auto">
            <a:xfrm flipH="1">
              <a:off x="-8699" y="1918867"/>
              <a:ext cx="30754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a:extLst>
                <a:ext uri="{FF2B5EF4-FFF2-40B4-BE49-F238E27FC236}">
                  <a16:creationId xmlns:a16="http://schemas.microsoft.com/office/drawing/2014/main" id="{F87A8BF6-3F26-E6A0-FBC1-7AFEFBE7B2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 r="96877"/>
            <a:stretch/>
          </p:blipFill>
          <p:spPr bwMode="auto">
            <a:xfrm>
              <a:off x="2357411" y="1918867"/>
              <a:ext cx="193975" cy="234315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a:extLst>
                <a:ext uri="{FF2B5EF4-FFF2-40B4-BE49-F238E27FC236}">
                  <a16:creationId xmlns:a16="http://schemas.microsoft.com/office/drawing/2014/main" id="{5DE74A64-8341-9F95-4056-3C726745FD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 r="91674"/>
            <a:stretch/>
          </p:blipFill>
          <p:spPr bwMode="auto">
            <a:xfrm flipH="1">
              <a:off x="1835441"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a:extLst>
                <a:ext uri="{FF2B5EF4-FFF2-40B4-BE49-F238E27FC236}">
                  <a16:creationId xmlns:a16="http://schemas.microsoft.com/office/drawing/2014/main" id="{D2F8E05C-5AA2-C4A2-3047-FCBBC90A23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 r="91674"/>
            <a:stretch/>
          </p:blipFill>
          <p:spPr bwMode="auto">
            <a:xfrm>
              <a:off x="1321091"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B2383C95-A504-D14B-968C-467793049A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 r="91674"/>
            <a:stretch/>
          </p:blipFill>
          <p:spPr bwMode="auto">
            <a:xfrm flipH="1">
              <a:off x="799121"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a:extLst>
                <a:ext uri="{FF2B5EF4-FFF2-40B4-BE49-F238E27FC236}">
                  <a16:creationId xmlns:a16="http://schemas.microsoft.com/office/drawing/2014/main" id="{C32BE4CF-D6D7-C59B-820D-6C6999B233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r="91674"/>
            <a:stretch/>
          </p:blipFill>
          <p:spPr bwMode="auto">
            <a:xfrm>
              <a:off x="543851" y="1918867"/>
              <a:ext cx="30754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a:extLst>
                <a:ext uri="{FF2B5EF4-FFF2-40B4-BE49-F238E27FC236}">
                  <a16:creationId xmlns:a16="http://schemas.microsoft.com/office/drawing/2014/main" id="{E85CDC46-780B-17EB-9174-E5EF73BF5D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 r="91674"/>
            <a:stretch/>
          </p:blipFill>
          <p:spPr bwMode="auto">
            <a:xfrm>
              <a:off x="2348929" y="1918867"/>
              <a:ext cx="566620" cy="2343150"/>
            </a:xfrm>
            <a:prstGeom prst="rect">
              <a:avLst/>
            </a:prstGeom>
            <a:noFill/>
            <a:extLst>
              <a:ext uri="{909E8E84-426E-40DD-AFC4-6F175D3DCCD1}">
                <a14:hiddenFill xmlns:a14="http://schemas.microsoft.com/office/drawing/2010/main">
                  <a:solidFill>
                    <a:srgbClr val="FFFFFF"/>
                  </a:solidFill>
                </a14:hiddenFill>
              </a:ext>
            </a:extLst>
          </p:spPr>
        </p:pic>
      </p:grpSp>
      <p:sp>
        <p:nvSpPr>
          <p:cNvPr id="34819" name="Content Placeholder 3">
            <a:extLst>
              <a:ext uri="{FF2B5EF4-FFF2-40B4-BE49-F238E27FC236}">
                <a16:creationId xmlns:a16="http://schemas.microsoft.com/office/drawing/2014/main" id="{CF49204A-10CC-8ACE-3903-BABE1328DF1F}"/>
              </a:ext>
            </a:extLst>
          </p:cNvPr>
          <p:cNvSpPr txBox="1">
            <a:spLocks/>
          </p:cNvSpPr>
          <p:nvPr/>
        </p:nvSpPr>
        <p:spPr>
          <a:xfrm>
            <a:off x="10820400" y="6229060"/>
            <a:ext cx="1357088" cy="250459"/>
          </a:xfrm>
          <a:prstGeom prst="rect">
            <a:avLst/>
          </a:prstGeom>
        </p:spPr>
        <p:txBody>
          <a:bodyPr anchor="ctr"/>
          <a:lstStyle>
            <a:lvl1pPr marL="0" indent="0" algn="r" defTabSz="914400" rtl="0" eaLnBrk="1" latinLnBrk="0" hangingPunct="1">
              <a:lnSpc>
                <a:spcPct val="90000"/>
              </a:lnSpc>
              <a:spcBef>
                <a:spcPts val="1000"/>
              </a:spcBef>
              <a:buFont typeface="Arial" panose="020B0604020202020204" pitchFamily="34" charset="0"/>
              <a:buNone/>
              <a:defRPr sz="1100" b="0" i="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Advait</a:t>
            </a:r>
            <a:endParaRPr lang="en-US" dirty="0"/>
          </a:p>
        </p:txBody>
      </p:sp>
      <p:sp>
        <p:nvSpPr>
          <p:cNvPr id="13" name="Content Placeholder 12">
            <a:extLst>
              <a:ext uri="{FF2B5EF4-FFF2-40B4-BE49-F238E27FC236}">
                <a16:creationId xmlns:a16="http://schemas.microsoft.com/office/drawing/2014/main" id="{C7C44114-9021-8CEF-73CA-AD115C392D0D}"/>
              </a:ext>
            </a:extLst>
          </p:cNvPr>
          <p:cNvSpPr>
            <a:spLocks noGrp="1"/>
          </p:cNvSpPr>
          <p:nvPr>
            <p:ph sz="quarter" idx="12"/>
          </p:nvPr>
        </p:nvSpPr>
        <p:spPr/>
        <p:txBody>
          <a:bodyPr/>
          <a:lstStyle/>
          <a:p>
            <a:endParaRPr lang="en-US"/>
          </a:p>
        </p:txBody>
      </p:sp>
      <p:sp>
        <p:nvSpPr>
          <p:cNvPr id="48" name="Content Placeholder 47">
            <a:extLst>
              <a:ext uri="{FF2B5EF4-FFF2-40B4-BE49-F238E27FC236}">
                <a16:creationId xmlns:a16="http://schemas.microsoft.com/office/drawing/2014/main" id="{03E2B33F-53D1-B1CF-BD28-934E8BB1DD11}"/>
              </a:ext>
            </a:extLst>
          </p:cNvPr>
          <p:cNvSpPr>
            <a:spLocks noGrp="1"/>
          </p:cNvSpPr>
          <p:nvPr>
            <p:ph sz="quarter" idx="11"/>
          </p:nvPr>
        </p:nvSpPr>
        <p:spPr/>
        <p:txBody>
          <a:bodyPr/>
          <a:lstStyle/>
          <a:p>
            <a:endParaRPr lang="en-US"/>
          </a:p>
        </p:txBody>
      </p:sp>
      <p:pic>
        <p:nvPicPr>
          <p:cNvPr id="2" name="Content Placeholder 54" descr="A picture containing table, furniture, worktable, dining table&#10;&#10;Description automatically generated">
            <a:extLst>
              <a:ext uri="{FF2B5EF4-FFF2-40B4-BE49-F238E27FC236}">
                <a16:creationId xmlns:a16="http://schemas.microsoft.com/office/drawing/2014/main" id="{DDA3C5E3-0B80-D0EF-4469-43C1D43591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7632" y="1852577"/>
            <a:ext cx="2784341" cy="2784341"/>
          </a:xfrm>
          <a:prstGeom prst="rect">
            <a:avLst/>
          </a:prstGeom>
        </p:spPr>
      </p:pic>
      <p:pic>
        <p:nvPicPr>
          <p:cNvPr id="4" name="Content Placeholder 34816" descr="Graphical user interface, application&#10;&#10;Description automatically generated">
            <a:extLst>
              <a:ext uri="{FF2B5EF4-FFF2-40B4-BE49-F238E27FC236}">
                <a16:creationId xmlns:a16="http://schemas.microsoft.com/office/drawing/2014/main" id="{A71F6EDC-0D29-A9BB-C161-CDDB9B2DDB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1683" y="1695942"/>
            <a:ext cx="1434908" cy="866925"/>
          </a:xfrm>
          <a:prstGeom prst="rect">
            <a:avLst/>
          </a:prstGeom>
          <a:scene3d>
            <a:camera prst="perspectiveFront"/>
            <a:lightRig rig="threePt" dir="t"/>
          </a:scene3d>
        </p:spPr>
      </p:pic>
      <p:pic>
        <p:nvPicPr>
          <p:cNvPr id="7" name="Content Placeholder 20" descr="Graphical user interface, application&#10;&#10;Description automatically generated">
            <a:extLst>
              <a:ext uri="{FF2B5EF4-FFF2-40B4-BE49-F238E27FC236}">
                <a16:creationId xmlns:a16="http://schemas.microsoft.com/office/drawing/2014/main" id="{BB4424D0-5F80-FE1C-9B29-1696C7D44E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25621" y="1181138"/>
            <a:ext cx="1690143" cy="3216954"/>
          </a:xfrm>
          <a:prstGeom prst="rect">
            <a:avLst/>
          </a:prstGeom>
        </p:spPr>
      </p:pic>
      <p:sp>
        <p:nvSpPr>
          <p:cNvPr id="8" name="Rounded Rectangle 7">
            <a:extLst>
              <a:ext uri="{FF2B5EF4-FFF2-40B4-BE49-F238E27FC236}">
                <a16:creationId xmlns:a16="http://schemas.microsoft.com/office/drawing/2014/main" id="{30568CCA-D7E5-38F6-5CD4-B97A5E4DDA36}"/>
              </a:ext>
            </a:extLst>
          </p:cNvPr>
          <p:cNvSpPr/>
          <p:nvPr/>
        </p:nvSpPr>
        <p:spPr>
          <a:xfrm>
            <a:off x="4713289" y="4583211"/>
            <a:ext cx="2705481" cy="1041811"/>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ysClr val="windowText" lastClr="000000"/>
                </a:solidFill>
              </a:rPr>
              <a:t>He can also view </a:t>
            </a:r>
            <a:r>
              <a:rPr lang="en-US" sz="1400" b="1" i="1" dirty="0">
                <a:solidFill>
                  <a:sysClr val="windowText" lastClr="000000"/>
                </a:solidFill>
              </a:rPr>
              <a:t>in-depth </a:t>
            </a:r>
            <a:r>
              <a:rPr lang="en-US" sz="1400" i="1" dirty="0">
                <a:solidFill>
                  <a:sysClr val="windowText" lastClr="000000"/>
                </a:solidFill>
              </a:rPr>
              <a:t>statistics conveniently on his phone</a:t>
            </a:r>
          </a:p>
        </p:txBody>
      </p:sp>
      <p:pic>
        <p:nvPicPr>
          <p:cNvPr id="9" name="Content Placeholder 18" descr="Graphical user interface, application, website&#10;&#10;Description automatically generated">
            <a:extLst>
              <a:ext uri="{FF2B5EF4-FFF2-40B4-BE49-F238E27FC236}">
                <a16:creationId xmlns:a16="http://schemas.microsoft.com/office/drawing/2014/main" id="{9DFDC1C7-E0BF-B8B2-D8E5-17324CD56E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69255" y="1181125"/>
            <a:ext cx="1690143" cy="3216967"/>
          </a:xfrm>
          <a:prstGeom prst="rect">
            <a:avLst/>
          </a:prstGeom>
        </p:spPr>
      </p:pic>
      <p:sp>
        <p:nvSpPr>
          <p:cNvPr id="11" name="Rounded Rectangle 10">
            <a:extLst>
              <a:ext uri="{FF2B5EF4-FFF2-40B4-BE49-F238E27FC236}">
                <a16:creationId xmlns:a16="http://schemas.microsoft.com/office/drawing/2014/main" id="{0E1AC83F-50C5-3F16-E536-F6EA7C3F0352}"/>
              </a:ext>
            </a:extLst>
          </p:cNvPr>
          <p:cNvSpPr/>
          <p:nvPr/>
        </p:nvSpPr>
        <p:spPr>
          <a:xfrm>
            <a:off x="1385739" y="4583212"/>
            <a:ext cx="2705481" cy="1041811"/>
          </a:xfrm>
          <a:prstGeom prst="roundRect">
            <a:avLst/>
          </a:prstGeom>
          <a:solidFill>
            <a:srgbClr val="D5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ysClr val="windowText" lastClr="000000"/>
                </a:solidFill>
              </a:rPr>
              <a:t>On his way to work, John can make a </a:t>
            </a:r>
            <a:r>
              <a:rPr lang="en-US" sz="1400" b="1" i="1" dirty="0">
                <a:solidFill>
                  <a:sysClr val="windowText" lastClr="000000"/>
                </a:solidFill>
              </a:rPr>
              <a:t>quick judgement</a:t>
            </a:r>
            <a:r>
              <a:rPr lang="en-US" sz="1400" i="1" dirty="0">
                <a:solidFill>
                  <a:sysClr val="windowText" lastClr="000000"/>
                </a:solidFill>
              </a:rPr>
              <a:t> on artists he is interested to sign</a:t>
            </a:r>
          </a:p>
        </p:txBody>
      </p:sp>
      <p:sp>
        <p:nvSpPr>
          <p:cNvPr id="12" name="Rounded Rectangle 11">
            <a:extLst>
              <a:ext uri="{FF2B5EF4-FFF2-40B4-BE49-F238E27FC236}">
                <a16:creationId xmlns:a16="http://schemas.microsoft.com/office/drawing/2014/main" id="{DD73A572-6728-8BA5-9C61-B2F0B13AFC51}"/>
              </a:ext>
            </a:extLst>
          </p:cNvPr>
          <p:cNvSpPr/>
          <p:nvPr/>
        </p:nvSpPr>
        <p:spPr>
          <a:xfrm>
            <a:off x="8025617" y="4583211"/>
            <a:ext cx="2705481" cy="1041811"/>
          </a:xfrm>
          <a:prstGeom prst="roundRect">
            <a:avLst/>
          </a:prstGeom>
          <a:solidFill>
            <a:srgbClr val="80D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ysClr val="windowText" lastClr="000000"/>
                </a:solidFill>
              </a:rPr>
              <a:t>BeatScout will be ready on his laptop with </a:t>
            </a:r>
            <a:r>
              <a:rPr lang="en-US" sz="1400" b="1" i="1" dirty="0">
                <a:solidFill>
                  <a:sysClr val="windowText" lastClr="000000"/>
                </a:solidFill>
              </a:rPr>
              <a:t>the latest predictions for potential artists’ music</a:t>
            </a:r>
          </a:p>
        </p:txBody>
      </p:sp>
      <p:pic>
        <p:nvPicPr>
          <p:cNvPr id="47" name="Picture 2" descr="Premium Vector | Executive businessman cartoon">
            <a:extLst>
              <a:ext uri="{FF2B5EF4-FFF2-40B4-BE49-F238E27FC236}">
                <a16:creationId xmlns:a16="http://schemas.microsoft.com/office/drawing/2014/main" id="{DF10D05E-ADEC-21B2-B0B8-B654818DB035}"/>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9121" b="93519" l="10000" r="90000">
                        <a14:foregroundMark x1="37200" y1="90309" x2="37200" y2="90309"/>
                        <a14:foregroundMark x1="51100" y1="90639" x2="51100" y2="90639"/>
                        <a14:foregroundMark x1="47050" y1="9811" x2="47050" y2="9811"/>
                        <a14:foregroundMark x1="42400" y1="9811" x2="42400" y2="9811"/>
                        <a14:foregroundMark x1="44700" y1="9121" x2="44700" y2="9121"/>
                        <a14:foregroundMark x1="49350" y1="9451" x2="49350" y2="9451"/>
                        <a14:foregroundMark x1="54550" y1="90369" x2="54550" y2="90369"/>
                        <a14:foregroundMark x1="58550" y1="93519" x2="58550" y2="93519"/>
                      </a14:backgroundRemoval>
                    </a14:imgEffect>
                  </a14:imgLayer>
                </a14:imgProps>
              </a:ext>
              <a:ext uri="{28A0092B-C50C-407E-A947-70E740481C1C}">
                <a14:useLocalDpi xmlns:a14="http://schemas.microsoft.com/office/drawing/2010/main" val="0"/>
              </a:ext>
            </a:extLst>
          </a:blip>
          <a:srcRect/>
          <a:stretch>
            <a:fillRect/>
          </a:stretch>
        </p:blipFill>
        <p:spPr bwMode="auto">
          <a:xfrm>
            <a:off x="6977204" y="2253354"/>
            <a:ext cx="1505878" cy="2509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64927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F0C040-6158-EE2C-8137-8635AD404F47}"/>
              </a:ext>
            </a:extLst>
          </p:cNvPr>
          <p:cNvSpPr>
            <a:spLocks noGrp="1"/>
          </p:cNvSpPr>
          <p:nvPr>
            <p:ph type="sldNum" sz="quarter" idx="4"/>
          </p:nvPr>
        </p:nvSpPr>
        <p:spPr/>
        <p:txBody>
          <a:bodyPr/>
          <a:lstStyle/>
          <a:p>
            <a:fld id="{330EA680-D336-4FF7-8B7A-9848BB0A1C32}" type="slidenum">
              <a:rPr lang="en-US" smtClean="0"/>
              <a:t>49</a:t>
            </a:fld>
            <a:endParaRPr lang="en-US"/>
          </a:p>
        </p:txBody>
      </p:sp>
      <p:sp>
        <p:nvSpPr>
          <p:cNvPr id="5" name="Title 4">
            <a:extLst>
              <a:ext uri="{FF2B5EF4-FFF2-40B4-BE49-F238E27FC236}">
                <a16:creationId xmlns:a16="http://schemas.microsoft.com/office/drawing/2014/main" id="{E5897300-83A1-AC15-6FC7-61C0EAA11BEC}"/>
              </a:ext>
            </a:extLst>
          </p:cNvPr>
          <p:cNvSpPr>
            <a:spLocks noGrp="1"/>
          </p:cNvSpPr>
          <p:nvPr>
            <p:ph type="title"/>
          </p:nvPr>
        </p:nvSpPr>
        <p:spPr/>
        <p:txBody>
          <a:bodyPr/>
          <a:lstStyle/>
          <a:p>
            <a:r>
              <a:rPr lang="en-US" dirty="0"/>
              <a:t>Live Demo</a:t>
            </a:r>
          </a:p>
        </p:txBody>
      </p:sp>
      <p:sp>
        <p:nvSpPr>
          <p:cNvPr id="4" name="Content Placeholder 3">
            <a:extLst>
              <a:ext uri="{FF2B5EF4-FFF2-40B4-BE49-F238E27FC236}">
                <a16:creationId xmlns:a16="http://schemas.microsoft.com/office/drawing/2014/main" id="{D826E383-1C4E-C242-F06D-462DD95AED80}"/>
              </a:ext>
            </a:extLst>
          </p:cNvPr>
          <p:cNvSpPr>
            <a:spLocks noGrp="1"/>
          </p:cNvSpPr>
          <p:nvPr>
            <p:ph sz="quarter" idx="11"/>
          </p:nvPr>
        </p:nvSpPr>
        <p:spPr/>
        <p:txBody>
          <a:bodyPr/>
          <a:lstStyle/>
          <a:p>
            <a:endParaRPr lang="en-US"/>
          </a:p>
        </p:txBody>
      </p:sp>
      <p:sp>
        <p:nvSpPr>
          <p:cNvPr id="7" name="Content Placeholder 6">
            <a:extLst>
              <a:ext uri="{FF2B5EF4-FFF2-40B4-BE49-F238E27FC236}">
                <a16:creationId xmlns:a16="http://schemas.microsoft.com/office/drawing/2014/main" id="{55582D01-EB95-DDC2-EAB9-867DCA585D72}"/>
              </a:ext>
            </a:extLst>
          </p:cNvPr>
          <p:cNvSpPr>
            <a:spLocks noGrp="1"/>
          </p:cNvSpPr>
          <p:nvPr>
            <p:ph sz="quarter" idx="12"/>
          </p:nvPr>
        </p:nvSpPr>
        <p:spPr/>
        <p:txBody>
          <a:bodyPr/>
          <a:lstStyle/>
          <a:p>
            <a:r>
              <a:rPr lang="en-US" dirty="0"/>
              <a:t>Wee Kiat</a:t>
            </a:r>
          </a:p>
        </p:txBody>
      </p:sp>
      <p:pic>
        <p:nvPicPr>
          <p:cNvPr id="6" name="Picture 5">
            <a:extLst>
              <a:ext uri="{FF2B5EF4-FFF2-40B4-BE49-F238E27FC236}">
                <a16:creationId xmlns:a16="http://schemas.microsoft.com/office/drawing/2014/main" id="{CAAAF346-F62A-C4E5-C7B1-B90796003E4A}"/>
              </a:ext>
            </a:extLst>
          </p:cNvPr>
          <p:cNvPicPr>
            <a:picLocks noChangeAspect="1"/>
          </p:cNvPicPr>
          <p:nvPr/>
        </p:nvPicPr>
        <p:blipFill>
          <a:blip r:embed="rId3"/>
          <a:stretch>
            <a:fillRect/>
          </a:stretch>
        </p:blipFill>
        <p:spPr>
          <a:xfrm>
            <a:off x="1610436" y="951192"/>
            <a:ext cx="8971128" cy="4955616"/>
          </a:xfrm>
          <a:prstGeom prst="rect">
            <a:avLst/>
          </a:prstGeom>
        </p:spPr>
      </p:pic>
    </p:spTree>
    <p:extLst>
      <p:ext uri="{BB962C8B-B14F-4D97-AF65-F5344CB8AC3E}">
        <p14:creationId xmlns:p14="http://schemas.microsoft.com/office/powerpoint/2010/main" val="2956340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93E5D15-0BDF-151B-8110-AD170D6821E8}"/>
              </a:ext>
            </a:extLst>
          </p:cNvPr>
          <p:cNvSpPr>
            <a:spLocks noGrp="1"/>
          </p:cNvSpPr>
          <p:nvPr>
            <p:ph type="sldNum" sz="quarter" idx="4"/>
          </p:nvPr>
        </p:nvSpPr>
        <p:spPr/>
        <p:txBody>
          <a:bodyPr/>
          <a:lstStyle/>
          <a:p>
            <a:fld id="{330EA680-D336-4FF7-8B7A-9848BB0A1C32}" type="slidenum">
              <a:rPr lang="en-US" smtClean="0"/>
              <a:t>5</a:t>
            </a:fld>
            <a:endParaRPr lang="en-US"/>
          </a:p>
        </p:txBody>
      </p:sp>
      <p:sp>
        <p:nvSpPr>
          <p:cNvPr id="5" name="Title 4">
            <a:extLst>
              <a:ext uri="{FF2B5EF4-FFF2-40B4-BE49-F238E27FC236}">
                <a16:creationId xmlns:a16="http://schemas.microsoft.com/office/drawing/2014/main" id="{331FB5DD-82E6-245A-2A19-D55C17C02D3D}"/>
              </a:ext>
            </a:extLst>
          </p:cNvPr>
          <p:cNvSpPr>
            <a:spLocks noGrp="1"/>
          </p:cNvSpPr>
          <p:nvPr>
            <p:ph type="title"/>
          </p:nvPr>
        </p:nvSpPr>
        <p:spPr/>
        <p:txBody>
          <a:bodyPr/>
          <a:lstStyle/>
          <a:p>
            <a:r>
              <a:rPr lang="en-US"/>
              <a:t>Issue 1: </a:t>
            </a:r>
            <a:r>
              <a:rPr lang="en-US">
                <a:solidFill>
                  <a:srgbClr val="043170"/>
                </a:solidFill>
              </a:rPr>
              <a:t>Streaming</a:t>
            </a:r>
            <a:r>
              <a:rPr lang="en-US"/>
              <a:t> and </a:t>
            </a:r>
            <a:r>
              <a:rPr lang="en-US">
                <a:solidFill>
                  <a:srgbClr val="043170"/>
                </a:solidFill>
              </a:rPr>
              <a:t>social media</a:t>
            </a:r>
            <a:r>
              <a:rPr lang="en-US"/>
              <a:t> have disrupted the traditional artist acquisition process</a:t>
            </a:r>
          </a:p>
        </p:txBody>
      </p:sp>
      <p:pic>
        <p:nvPicPr>
          <p:cNvPr id="9" name="Picture 8">
            <a:extLst>
              <a:ext uri="{FF2B5EF4-FFF2-40B4-BE49-F238E27FC236}">
                <a16:creationId xmlns:a16="http://schemas.microsoft.com/office/drawing/2014/main" id="{51061F27-28E6-F71C-7FB9-F93EFF494B1A}"/>
              </a:ext>
            </a:extLst>
          </p:cNvPr>
          <p:cNvPicPr>
            <a:picLocks noChangeAspect="1"/>
          </p:cNvPicPr>
          <p:nvPr/>
        </p:nvPicPr>
        <p:blipFill>
          <a:blip r:embed="rId2"/>
          <a:stretch>
            <a:fillRect/>
          </a:stretch>
        </p:blipFill>
        <p:spPr>
          <a:xfrm>
            <a:off x="12716237" y="1265360"/>
            <a:ext cx="6642100" cy="3175000"/>
          </a:xfrm>
          <a:prstGeom prst="rect">
            <a:avLst/>
          </a:prstGeom>
        </p:spPr>
      </p:pic>
      <p:pic>
        <p:nvPicPr>
          <p:cNvPr id="6146" name="Picture 2" descr="Microsoft Apps">
            <a:extLst>
              <a:ext uri="{FF2B5EF4-FFF2-40B4-BE49-F238E27FC236}">
                <a16:creationId xmlns:a16="http://schemas.microsoft.com/office/drawing/2014/main" id="{20B7FB92-27A5-2CA8-05EF-7EC51813D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8641" y="1975647"/>
            <a:ext cx="1633643" cy="163364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50" name="Picture 6" descr="Spotify: Music, Podcasts, Lit - Apps on Google Play">
            <a:extLst>
              <a:ext uri="{FF2B5EF4-FFF2-40B4-BE49-F238E27FC236}">
                <a16:creationId xmlns:a16="http://schemas.microsoft.com/office/drawing/2014/main" id="{5445E4CA-0143-8279-45F4-CAFC1F0CB5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1683" y="2946808"/>
            <a:ext cx="1520139" cy="152013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48" name="Picture 4" descr="Microsoft Apps">
            <a:extLst>
              <a:ext uri="{FF2B5EF4-FFF2-40B4-BE49-F238E27FC236}">
                <a16:creationId xmlns:a16="http://schemas.microsoft.com/office/drawing/2014/main" id="{D6F85161-E3A6-63C0-83B6-451B04189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7858" y="1788505"/>
            <a:ext cx="2007928" cy="2007928"/>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4D7A0D9-AAA7-1596-6003-A246F19859C0}"/>
              </a:ext>
            </a:extLst>
          </p:cNvPr>
          <p:cNvSpPr txBox="1"/>
          <p:nvPr/>
        </p:nvSpPr>
        <p:spPr>
          <a:xfrm>
            <a:off x="7584469" y="1126785"/>
            <a:ext cx="4199577" cy="1323439"/>
          </a:xfrm>
          <a:prstGeom prst="rect">
            <a:avLst/>
          </a:prstGeom>
          <a:solidFill>
            <a:srgbClr val="D5F0FA"/>
          </a:solidFill>
        </p:spPr>
        <p:txBody>
          <a:bodyPr wrap="square" rtlCol="0">
            <a:spAutoFit/>
          </a:bodyPr>
          <a:lstStyle/>
          <a:p>
            <a:pPr algn="ctr"/>
            <a:endParaRPr lang="en-US" sz="1600"/>
          </a:p>
          <a:p>
            <a:pPr algn="ctr"/>
            <a:r>
              <a:rPr lang="en-US" sz="1600" b="1">
                <a:solidFill>
                  <a:srgbClr val="00137F"/>
                </a:solidFill>
              </a:rPr>
              <a:t>Reduced </a:t>
            </a:r>
            <a:r>
              <a:rPr lang="en-US" sz="1600">
                <a:solidFill>
                  <a:srgbClr val="00137F"/>
                </a:solidFill>
              </a:rPr>
              <a:t>artists reliance on labels to build their career. </a:t>
            </a:r>
            <a:r>
              <a:rPr lang="en-US" sz="1600" b="1">
                <a:solidFill>
                  <a:srgbClr val="00137F"/>
                </a:solidFill>
              </a:rPr>
              <a:t>Independents account for ~30% of the market </a:t>
            </a:r>
            <a:r>
              <a:rPr lang="en-US" sz="1600">
                <a:solidFill>
                  <a:srgbClr val="00137F"/>
                </a:solidFill>
              </a:rPr>
              <a:t>today</a:t>
            </a:r>
          </a:p>
          <a:p>
            <a:pPr algn="ctr"/>
            <a:endParaRPr lang="en-US" sz="1600" b="1">
              <a:solidFill>
                <a:srgbClr val="00137F"/>
              </a:solidFill>
            </a:endParaRPr>
          </a:p>
        </p:txBody>
      </p:sp>
      <p:pic>
        <p:nvPicPr>
          <p:cNvPr id="10" name="Content Placeholder 9" descr="Badge 1 with solid fill">
            <a:extLst>
              <a:ext uri="{FF2B5EF4-FFF2-40B4-BE49-F238E27FC236}">
                <a16:creationId xmlns:a16="http://schemas.microsoft.com/office/drawing/2014/main" id="{124FAF11-E874-2D66-5FD4-1B7C0D69C71E}"/>
              </a:ext>
            </a:extLst>
          </p:cNvPr>
          <p:cNvPicPr>
            <a:picLocks noGrp="1" noChangeAspect="1"/>
          </p:cNvPicPr>
          <p:nvPr>
            <p:ph sz="quarter" idx="11"/>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04066" y="885455"/>
            <a:ext cx="560805" cy="560805"/>
          </a:xfrm>
        </p:spPr>
      </p:pic>
      <p:sp>
        <p:nvSpPr>
          <p:cNvPr id="11" name="TextBox 10">
            <a:extLst>
              <a:ext uri="{FF2B5EF4-FFF2-40B4-BE49-F238E27FC236}">
                <a16:creationId xmlns:a16="http://schemas.microsoft.com/office/drawing/2014/main" id="{C9B9CADB-1A58-0455-F43B-ACDFF43DE818}"/>
              </a:ext>
            </a:extLst>
          </p:cNvPr>
          <p:cNvSpPr txBox="1"/>
          <p:nvPr/>
        </p:nvSpPr>
        <p:spPr>
          <a:xfrm>
            <a:off x="7595937" y="2747925"/>
            <a:ext cx="4199577" cy="1077218"/>
          </a:xfrm>
          <a:prstGeom prst="rect">
            <a:avLst/>
          </a:prstGeom>
          <a:solidFill>
            <a:srgbClr val="D5F0FA"/>
          </a:solidFill>
        </p:spPr>
        <p:txBody>
          <a:bodyPr wrap="square" rtlCol="0">
            <a:spAutoFit/>
          </a:bodyPr>
          <a:lstStyle/>
          <a:p>
            <a:pPr algn="ctr"/>
            <a:endParaRPr lang="en-US" sz="1600" dirty="0"/>
          </a:p>
          <a:p>
            <a:pPr algn="ctr"/>
            <a:r>
              <a:rPr lang="en-US" sz="1600" b="1" dirty="0">
                <a:solidFill>
                  <a:srgbClr val="00137F"/>
                </a:solidFill>
              </a:rPr>
              <a:t>Every label </a:t>
            </a:r>
            <a:r>
              <a:rPr lang="en-US" sz="1600" dirty="0">
                <a:solidFill>
                  <a:srgbClr val="00137F"/>
                </a:solidFill>
              </a:rPr>
              <a:t>can now find any artist anywhere</a:t>
            </a:r>
          </a:p>
          <a:p>
            <a:pPr algn="ctr"/>
            <a:endParaRPr lang="en-US" sz="1600" b="1" dirty="0">
              <a:solidFill>
                <a:srgbClr val="00137F"/>
              </a:solidFill>
            </a:endParaRPr>
          </a:p>
        </p:txBody>
      </p:sp>
      <p:pic>
        <p:nvPicPr>
          <p:cNvPr id="16" name="Graphic 15" descr="Badge with solid fill">
            <a:extLst>
              <a:ext uri="{FF2B5EF4-FFF2-40B4-BE49-F238E27FC236}">
                <a16:creationId xmlns:a16="http://schemas.microsoft.com/office/drawing/2014/main" id="{FC95CCC4-4DD6-35A5-AFD7-D566DC5F7F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20671" y="2502881"/>
            <a:ext cx="556834" cy="556834"/>
          </a:xfrm>
          <a:prstGeom prst="rect">
            <a:avLst/>
          </a:prstGeom>
        </p:spPr>
      </p:pic>
      <p:sp>
        <p:nvSpPr>
          <p:cNvPr id="18" name="Content Placeholder 17">
            <a:extLst>
              <a:ext uri="{FF2B5EF4-FFF2-40B4-BE49-F238E27FC236}">
                <a16:creationId xmlns:a16="http://schemas.microsoft.com/office/drawing/2014/main" id="{A82FD637-CC23-3E50-4ED5-05C68345A277}"/>
              </a:ext>
            </a:extLst>
          </p:cNvPr>
          <p:cNvSpPr>
            <a:spLocks noGrp="1"/>
          </p:cNvSpPr>
          <p:nvPr>
            <p:ph sz="quarter" idx="12"/>
          </p:nvPr>
        </p:nvSpPr>
        <p:spPr/>
        <p:txBody>
          <a:bodyPr/>
          <a:lstStyle/>
          <a:p>
            <a:r>
              <a:rPr lang="en-US" dirty="0"/>
              <a:t>Hui Yu</a:t>
            </a:r>
          </a:p>
        </p:txBody>
      </p:sp>
      <p:pic>
        <p:nvPicPr>
          <p:cNvPr id="19" name="Picture 2" descr="Male singer cartoon hi-res stock photography and images - Alamy">
            <a:extLst>
              <a:ext uri="{FF2B5EF4-FFF2-40B4-BE49-F238E27FC236}">
                <a16:creationId xmlns:a16="http://schemas.microsoft.com/office/drawing/2014/main" id="{75EB3BB0-5F35-36EC-CE5F-57AE196730DA}"/>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7626" b="89784" l="10000" r="90000">
                        <a14:foregroundMark x1="27154" y1="85683" x2="27154" y2="85683"/>
                        <a14:foregroundMark x1="41077" y1="83669" x2="41077" y2="83669"/>
                        <a14:foregroundMark x1="43769" y1="86763" x2="43769" y2="86763"/>
                        <a14:foregroundMark x1="27154" y1="53165" x2="27154" y2="53165"/>
                        <a14:foregroundMark x1="40385" y1="7626" x2="40385" y2="7626"/>
                        <a14:foregroundMark x1="28385" y1="52590" x2="28385" y2="52590"/>
                        <a14:foregroundMark x1="49538" y1="33237" x2="49538" y2="33237"/>
                        <a14:foregroundMark x1="74000" y1="67266" x2="74000" y2="67266"/>
                        <a14:foregroundMark x1="74615" y1="65036" x2="74615" y2="65036"/>
                        <a14:foregroundMark x1="74308" y1="65971" x2="74308" y2="65971"/>
                        <a14:foregroundMark x1="74308" y1="65612" x2="74308" y2="65612"/>
                        <a14:foregroundMark x1="74308" y1="65612" x2="74462" y2="66547"/>
                        <a14:foregroundMark x1="74615" y1="63597" x2="74308" y2="67122"/>
                        <a14:foregroundMark x1="74615" y1="65612" x2="74615" y2="65612"/>
                        <a14:foregroundMark x1="73846" y1="68705" x2="73846" y2="68705"/>
                        <a14:foregroundMark x1="62923" y1="88345" x2="62923" y2="88345"/>
                        <a14:foregroundMark x1="66231" y1="87914" x2="66231" y2="87914"/>
                        <a14:foregroundMark x1="67462" y1="87770" x2="70538" y2="87194"/>
                        <a14:foregroundMark x1="47846" y1="88058" x2="47846" y2="88058"/>
                        <a14:foregroundMark x1="41462" y1="89640" x2="54308" y2="89784"/>
                        <a14:foregroundMark x1="54308" y1="89784" x2="57769" y2="89496"/>
                      </a14:backgroundRemoval>
                    </a14:imgEffect>
                  </a14:imgLayer>
                </a14:imgProps>
              </a:ext>
              <a:ext uri="{28A0092B-C50C-407E-A947-70E740481C1C}">
                <a14:useLocalDpi xmlns:a14="http://schemas.microsoft.com/office/drawing/2010/main" val="0"/>
              </a:ext>
            </a:extLst>
          </a:blip>
          <a:srcRect b="8189"/>
          <a:stretch/>
        </p:blipFill>
        <p:spPr bwMode="auto">
          <a:xfrm>
            <a:off x="568222" y="1446198"/>
            <a:ext cx="3419997" cy="33575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586ABFC-F9D7-7AC9-F3CD-CEB7D19C5262}"/>
              </a:ext>
            </a:extLst>
          </p:cNvPr>
          <p:cNvSpPr txBox="1"/>
          <p:nvPr/>
        </p:nvSpPr>
        <p:spPr>
          <a:xfrm>
            <a:off x="7595937" y="4104466"/>
            <a:ext cx="4199577" cy="1077218"/>
          </a:xfrm>
          <a:prstGeom prst="rect">
            <a:avLst/>
          </a:prstGeom>
          <a:solidFill>
            <a:srgbClr val="D5F0FA"/>
          </a:solidFill>
        </p:spPr>
        <p:txBody>
          <a:bodyPr wrap="square" rtlCol="0">
            <a:spAutoFit/>
          </a:bodyPr>
          <a:lstStyle/>
          <a:p>
            <a:pPr algn="ctr"/>
            <a:endParaRPr lang="en-US" sz="1600" dirty="0"/>
          </a:p>
          <a:p>
            <a:pPr algn="ctr"/>
            <a:r>
              <a:rPr lang="en-US" sz="1600" dirty="0">
                <a:solidFill>
                  <a:srgbClr val="00137F"/>
                </a:solidFill>
              </a:rPr>
              <a:t>With </a:t>
            </a:r>
            <a:r>
              <a:rPr lang="en-US" sz="1600" b="1" dirty="0">
                <a:solidFill>
                  <a:srgbClr val="00137F"/>
                </a:solidFill>
              </a:rPr>
              <a:t>fast-moving trends</a:t>
            </a:r>
            <a:r>
              <a:rPr lang="en-US" sz="1600" dirty="0">
                <a:solidFill>
                  <a:srgbClr val="00137F"/>
                </a:solidFill>
              </a:rPr>
              <a:t>, labels find it increasingly challenging to identify ‘talent’</a:t>
            </a:r>
          </a:p>
          <a:p>
            <a:pPr algn="ctr"/>
            <a:endParaRPr lang="en-US" sz="1600" b="1" dirty="0">
              <a:solidFill>
                <a:srgbClr val="00137F"/>
              </a:solidFill>
            </a:endParaRPr>
          </a:p>
        </p:txBody>
      </p:sp>
      <p:pic>
        <p:nvPicPr>
          <p:cNvPr id="4" name="Content Placeholder 63" descr="Badge 3 with solid fill">
            <a:extLst>
              <a:ext uri="{FF2B5EF4-FFF2-40B4-BE49-F238E27FC236}">
                <a16:creationId xmlns:a16="http://schemas.microsoft.com/office/drawing/2014/main" id="{B377F26E-4C6D-FF96-351D-9E443B5EABB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04066" y="3910114"/>
            <a:ext cx="556833" cy="556833"/>
          </a:xfrm>
          <a:prstGeom prst="rect">
            <a:avLst/>
          </a:prstGeom>
        </p:spPr>
      </p:pic>
      <p:sp>
        <p:nvSpPr>
          <p:cNvPr id="6" name="Content Placeholder 1">
            <a:extLst>
              <a:ext uri="{FF2B5EF4-FFF2-40B4-BE49-F238E27FC236}">
                <a16:creationId xmlns:a16="http://schemas.microsoft.com/office/drawing/2014/main" id="{A7C6DF4D-A8FD-7A42-A2E0-D10DCD8A12BE}"/>
              </a:ext>
            </a:extLst>
          </p:cNvPr>
          <p:cNvSpPr txBox="1">
            <a:spLocks/>
          </p:cNvSpPr>
          <p:nvPr/>
        </p:nvSpPr>
        <p:spPr>
          <a:xfrm>
            <a:off x="337947" y="6294467"/>
            <a:ext cx="3405099" cy="24622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000" i="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0">
                <a:cs typeface="Arial"/>
              </a:rPr>
              <a:t>Source(s): MusicBusinessWorldwide</a:t>
            </a:r>
            <a:endParaRPr lang="en-US" i="0" dirty="0">
              <a:cs typeface="Arial"/>
            </a:endParaRPr>
          </a:p>
        </p:txBody>
      </p:sp>
    </p:spTree>
    <p:extLst>
      <p:ext uri="{BB962C8B-B14F-4D97-AF65-F5344CB8AC3E}">
        <p14:creationId xmlns:p14="http://schemas.microsoft.com/office/powerpoint/2010/main" val="13617268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CB3867-1A2D-0165-A0B0-A32BA8AD6041}"/>
              </a:ext>
            </a:extLst>
          </p:cNvPr>
          <p:cNvSpPr>
            <a:spLocks noGrp="1"/>
          </p:cNvSpPr>
          <p:nvPr>
            <p:ph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03F0C040-6158-EE2C-8137-8635AD404F47}"/>
              </a:ext>
            </a:extLst>
          </p:cNvPr>
          <p:cNvSpPr>
            <a:spLocks noGrp="1"/>
          </p:cNvSpPr>
          <p:nvPr>
            <p:ph type="sldNum" sz="quarter" idx="4"/>
          </p:nvPr>
        </p:nvSpPr>
        <p:spPr/>
        <p:txBody>
          <a:bodyPr/>
          <a:lstStyle/>
          <a:p>
            <a:fld id="{330EA680-D336-4FF7-8B7A-9848BB0A1C32}" type="slidenum">
              <a:rPr lang="en-US" smtClean="0"/>
              <a:t>50</a:t>
            </a:fld>
            <a:endParaRPr lang="en-US"/>
          </a:p>
        </p:txBody>
      </p:sp>
      <p:sp>
        <p:nvSpPr>
          <p:cNvPr id="4" name="Content Placeholder 3">
            <a:extLst>
              <a:ext uri="{FF2B5EF4-FFF2-40B4-BE49-F238E27FC236}">
                <a16:creationId xmlns:a16="http://schemas.microsoft.com/office/drawing/2014/main" id="{4FB86F29-B477-0E44-0EBB-522980216DFF}"/>
              </a:ext>
            </a:extLst>
          </p:cNvPr>
          <p:cNvSpPr>
            <a:spLocks noGrp="1"/>
          </p:cNvSpPr>
          <p:nvPr>
            <p:ph sz="quarter" idx="12"/>
          </p:nvPr>
        </p:nvSpPr>
        <p:spPr/>
        <p:txBody>
          <a:bodyPr/>
          <a:lstStyle/>
          <a:p>
            <a:r>
              <a:rPr lang="en-US" dirty="0"/>
              <a:t>Wee Kiat</a:t>
            </a:r>
          </a:p>
        </p:txBody>
      </p:sp>
      <p:sp>
        <p:nvSpPr>
          <p:cNvPr id="5" name="Title 4">
            <a:extLst>
              <a:ext uri="{FF2B5EF4-FFF2-40B4-BE49-F238E27FC236}">
                <a16:creationId xmlns:a16="http://schemas.microsoft.com/office/drawing/2014/main" id="{E5897300-83A1-AC15-6FC7-61C0EAA11BEC}"/>
              </a:ext>
            </a:extLst>
          </p:cNvPr>
          <p:cNvSpPr>
            <a:spLocks noGrp="1"/>
          </p:cNvSpPr>
          <p:nvPr>
            <p:ph type="title"/>
          </p:nvPr>
        </p:nvSpPr>
        <p:spPr/>
        <p:txBody>
          <a:bodyPr/>
          <a:lstStyle/>
          <a:p>
            <a:r>
              <a:rPr lang="en-US" dirty="0">
                <a:solidFill>
                  <a:srgbClr val="00137F"/>
                </a:solidFill>
              </a:rPr>
              <a:t>For A&amp;R Executives: </a:t>
            </a:r>
            <a:r>
              <a:rPr lang="en-US" dirty="0"/>
              <a:t>BeatScout provides rhyme and reason for the latest trends and saves a great deal of time</a:t>
            </a:r>
            <a:endParaRPr lang="en-US" dirty="0">
              <a:solidFill>
                <a:srgbClr val="00137F"/>
              </a:solidFill>
            </a:endParaRPr>
          </a:p>
        </p:txBody>
      </p:sp>
      <p:pic>
        <p:nvPicPr>
          <p:cNvPr id="26" name="Picture 2" descr="Premium Vector | Executive businessman cartoon">
            <a:extLst>
              <a:ext uri="{FF2B5EF4-FFF2-40B4-BE49-F238E27FC236}">
                <a16:creationId xmlns:a16="http://schemas.microsoft.com/office/drawing/2014/main" id="{6870990A-1364-0779-B405-B21ABE16CCD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121" b="93519" l="10000" r="90000">
                        <a14:foregroundMark x1="37200" y1="90309" x2="37200" y2="90309"/>
                        <a14:foregroundMark x1="51100" y1="90639" x2="51100" y2="90639"/>
                        <a14:foregroundMark x1="47050" y1="9811" x2="47050" y2="9811"/>
                        <a14:foregroundMark x1="42400" y1="9811" x2="42400" y2="9811"/>
                        <a14:foregroundMark x1="44700" y1="9121" x2="44700" y2="9121"/>
                        <a14:foregroundMark x1="49350" y1="9451" x2="49350" y2="9451"/>
                        <a14:foregroundMark x1="54550" y1="90369" x2="54550" y2="90369"/>
                        <a14:foregroundMark x1="58550" y1="93519" x2="58550" y2="93519"/>
                      </a14:backgroundRemoval>
                    </a14:imgEffect>
                  </a14:imgLayer>
                </a14:imgProps>
              </a:ext>
              <a:ext uri="{28A0092B-C50C-407E-A947-70E740481C1C}">
                <a14:useLocalDpi xmlns:a14="http://schemas.microsoft.com/office/drawing/2010/main" val="0"/>
              </a:ext>
            </a:extLst>
          </a:blip>
          <a:srcRect/>
          <a:stretch>
            <a:fillRect/>
          </a:stretch>
        </p:blipFill>
        <p:spPr bwMode="auto">
          <a:xfrm>
            <a:off x="1156736" y="2076082"/>
            <a:ext cx="1505878" cy="2509797"/>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26">
            <a:extLst>
              <a:ext uri="{FF2B5EF4-FFF2-40B4-BE49-F238E27FC236}">
                <a16:creationId xmlns:a16="http://schemas.microsoft.com/office/drawing/2014/main" id="{D1C8A5D7-364F-8F72-B18F-DF0AD4A07D36}"/>
              </a:ext>
            </a:extLst>
          </p:cNvPr>
          <p:cNvSpPr/>
          <p:nvPr/>
        </p:nvSpPr>
        <p:spPr>
          <a:xfrm>
            <a:off x="3991065" y="1943549"/>
            <a:ext cx="2996696" cy="271212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a:p>
            <a:pPr algn="ctr"/>
            <a:r>
              <a:rPr lang="en-US" b="1" dirty="0">
                <a:solidFill>
                  <a:schemeClr val="tx1"/>
                </a:solidFill>
              </a:rPr>
              <a:t>Deeper understanding of Viral Trends</a:t>
            </a:r>
          </a:p>
          <a:p>
            <a:pPr algn="ctr"/>
            <a:endParaRPr lang="en-US" b="1" dirty="0">
              <a:solidFill>
                <a:schemeClr val="tx1"/>
              </a:solidFill>
            </a:endParaRPr>
          </a:p>
          <a:p>
            <a:pPr algn="ctr"/>
            <a:r>
              <a:rPr lang="en-US" sz="1600" dirty="0">
                <a:solidFill>
                  <a:schemeClr val="tx1"/>
                </a:solidFill>
              </a:rPr>
              <a:t>The BeatScout dashboard gives John </a:t>
            </a:r>
            <a:r>
              <a:rPr lang="en-US" sz="1600" b="1" dirty="0">
                <a:solidFill>
                  <a:schemeClr val="tx1"/>
                </a:solidFill>
              </a:rPr>
              <a:t>greater insight </a:t>
            </a:r>
            <a:r>
              <a:rPr lang="en-US" sz="1600" dirty="0">
                <a:solidFill>
                  <a:schemeClr val="tx1"/>
                </a:solidFill>
              </a:rPr>
              <a:t>into why a song might have gone viral</a:t>
            </a:r>
            <a:endParaRPr lang="en-US" b="1" dirty="0">
              <a:solidFill>
                <a:schemeClr val="tx1"/>
              </a:solidFill>
            </a:endParaRPr>
          </a:p>
          <a:p>
            <a:pPr algn="ctr"/>
            <a:endParaRPr lang="en-US" b="1" dirty="0">
              <a:solidFill>
                <a:schemeClr val="tx1"/>
              </a:solidFill>
            </a:endParaRPr>
          </a:p>
        </p:txBody>
      </p:sp>
      <p:sp>
        <p:nvSpPr>
          <p:cNvPr id="28" name="Rounded Rectangle 27">
            <a:extLst>
              <a:ext uri="{FF2B5EF4-FFF2-40B4-BE49-F238E27FC236}">
                <a16:creationId xmlns:a16="http://schemas.microsoft.com/office/drawing/2014/main" id="{53A42258-F063-B3C0-8111-3195F2B90122}"/>
              </a:ext>
            </a:extLst>
          </p:cNvPr>
          <p:cNvSpPr/>
          <p:nvPr/>
        </p:nvSpPr>
        <p:spPr>
          <a:xfrm>
            <a:off x="7909812" y="2006293"/>
            <a:ext cx="2996696" cy="26493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a:p>
            <a:pPr algn="ctr"/>
            <a:endParaRPr lang="en-US" b="1" dirty="0">
              <a:solidFill>
                <a:schemeClr val="tx1"/>
              </a:solidFill>
            </a:endParaRPr>
          </a:p>
          <a:p>
            <a:pPr algn="ctr"/>
            <a:endParaRPr lang="en-US" sz="1600" dirty="0">
              <a:solidFill>
                <a:schemeClr val="tx1"/>
              </a:solidFill>
            </a:endParaRPr>
          </a:p>
          <a:p>
            <a:pPr algn="ctr"/>
            <a:r>
              <a:rPr lang="en-US" b="1" dirty="0">
                <a:solidFill>
                  <a:schemeClr val="tx1"/>
                </a:solidFill>
              </a:rPr>
              <a:t>Time &amp; Energy Savings</a:t>
            </a:r>
          </a:p>
          <a:p>
            <a:pPr algn="ctr"/>
            <a:endParaRPr lang="en-US" sz="1600" dirty="0">
              <a:solidFill>
                <a:schemeClr val="tx1"/>
              </a:solidFill>
            </a:endParaRPr>
          </a:p>
          <a:p>
            <a:pPr algn="ctr"/>
            <a:r>
              <a:rPr lang="en-US" sz="1600" dirty="0">
                <a:solidFill>
                  <a:schemeClr val="tx1"/>
                </a:solidFill>
              </a:rPr>
              <a:t>John </a:t>
            </a:r>
            <a:r>
              <a:rPr lang="en-US" sz="1600" b="1" dirty="0">
                <a:solidFill>
                  <a:schemeClr val="tx1"/>
                </a:solidFill>
              </a:rPr>
              <a:t>need not worry </a:t>
            </a:r>
            <a:r>
              <a:rPr lang="en-US" sz="1600" dirty="0">
                <a:solidFill>
                  <a:schemeClr val="tx1"/>
                </a:solidFill>
              </a:rPr>
              <a:t>about missing out on talents, and can focus his energy on </a:t>
            </a:r>
            <a:r>
              <a:rPr lang="en-US" sz="1600" b="1" dirty="0">
                <a:solidFill>
                  <a:schemeClr val="tx1"/>
                </a:solidFill>
              </a:rPr>
              <a:t>developing his roster of artists</a:t>
            </a: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p:txBody>
      </p:sp>
      <p:pic>
        <p:nvPicPr>
          <p:cNvPr id="29" name="Content Placeholder 9" descr="Badge 1 with solid fill">
            <a:extLst>
              <a:ext uri="{FF2B5EF4-FFF2-40B4-BE49-F238E27FC236}">
                <a16:creationId xmlns:a16="http://schemas.microsoft.com/office/drawing/2014/main" id="{F590B0E9-DAEA-8220-E52F-CFF216152E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35606" y="1592739"/>
            <a:ext cx="560805" cy="560805"/>
          </a:xfrm>
          <a:prstGeom prst="rect">
            <a:avLst/>
          </a:prstGeom>
        </p:spPr>
      </p:pic>
      <p:pic>
        <p:nvPicPr>
          <p:cNvPr id="30" name="Graphic 29" descr="Badge with solid fill">
            <a:extLst>
              <a:ext uri="{FF2B5EF4-FFF2-40B4-BE49-F238E27FC236}">
                <a16:creationId xmlns:a16="http://schemas.microsoft.com/office/drawing/2014/main" id="{A924E71A-3736-9629-0504-6F83F788FC8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94033" y="1665132"/>
            <a:ext cx="556834" cy="556834"/>
          </a:xfrm>
          <a:prstGeom prst="rect">
            <a:avLst/>
          </a:prstGeom>
        </p:spPr>
      </p:pic>
      <p:sp>
        <p:nvSpPr>
          <p:cNvPr id="31" name="TextBox 30">
            <a:extLst>
              <a:ext uri="{FF2B5EF4-FFF2-40B4-BE49-F238E27FC236}">
                <a16:creationId xmlns:a16="http://schemas.microsoft.com/office/drawing/2014/main" id="{C067D6C9-5047-D930-1D81-3CEFF2460683}"/>
              </a:ext>
            </a:extLst>
          </p:cNvPr>
          <p:cNvSpPr txBox="1"/>
          <p:nvPr/>
        </p:nvSpPr>
        <p:spPr>
          <a:xfrm>
            <a:off x="959735" y="4563010"/>
            <a:ext cx="1899879" cy="584775"/>
          </a:xfrm>
          <a:prstGeom prst="rect">
            <a:avLst/>
          </a:prstGeom>
          <a:noFill/>
        </p:spPr>
        <p:txBody>
          <a:bodyPr wrap="none" rtlCol="0">
            <a:spAutoFit/>
          </a:bodyPr>
          <a:lstStyle/>
          <a:p>
            <a:pPr algn="ctr"/>
            <a:r>
              <a:rPr lang="en-US" dirty="0"/>
              <a:t>John, </a:t>
            </a:r>
          </a:p>
          <a:p>
            <a:pPr algn="ctr"/>
            <a:r>
              <a:rPr lang="en-US" sz="1400" dirty="0"/>
              <a:t>A&amp;R Executive, UMG</a:t>
            </a:r>
          </a:p>
        </p:txBody>
      </p:sp>
      <p:pic>
        <p:nvPicPr>
          <p:cNvPr id="32" name="Picture 2">
            <a:extLst>
              <a:ext uri="{FF2B5EF4-FFF2-40B4-BE49-F238E27FC236}">
                <a16:creationId xmlns:a16="http://schemas.microsoft.com/office/drawing/2014/main" id="{99E3A63B-497F-D97F-F6AC-036CA2A87C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5160" y="1445556"/>
            <a:ext cx="1426369" cy="5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3308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riangle 34">
            <a:extLst>
              <a:ext uri="{FF2B5EF4-FFF2-40B4-BE49-F238E27FC236}">
                <a16:creationId xmlns:a16="http://schemas.microsoft.com/office/drawing/2014/main" id="{14D00B68-49F9-00A3-8FA4-D01565E10596}"/>
              </a:ext>
            </a:extLst>
          </p:cNvPr>
          <p:cNvSpPr/>
          <p:nvPr/>
        </p:nvSpPr>
        <p:spPr>
          <a:xfrm>
            <a:off x="1581637" y="1864356"/>
            <a:ext cx="8876258" cy="762890"/>
          </a:xfrm>
          <a:prstGeom prst="triangle">
            <a:avLst>
              <a:gd name="adj" fmla="val 50363"/>
            </a:avLst>
          </a:prstGeom>
          <a:gradFill>
            <a:gsLst>
              <a:gs pos="27000">
                <a:srgbClr val="043170"/>
              </a:gs>
              <a:gs pos="87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0FCB3867-1A2D-0165-A0B0-A32BA8AD6041}"/>
              </a:ext>
            </a:extLst>
          </p:cNvPr>
          <p:cNvSpPr>
            <a:spLocks noGrp="1"/>
          </p:cNvSpPr>
          <p:nvPr>
            <p:ph sz="quarter" idx="11"/>
          </p:nvPr>
        </p:nvSpPr>
        <p:spPr/>
        <p:txBody>
          <a:bodyPr/>
          <a:lstStyle/>
          <a:p>
            <a:endParaRPr lang="en-US"/>
          </a:p>
        </p:txBody>
      </p:sp>
      <p:sp>
        <p:nvSpPr>
          <p:cNvPr id="3" name="Slide Number Placeholder 2">
            <a:extLst>
              <a:ext uri="{FF2B5EF4-FFF2-40B4-BE49-F238E27FC236}">
                <a16:creationId xmlns:a16="http://schemas.microsoft.com/office/drawing/2014/main" id="{03F0C040-6158-EE2C-8137-8635AD404F47}"/>
              </a:ext>
            </a:extLst>
          </p:cNvPr>
          <p:cNvSpPr>
            <a:spLocks noGrp="1"/>
          </p:cNvSpPr>
          <p:nvPr>
            <p:ph type="sldNum" sz="quarter" idx="4"/>
          </p:nvPr>
        </p:nvSpPr>
        <p:spPr/>
        <p:txBody>
          <a:bodyPr/>
          <a:lstStyle/>
          <a:p>
            <a:fld id="{330EA680-D336-4FF7-8B7A-9848BB0A1C32}" type="slidenum">
              <a:rPr lang="en-US" smtClean="0"/>
              <a:t>51</a:t>
            </a:fld>
            <a:endParaRPr lang="en-US"/>
          </a:p>
        </p:txBody>
      </p:sp>
      <p:sp>
        <p:nvSpPr>
          <p:cNvPr id="4" name="Content Placeholder 3">
            <a:extLst>
              <a:ext uri="{FF2B5EF4-FFF2-40B4-BE49-F238E27FC236}">
                <a16:creationId xmlns:a16="http://schemas.microsoft.com/office/drawing/2014/main" id="{4FB86F29-B477-0E44-0EBB-522980216DFF}"/>
              </a:ext>
            </a:extLst>
          </p:cNvPr>
          <p:cNvSpPr>
            <a:spLocks noGrp="1"/>
          </p:cNvSpPr>
          <p:nvPr>
            <p:ph sz="quarter" idx="12"/>
          </p:nvPr>
        </p:nvSpPr>
        <p:spPr/>
        <p:txBody>
          <a:bodyPr/>
          <a:lstStyle/>
          <a:p>
            <a:r>
              <a:rPr lang="en-US" dirty="0"/>
              <a:t>Wee Kiat</a:t>
            </a:r>
          </a:p>
        </p:txBody>
      </p:sp>
      <p:sp>
        <p:nvSpPr>
          <p:cNvPr id="5" name="Title 4">
            <a:extLst>
              <a:ext uri="{FF2B5EF4-FFF2-40B4-BE49-F238E27FC236}">
                <a16:creationId xmlns:a16="http://schemas.microsoft.com/office/drawing/2014/main" id="{E5897300-83A1-AC15-6FC7-61C0EAA11BEC}"/>
              </a:ext>
            </a:extLst>
          </p:cNvPr>
          <p:cNvSpPr>
            <a:spLocks noGrp="1"/>
          </p:cNvSpPr>
          <p:nvPr>
            <p:ph type="title"/>
          </p:nvPr>
        </p:nvSpPr>
        <p:spPr/>
        <p:txBody>
          <a:bodyPr/>
          <a:lstStyle/>
          <a:p>
            <a:r>
              <a:rPr lang="en-US" dirty="0"/>
              <a:t>BeatScout can bring about </a:t>
            </a:r>
            <a:r>
              <a:rPr lang="en-US" dirty="0">
                <a:solidFill>
                  <a:srgbClr val="00137F"/>
                </a:solidFill>
              </a:rPr>
              <a:t>positive business outcomes </a:t>
            </a:r>
            <a:r>
              <a:rPr lang="en-US" dirty="0"/>
              <a:t>in various areas</a:t>
            </a:r>
          </a:p>
        </p:txBody>
      </p:sp>
      <p:sp>
        <p:nvSpPr>
          <p:cNvPr id="15" name="Rounded Rectangle 14">
            <a:extLst>
              <a:ext uri="{FF2B5EF4-FFF2-40B4-BE49-F238E27FC236}">
                <a16:creationId xmlns:a16="http://schemas.microsoft.com/office/drawing/2014/main" id="{E475BE00-15E7-35E7-C7FB-4384EE3D481F}"/>
              </a:ext>
            </a:extLst>
          </p:cNvPr>
          <p:cNvSpPr/>
          <p:nvPr/>
        </p:nvSpPr>
        <p:spPr>
          <a:xfrm>
            <a:off x="678905" y="3076914"/>
            <a:ext cx="2996696" cy="271212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a:p>
            <a:pPr algn="ctr"/>
            <a:endParaRPr lang="en-US" b="1" dirty="0">
              <a:solidFill>
                <a:schemeClr val="tx1"/>
              </a:solidFill>
            </a:endParaRPr>
          </a:p>
          <a:p>
            <a:pPr algn="ctr"/>
            <a:r>
              <a:rPr lang="en-US" b="1" dirty="0">
                <a:solidFill>
                  <a:schemeClr val="tx1"/>
                </a:solidFill>
              </a:rPr>
              <a:t>Saved Opportunity Costs</a:t>
            </a:r>
          </a:p>
          <a:p>
            <a:pPr algn="ctr"/>
            <a:endParaRPr lang="en-US" b="1" dirty="0">
              <a:solidFill>
                <a:schemeClr val="tx1"/>
              </a:solidFill>
            </a:endParaRPr>
          </a:p>
          <a:p>
            <a:pPr algn="ctr"/>
            <a:r>
              <a:rPr lang="en-US" sz="1600" dirty="0">
                <a:solidFill>
                  <a:schemeClr val="tx1"/>
                </a:solidFill>
              </a:rPr>
              <a:t>UMG can benefit from savings on labour and money that would have otherwise been lost on unsuccessful signings</a:t>
            </a: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p:txBody>
      </p:sp>
      <p:sp>
        <p:nvSpPr>
          <p:cNvPr id="16" name="Rounded Rectangle 15">
            <a:extLst>
              <a:ext uri="{FF2B5EF4-FFF2-40B4-BE49-F238E27FC236}">
                <a16:creationId xmlns:a16="http://schemas.microsoft.com/office/drawing/2014/main" id="{3AE0F559-2E1B-1AD4-0788-3E1DB41E6B74}"/>
              </a:ext>
            </a:extLst>
          </p:cNvPr>
          <p:cNvSpPr/>
          <p:nvPr/>
        </p:nvSpPr>
        <p:spPr>
          <a:xfrm>
            <a:off x="4597652" y="3139658"/>
            <a:ext cx="2996696" cy="26493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a:p>
            <a:pPr algn="ctr"/>
            <a:endParaRPr lang="en-US" b="1" dirty="0">
              <a:solidFill>
                <a:schemeClr val="tx1"/>
              </a:solidFill>
            </a:endParaRPr>
          </a:p>
          <a:p>
            <a:pPr algn="ctr"/>
            <a:r>
              <a:rPr lang="en-US" b="1" dirty="0">
                <a:solidFill>
                  <a:schemeClr val="tx1"/>
                </a:solidFill>
              </a:rPr>
              <a:t>Competitive Advantage</a:t>
            </a:r>
          </a:p>
          <a:p>
            <a:pPr algn="ctr"/>
            <a:endParaRPr lang="en-US" sz="1600" dirty="0">
              <a:solidFill>
                <a:schemeClr val="tx1"/>
              </a:solidFill>
            </a:endParaRPr>
          </a:p>
          <a:p>
            <a:pPr algn="ctr"/>
            <a:r>
              <a:rPr lang="en-US" sz="1600" dirty="0">
                <a:solidFill>
                  <a:schemeClr val="tx1"/>
                </a:solidFill>
              </a:rPr>
              <a:t>As the market leader, UMG can widen their competitive advantage, by making sure that they secure future stars before anyone else</a:t>
            </a: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p:txBody>
      </p:sp>
      <p:sp>
        <p:nvSpPr>
          <p:cNvPr id="17" name="Rounded Rectangle 16">
            <a:extLst>
              <a:ext uri="{FF2B5EF4-FFF2-40B4-BE49-F238E27FC236}">
                <a16:creationId xmlns:a16="http://schemas.microsoft.com/office/drawing/2014/main" id="{461EAA79-F938-7002-AD8D-6FD70BD1AF42}"/>
              </a:ext>
            </a:extLst>
          </p:cNvPr>
          <p:cNvSpPr/>
          <p:nvPr/>
        </p:nvSpPr>
        <p:spPr>
          <a:xfrm>
            <a:off x="8516399" y="3139658"/>
            <a:ext cx="2996696" cy="26493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r>
              <a:rPr lang="en-US" b="1" dirty="0">
                <a:solidFill>
                  <a:schemeClr val="tx1"/>
                </a:solidFill>
              </a:rPr>
              <a:t>Better Financial Performance</a:t>
            </a:r>
          </a:p>
          <a:p>
            <a:pPr algn="ctr"/>
            <a:endParaRPr lang="en-US" b="1" dirty="0">
              <a:solidFill>
                <a:schemeClr val="tx1"/>
              </a:solidFill>
            </a:endParaRPr>
          </a:p>
          <a:p>
            <a:pPr algn="ctr"/>
            <a:r>
              <a:rPr lang="en-US" sz="1600" dirty="0">
                <a:solidFill>
                  <a:schemeClr val="tx1"/>
                </a:solidFill>
              </a:rPr>
              <a:t>UMG does not have to worry about wasted resources on signings that did not work out.</a:t>
            </a:r>
          </a:p>
          <a:p>
            <a:pPr algn="ctr"/>
            <a:endParaRPr lang="en-US" b="1" dirty="0">
              <a:solidFill>
                <a:schemeClr val="tx1"/>
              </a:solidFill>
            </a:endParaRPr>
          </a:p>
          <a:p>
            <a:pPr algn="ctr"/>
            <a:endParaRPr lang="en-US" b="1" dirty="0">
              <a:solidFill>
                <a:schemeClr val="tx1"/>
              </a:solidFill>
            </a:endParaRPr>
          </a:p>
        </p:txBody>
      </p:sp>
      <p:pic>
        <p:nvPicPr>
          <p:cNvPr id="19" name="Content Placeholder 9" descr="Badge 1 with solid fill">
            <a:extLst>
              <a:ext uri="{FF2B5EF4-FFF2-40B4-BE49-F238E27FC236}">
                <a16:creationId xmlns:a16="http://schemas.microsoft.com/office/drawing/2014/main" id="{D196156D-8CEB-3C27-7D8E-B882B2DECD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3446" y="2726104"/>
            <a:ext cx="560805" cy="560805"/>
          </a:xfrm>
          <a:prstGeom prst="rect">
            <a:avLst/>
          </a:prstGeom>
        </p:spPr>
      </p:pic>
      <p:pic>
        <p:nvPicPr>
          <p:cNvPr id="20" name="Graphic 19" descr="Badge with solid fill">
            <a:extLst>
              <a:ext uri="{FF2B5EF4-FFF2-40B4-BE49-F238E27FC236}">
                <a16:creationId xmlns:a16="http://schemas.microsoft.com/office/drawing/2014/main" id="{0F90D905-3F48-5FAD-B555-8F94B7D28B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1873" y="2798497"/>
            <a:ext cx="556834" cy="556834"/>
          </a:xfrm>
          <a:prstGeom prst="rect">
            <a:avLst/>
          </a:prstGeom>
        </p:spPr>
      </p:pic>
      <p:pic>
        <p:nvPicPr>
          <p:cNvPr id="21" name="Content Placeholder 63" descr="Badge 3 with solid fill">
            <a:extLst>
              <a:ext uri="{FF2B5EF4-FFF2-40B4-BE49-F238E27FC236}">
                <a16:creationId xmlns:a16="http://schemas.microsoft.com/office/drawing/2014/main" id="{550CDE71-D8E2-4510-A26B-ED5D941E99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36330" y="2861241"/>
            <a:ext cx="556833" cy="556833"/>
          </a:xfrm>
          <a:prstGeom prst="rect">
            <a:avLst/>
          </a:prstGeom>
        </p:spPr>
      </p:pic>
      <p:sp>
        <p:nvSpPr>
          <p:cNvPr id="22" name="Rounded Rectangle 21">
            <a:extLst>
              <a:ext uri="{FF2B5EF4-FFF2-40B4-BE49-F238E27FC236}">
                <a16:creationId xmlns:a16="http://schemas.microsoft.com/office/drawing/2014/main" id="{E45C6FD7-E91E-B951-2E5D-0E10CBA6C5FE}"/>
              </a:ext>
            </a:extLst>
          </p:cNvPr>
          <p:cNvSpPr/>
          <p:nvPr/>
        </p:nvSpPr>
        <p:spPr>
          <a:xfrm>
            <a:off x="4938395" y="903289"/>
            <a:ext cx="2031124" cy="1094613"/>
          </a:xfrm>
          <a:prstGeom prst="roundRect">
            <a:avLst/>
          </a:prstGeom>
          <a:solidFill>
            <a:schemeClr val="bg1"/>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a:extLst>
              <a:ext uri="{FF2B5EF4-FFF2-40B4-BE49-F238E27FC236}">
                <a16:creationId xmlns:a16="http://schemas.microsoft.com/office/drawing/2014/main" id="{6996ADF2-998A-41A6-C1AF-32F697E84B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13237" y="1068965"/>
            <a:ext cx="1881440" cy="698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1843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CB3867-1A2D-0165-A0B0-A32BA8AD6041}"/>
              </a:ext>
            </a:extLst>
          </p:cNvPr>
          <p:cNvSpPr>
            <a:spLocks noGrp="1"/>
          </p:cNvSpPr>
          <p:nvPr>
            <p:ph sz="quarter" idx="11"/>
          </p:nvPr>
        </p:nvSpPr>
        <p:spPr/>
        <p:txBody>
          <a:bodyPr/>
          <a:lstStyle/>
          <a:p>
            <a:endParaRPr lang="en-US"/>
          </a:p>
        </p:txBody>
      </p:sp>
      <p:sp>
        <p:nvSpPr>
          <p:cNvPr id="3" name="Slide Number Placeholder 2">
            <a:extLst>
              <a:ext uri="{FF2B5EF4-FFF2-40B4-BE49-F238E27FC236}">
                <a16:creationId xmlns:a16="http://schemas.microsoft.com/office/drawing/2014/main" id="{03F0C040-6158-EE2C-8137-8635AD404F47}"/>
              </a:ext>
            </a:extLst>
          </p:cNvPr>
          <p:cNvSpPr>
            <a:spLocks noGrp="1"/>
          </p:cNvSpPr>
          <p:nvPr>
            <p:ph type="sldNum" sz="quarter" idx="4"/>
          </p:nvPr>
        </p:nvSpPr>
        <p:spPr/>
        <p:txBody>
          <a:bodyPr/>
          <a:lstStyle/>
          <a:p>
            <a:fld id="{330EA680-D336-4FF7-8B7A-9848BB0A1C32}" type="slidenum">
              <a:rPr lang="en-US" smtClean="0"/>
              <a:t>52</a:t>
            </a:fld>
            <a:endParaRPr lang="en-US"/>
          </a:p>
        </p:txBody>
      </p:sp>
      <p:sp>
        <p:nvSpPr>
          <p:cNvPr id="4" name="Content Placeholder 3">
            <a:extLst>
              <a:ext uri="{FF2B5EF4-FFF2-40B4-BE49-F238E27FC236}">
                <a16:creationId xmlns:a16="http://schemas.microsoft.com/office/drawing/2014/main" id="{4FB86F29-B477-0E44-0EBB-522980216DFF}"/>
              </a:ext>
            </a:extLst>
          </p:cNvPr>
          <p:cNvSpPr>
            <a:spLocks noGrp="1"/>
          </p:cNvSpPr>
          <p:nvPr>
            <p:ph sz="quarter" idx="12"/>
          </p:nvPr>
        </p:nvSpPr>
        <p:spPr/>
        <p:txBody>
          <a:bodyPr/>
          <a:lstStyle/>
          <a:p>
            <a:r>
              <a:rPr lang="en-US" dirty="0"/>
              <a:t>Wee Kiat</a:t>
            </a:r>
          </a:p>
        </p:txBody>
      </p:sp>
      <p:sp>
        <p:nvSpPr>
          <p:cNvPr id="5" name="Title 4">
            <a:extLst>
              <a:ext uri="{FF2B5EF4-FFF2-40B4-BE49-F238E27FC236}">
                <a16:creationId xmlns:a16="http://schemas.microsoft.com/office/drawing/2014/main" id="{E5897300-83A1-AC15-6FC7-61C0EAA11BEC}"/>
              </a:ext>
            </a:extLst>
          </p:cNvPr>
          <p:cNvSpPr>
            <a:spLocks noGrp="1"/>
          </p:cNvSpPr>
          <p:nvPr>
            <p:ph type="title"/>
          </p:nvPr>
        </p:nvSpPr>
        <p:spPr/>
        <p:txBody>
          <a:bodyPr/>
          <a:lstStyle/>
          <a:p>
            <a:r>
              <a:rPr lang="en-US" dirty="0"/>
              <a:t>There is still scope for </a:t>
            </a:r>
            <a:r>
              <a:rPr lang="en-US" dirty="0">
                <a:solidFill>
                  <a:srgbClr val="00137F"/>
                </a:solidFill>
              </a:rPr>
              <a:t>further extension and improvement </a:t>
            </a:r>
            <a:r>
              <a:rPr lang="en-US" dirty="0"/>
              <a:t>on BeatScout</a:t>
            </a:r>
          </a:p>
        </p:txBody>
      </p:sp>
      <p:pic>
        <p:nvPicPr>
          <p:cNvPr id="7" name="Picture 6">
            <a:extLst>
              <a:ext uri="{FF2B5EF4-FFF2-40B4-BE49-F238E27FC236}">
                <a16:creationId xmlns:a16="http://schemas.microsoft.com/office/drawing/2014/main" id="{1662F49D-DAB8-5967-E058-9E8D8D4BB036}"/>
              </a:ext>
            </a:extLst>
          </p:cNvPr>
          <p:cNvPicPr>
            <a:picLocks noChangeAspect="1"/>
          </p:cNvPicPr>
          <p:nvPr/>
        </p:nvPicPr>
        <p:blipFill>
          <a:blip r:embed="rId3"/>
          <a:stretch>
            <a:fillRect/>
          </a:stretch>
        </p:blipFill>
        <p:spPr>
          <a:xfrm>
            <a:off x="2615632" y="7480967"/>
            <a:ext cx="6477000" cy="3352800"/>
          </a:xfrm>
          <a:prstGeom prst="rect">
            <a:avLst/>
          </a:prstGeom>
        </p:spPr>
      </p:pic>
      <p:sp>
        <p:nvSpPr>
          <p:cNvPr id="8" name="Rounded Rectangle 7">
            <a:extLst>
              <a:ext uri="{FF2B5EF4-FFF2-40B4-BE49-F238E27FC236}">
                <a16:creationId xmlns:a16="http://schemas.microsoft.com/office/drawing/2014/main" id="{BC89CAE7-452A-258D-8B76-ACF485E97AFC}"/>
              </a:ext>
            </a:extLst>
          </p:cNvPr>
          <p:cNvSpPr/>
          <p:nvPr/>
        </p:nvSpPr>
        <p:spPr>
          <a:xfrm>
            <a:off x="1548764" y="1101135"/>
            <a:ext cx="5328941" cy="180463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p:txBody>
      </p:sp>
      <p:sp>
        <p:nvSpPr>
          <p:cNvPr id="10" name="Rounded Rectangle 9">
            <a:extLst>
              <a:ext uri="{FF2B5EF4-FFF2-40B4-BE49-F238E27FC236}">
                <a16:creationId xmlns:a16="http://schemas.microsoft.com/office/drawing/2014/main" id="{F701A4D0-A587-664D-AE9E-42F07DBD1690}"/>
              </a:ext>
            </a:extLst>
          </p:cNvPr>
          <p:cNvSpPr/>
          <p:nvPr/>
        </p:nvSpPr>
        <p:spPr>
          <a:xfrm>
            <a:off x="1514723" y="3907967"/>
            <a:ext cx="5362982" cy="190004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Include Non-Music Data:</a:t>
            </a:r>
          </a:p>
          <a:p>
            <a:pPr algn="ctr"/>
            <a:r>
              <a:rPr lang="en-US" sz="1400" i="1" dirty="0">
                <a:solidFill>
                  <a:schemeClr val="tx1"/>
                </a:solidFill>
              </a:rPr>
              <a:t>{Followers, Likes, Engagement}</a:t>
            </a:r>
          </a:p>
          <a:p>
            <a:pPr algn="ctr"/>
            <a:endParaRPr lang="en-US" sz="1600" dirty="0">
              <a:solidFill>
                <a:schemeClr val="tx1"/>
              </a:solidFill>
            </a:endParaRPr>
          </a:p>
          <a:p>
            <a:pPr algn="ctr"/>
            <a:r>
              <a:rPr lang="en-US" sz="1600" dirty="0">
                <a:solidFill>
                  <a:schemeClr val="tx1"/>
                </a:solidFill>
              </a:rPr>
              <a:t>To gain popularity today, artists also rely on </a:t>
            </a:r>
            <a:r>
              <a:rPr lang="en-US" sz="1600" b="1" dirty="0">
                <a:solidFill>
                  <a:schemeClr val="tx1"/>
                </a:solidFill>
              </a:rPr>
              <a:t>social media strategies</a:t>
            </a:r>
          </a:p>
          <a:p>
            <a:pPr algn="ctr"/>
            <a:endParaRPr lang="en-US" sz="1600" b="1" dirty="0">
              <a:solidFill>
                <a:schemeClr val="tx1"/>
              </a:solidFill>
            </a:endParaRPr>
          </a:p>
        </p:txBody>
      </p:sp>
      <p:cxnSp>
        <p:nvCxnSpPr>
          <p:cNvPr id="11" name="Straight Connector 10">
            <a:extLst>
              <a:ext uri="{FF2B5EF4-FFF2-40B4-BE49-F238E27FC236}">
                <a16:creationId xmlns:a16="http://schemas.microsoft.com/office/drawing/2014/main" id="{796DF984-0372-0412-0400-FAAD63B91815}"/>
              </a:ext>
            </a:extLst>
          </p:cNvPr>
          <p:cNvCxnSpPr>
            <a:cxnSpLocks/>
          </p:cNvCxnSpPr>
          <p:nvPr/>
        </p:nvCxnSpPr>
        <p:spPr>
          <a:xfrm flipV="1">
            <a:off x="407922" y="3429000"/>
            <a:ext cx="11288356" cy="0"/>
          </a:xfrm>
          <a:prstGeom prst="line">
            <a:avLst/>
          </a:prstGeom>
          <a:ln w="38100">
            <a:solidFill>
              <a:srgbClr val="211F20"/>
            </a:solidFill>
          </a:ln>
        </p:spPr>
        <p:style>
          <a:lnRef idx="1">
            <a:schemeClr val="accent1"/>
          </a:lnRef>
          <a:fillRef idx="0">
            <a:schemeClr val="accent1"/>
          </a:fillRef>
          <a:effectRef idx="0">
            <a:schemeClr val="accent1"/>
          </a:effectRef>
          <a:fontRef idx="minor">
            <a:schemeClr val="tx1"/>
          </a:fontRef>
        </p:style>
      </p:cxnSp>
      <p:sp>
        <p:nvSpPr>
          <p:cNvPr id="12" name="Triangle 11">
            <a:extLst>
              <a:ext uri="{FF2B5EF4-FFF2-40B4-BE49-F238E27FC236}">
                <a16:creationId xmlns:a16="http://schemas.microsoft.com/office/drawing/2014/main" id="{400C361B-3419-17DD-A077-0AEA1891F182}"/>
              </a:ext>
            </a:extLst>
          </p:cNvPr>
          <p:cNvSpPr/>
          <p:nvPr/>
        </p:nvSpPr>
        <p:spPr>
          <a:xfrm rot="5400000">
            <a:off x="11642836" y="3380141"/>
            <a:ext cx="230161" cy="123277"/>
          </a:xfrm>
          <a:prstGeom prst="triangle">
            <a:avLst/>
          </a:prstGeom>
          <a:solidFill>
            <a:srgbClr val="21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A53B4E3-20CC-890B-8380-A3851B79825D}"/>
              </a:ext>
            </a:extLst>
          </p:cNvPr>
          <p:cNvPicPr>
            <a:picLocks noChangeAspect="1"/>
          </p:cNvPicPr>
          <p:nvPr/>
        </p:nvPicPr>
        <p:blipFill>
          <a:blip r:embed="rId4"/>
          <a:stretch>
            <a:fillRect/>
          </a:stretch>
        </p:blipFill>
        <p:spPr>
          <a:xfrm>
            <a:off x="284645" y="2950033"/>
            <a:ext cx="957934" cy="957934"/>
          </a:xfrm>
          <a:prstGeom prst="ellipse">
            <a:avLst/>
          </a:prstGeom>
        </p:spPr>
      </p:pic>
      <p:pic>
        <p:nvPicPr>
          <p:cNvPr id="13" name="Picture 12">
            <a:extLst>
              <a:ext uri="{FF2B5EF4-FFF2-40B4-BE49-F238E27FC236}">
                <a16:creationId xmlns:a16="http://schemas.microsoft.com/office/drawing/2014/main" id="{54CE254F-B86B-65D2-A845-85CCAC793686}"/>
              </a:ext>
            </a:extLst>
          </p:cNvPr>
          <p:cNvPicPr>
            <a:picLocks noChangeAspect="1"/>
          </p:cNvPicPr>
          <p:nvPr/>
        </p:nvPicPr>
        <p:blipFill rotWithShape="1">
          <a:blip r:embed="rId5"/>
          <a:srcRect l="19832" t="31497" r="21456" b="33922"/>
          <a:stretch/>
        </p:blipFill>
        <p:spPr>
          <a:xfrm>
            <a:off x="2273561" y="2273456"/>
            <a:ext cx="1323704" cy="487286"/>
          </a:xfrm>
          <a:prstGeom prst="rect">
            <a:avLst/>
          </a:prstGeom>
        </p:spPr>
      </p:pic>
      <p:pic>
        <p:nvPicPr>
          <p:cNvPr id="14" name="Picture 13">
            <a:extLst>
              <a:ext uri="{FF2B5EF4-FFF2-40B4-BE49-F238E27FC236}">
                <a16:creationId xmlns:a16="http://schemas.microsoft.com/office/drawing/2014/main" id="{3F5F1F89-57AB-1105-BD52-73994AABFADE}"/>
              </a:ext>
            </a:extLst>
          </p:cNvPr>
          <p:cNvPicPr>
            <a:picLocks noChangeAspect="1"/>
          </p:cNvPicPr>
          <p:nvPr/>
        </p:nvPicPr>
        <p:blipFill>
          <a:blip r:embed="rId6"/>
          <a:stretch>
            <a:fillRect/>
          </a:stretch>
        </p:blipFill>
        <p:spPr>
          <a:xfrm>
            <a:off x="2160917" y="1702549"/>
            <a:ext cx="487286" cy="487286"/>
          </a:xfrm>
          <a:prstGeom prst="rect">
            <a:avLst/>
          </a:prstGeom>
        </p:spPr>
      </p:pic>
      <p:pic>
        <p:nvPicPr>
          <p:cNvPr id="15" name="Picture 14">
            <a:extLst>
              <a:ext uri="{FF2B5EF4-FFF2-40B4-BE49-F238E27FC236}">
                <a16:creationId xmlns:a16="http://schemas.microsoft.com/office/drawing/2014/main" id="{6157FD3B-34CD-AF74-5C35-DAA39667B68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343705" y="1553924"/>
            <a:ext cx="1494352" cy="784535"/>
          </a:xfrm>
          <a:prstGeom prst="rect">
            <a:avLst/>
          </a:prstGeom>
        </p:spPr>
      </p:pic>
      <p:sp>
        <p:nvSpPr>
          <p:cNvPr id="16" name="TextBox 15">
            <a:extLst>
              <a:ext uri="{FF2B5EF4-FFF2-40B4-BE49-F238E27FC236}">
                <a16:creationId xmlns:a16="http://schemas.microsoft.com/office/drawing/2014/main" id="{B787B49C-B108-55D4-CD24-2D79044D8139}"/>
              </a:ext>
            </a:extLst>
          </p:cNvPr>
          <p:cNvSpPr txBox="1"/>
          <p:nvPr/>
        </p:nvSpPr>
        <p:spPr>
          <a:xfrm>
            <a:off x="1849014" y="1215891"/>
            <a:ext cx="2557110" cy="369332"/>
          </a:xfrm>
          <a:prstGeom prst="rect">
            <a:avLst/>
          </a:prstGeom>
          <a:noFill/>
        </p:spPr>
        <p:txBody>
          <a:bodyPr wrap="none" rtlCol="0">
            <a:spAutoFit/>
          </a:bodyPr>
          <a:lstStyle/>
          <a:p>
            <a:r>
              <a:rPr lang="en-US" b="1" dirty="0"/>
              <a:t>Expand Data Sources</a:t>
            </a:r>
          </a:p>
        </p:txBody>
      </p:sp>
      <p:pic>
        <p:nvPicPr>
          <p:cNvPr id="17" name="Picture 16">
            <a:extLst>
              <a:ext uri="{FF2B5EF4-FFF2-40B4-BE49-F238E27FC236}">
                <a16:creationId xmlns:a16="http://schemas.microsoft.com/office/drawing/2014/main" id="{04DD31D5-F741-4143-813B-39DF7B6F25FE}"/>
              </a:ext>
            </a:extLst>
          </p:cNvPr>
          <p:cNvPicPr>
            <a:picLocks noChangeAspect="1"/>
          </p:cNvPicPr>
          <p:nvPr/>
        </p:nvPicPr>
        <p:blipFill>
          <a:blip r:embed="rId9"/>
          <a:stretch>
            <a:fillRect/>
          </a:stretch>
        </p:blipFill>
        <p:spPr>
          <a:xfrm>
            <a:off x="3382852" y="1569522"/>
            <a:ext cx="721157" cy="721157"/>
          </a:xfrm>
          <a:prstGeom prst="rect">
            <a:avLst/>
          </a:prstGeom>
        </p:spPr>
      </p:pic>
      <p:pic>
        <p:nvPicPr>
          <p:cNvPr id="19" name="Picture 18">
            <a:extLst>
              <a:ext uri="{FF2B5EF4-FFF2-40B4-BE49-F238E27FC236}">
                <a16:creationId xmlns:a16="http://schemas.microsoft.com/office/drawing/2014/main" id="{7ACD0851-EEAE-13FD-DB4A-931FBAFFDCA1}"/>
              </a:ext>
            </a:extLst>
          </p:cNvPr>
          <p:cNvPicPr>
            <a:picLocks noChangeAspect="1"/>
          </p:cNvPicPr>
          <p:nvPr/>
        </p:nvPicPr>
        <p:blipFill>
          <a:blip r:embed="rId10"/>
          <a:stretch>
            <a:fillRect/>
          </a:stretch>
        </p:blipFill>
        <p:spPr>
          <a:xfrm>
            <a:off x="2025763" y="4089125"/>
            <a:ext cx="541325" cy="541325"/>
          </a:xfrm>
          <a:prstGeom prst="rect">
            <a:avLst/>
          </a:prstGeom>
        </p:spPr>
      </p:pic>
      <p:pic>
        <p:nvPicPr>
          <p:cNvPr id="20" name="Picture 19">
            <a:extLst>
              <a:ext uri="{FF2B5EF4-FFF2-40B4-BE49-F238E27FC236}">
                <a16:creationId xmlns:a16="http://schemas.microsoft.com/office/drawing/2014/main" id="{1CCFD491-BFEC-0409-FAFE-4B2C79A48C98}"/>
              </a:ext>
            </a:extLst>
          </p:cNvPr>
          <p:cNvPicPr>
            <a:picLocks noChangeAspect="1"/>
          </p:cNvPicPr>
          <p:nvPr/>
        </p:nvPicPr>
        <p:blipFill>
          <a:blip r:embed="rId11"/>
          <a:stretch>
            <a:fillRect/>
          </a:stretch>
        </p:blipFill>
        <p:spPr>
          <a:xfrm>
            <a:off x="5301547" y="3835847"/>
            <a:ext cx="1520823" cy="1140617"/>
          </a:xfrm>
          <a:prstGeom prst="rect">
            <a:avLst/>
          </a:prstGeom>
        </p:spPr>
      </p:pic>
      <p:sp>
        <p:nvSpPr>
          <p:cNvPr id="22" name="TextBox 21">
            <a:extLst>
              <a:ext uri="{FF2B5EF4-FFF2-40B4-BE49-F238E27FC236}">
                <a16:creationId xmlns:a16="http://schemas.microsoft.com/office/drawing/2014/main" id="{F369575A-1182-A24F-AC21-6436A758A69A}"/>
              </a:ext>
            </a:extLst>
          </p:cNvPr>
          <p:cNvSpPr txBox="1"/>
          <p:nvPr/>
        </p:nvSpPr>
        <p:spPr>
          <a:xfrm>
            <a:off x="4390788" y="1235079"/>
            <a:ext cx="2314851" cy="1569660"/>
          </a:xfrm>
          <a:prstGeom prst="rect">
            <a:avLst/>
          </a:prstGeom>
          <a:noFill/>
        </p:spPr>
        <p:txBody>
          <a:bodyPr wrap="square" rtlCol="0">
            <a:spAutoFit/>
          </a:bodyPr>
          <a:lstStyle/>
          <a:p>
            <a:pPr algn="ctr"/>
            <a:r>
              <a:rPr lang="en-SG" sz="1600" b="0" i="0" u="none" strike="noStrike" dirty="0">
                <a:solidFill>
                  <a:srgbClr val="000000"/>
                </a:solidFill>
                <a:effectLst/>
              </a:rPr>
              <a:t>This will provide a more </a:t>
            </a:r>
            <a:r>
              <a:rPr lang="en-SG" sz="1600" b="1" i="0" u="none" strike="noStrike" dirty="0">
                <a:solidFill>
                  <a:srgbClr val="000000"/>
                </a:solidFill>
                <a:effectLst/>
              </a:rPr>
              <a:t>comprehensive view </a:t>
            </a:r>
            <a:r>
              <a:rPr lang="en-SG" sz="1600" b="0" i="0" u="none" strike="noStrike" dirty="0">
                <a:solidFill>
                  <a:srgbClr val="000000"/>
                </a:solidFill>
                <a:effectLst/>
              </a:rPr>
              <a:t>of an artist’s potential and increase the accuracy of the predictions</a:t>
            </a:r>
            <a:endParaRPr lang="en-US" sz="1600" dirty="0"/>
          </a:p>
        </p:txBody>
      </p:sp>
      <p:sp>
        <p:nvSpPr>
          <p:cNvPr id="9" name="Rounded Rectangle 8">
            <a:extLst>
              <a:ext uri="{FF2B5EF4-FFF2-40B4-BE49-F238E27FC236}">
                <a16:creationId xmlns:a16="http://schemas.microsoft.com/office/drawing/2014/main" id="{9C20C966-A454-61D5-1726-C0D6949E11D6}"/>
              </a:ext>
            </a:extLst>
          </p:cNvPr>
          <p:cNvSpPr/>
          <p:nvPr/>
        </p:nvSpPr>
        <p:spPr>
          <a:xfrm>
            <a:off x="7680580" y="2517099"/>
            <a:ext cx="3597019" cy="180463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r>
              <a:rPr lang="en-US" sz="1600" b="1" dirty="0">
                <a:solidFill>
                  <a:schemeClr val="tx1"/>
                </a:solidFill>
              </a:rPr>
              <a:t>Continuously Retrain the Model:</a:t>
            </a:r>
          </a:p>
          <a:p>
            <a:pPr algn="ctr"/>
            <a:endParaRPr lang="en-US" sz="1600" b="1" dirty="0">
              <a:solidFill>
                <a:schemeClr val="tx1"/>
              </a:solidFill>
            </a:endParaRPr>
          </a:p>
          <a:p>
            <a:pPr algn="ctr"/>
            <a:r>
              <a:rPr lang="en-US" sz="1600" dirty="0">
                <a:solidFill>
                  <a:schemeClr val="tx1"/>
                </a:solidFill>
              </a:rPr>
              <a:t>Music </a:t>
            </a:r>
            <a:r>
              <a:rPr lang="en-US" sz="1600" b="1" dirty="0">
                <a:solidFill>
                  <a:schemeClr val="tx1"/>
                </a:solidFill>
              </a:rPr>
              <a:t>trends change fast</a:t>
            </a:r>
            <a:r>
              <a:rPr lang="en-US" sz="1600" dirty="0">
                <a:solidFill>
                  <a:schemeClr val="tx1"/>
                </a:solidFill>
              </a:rPr>
              <a:t>, and the model must be updated to </a:t>
            </a:r>
            <a:r>
              <a:rPr lang="en-US" sz="1600" b="1" dirty="0">
                <a:solidFill>
                  <a:schemeClr val="tx1"/>
                </a:solidFill>
              </a:rPr>
              <a:t>stay relevant</a:t>
            </a:r>
          </a:p>
          <a:p>
            <a:pPr algn="ctr"/>
            <a:endParaRPr lang="en-US" sz="1600"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p:txBody>
      </p:sp>
      <p:pic>
        <p:nvPicPr>
          <p:cNvPr id="23" name="Picture 22">
            <a:extLst>
              <a:ext uri="{FF2B5EF4-FFF2-40B4-BE49-F238E27FC236}">
                <a16:creationId xmlns:a16="http://schemas.microsoft.com/office/drawing/2014/main" id="{09223F7F-3EBE-58CC-B93F-9F357870C316}"/>
              </a:ext>
            </a:extLst>
          </p:cNvPr>
          <p:cNvPicPr>
            <a:picLocks noChangeAspect="1"/>
          </p:cNvPicPr>
          <p:nvPr/>
        </p:nvPicPr>
        <p:blipFill>
          <a:blip r:embed="rId12"/>
          <a:stretch>
            <a:fillRect/>
          </a:stretch>
        </p:blipFill>
        <p:spPr>
          <a:xfrm>
            <a:off x="8997099" y="1796763"/>
            <a:ext cx="963979" cy="963979"/>
          </a:xfrm>
          <a:prstGeom prst="rect">
            <a:avLst/>
          </a:prstGeom>
        </p:spPr>
      </p:pic>
    </p:spTree>
    <p:extLst>
      <p:ext uri="{BB962C8B-B14F-4D97-AF65-F5344CB8AC3E}">
        <p14:creationId xmlns:p14="http://schemas.microsoft.com/office/powerpoint/2010/main" val="3165852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gs>
            <a:gs pos="61000">
              <a:schemeClr val="accent2">
                <a:lumMod val="20000"/>
                <a:lumOff val="80000"/>
              </a:schemeClr>
            </a:gs>
            <a:gs pos="32000">
              <a:schemeClr val="accent2">
                <a:lumMod val="20000"/>
                <a:lumOff val="80000"/>
              </a:schemeClr>
            </a:gs>
          </a:gsLst>
          <a:lin ang="2700000" scaled="1"/>
          <a:tileRect/>
        </a:gra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3BEEDBFD-D8AD-6800-F99F-93C7268AC41F}"/>
              </a:ext>
            </a:extLst>
          </p:cNvPr>
          <p:cNvPicPr>
            <a:picLocks noChangeAspect="1"/>
          </p:cNvPicPr>
          <p:nvPr/>
        </p:nvPicPr>
        <p:blipFill>
          <a:blip r:embed="rId3"/>
          <a:stretch>
            <a:fillRect/>
          </a:stretch>
        </p:blipFill>
        <p:spPr>
          <a:xfrm>
            <a:off x="89644" y="1745670"/>
            <a:ext cx="10998200" cy="5613400"/>
          </a:xfrm>
          <a:prstGeom prst="rect">
            <a:avLst/>
          </a:prstGeom>
        </p:spPr>
      </p:pic>
      <p:sp>
        <p:nvSpPr>
          <p:cNvPr id="4" name="Rectangle 3">
            <a:extLst>
              <a:ext uri="{FF2B5EF4-FFF2-40B4-BE49-F238E27FC236}">
                <a16:creationId xmlns:a16="http://schemas.microsoft.com/office/drawing/2014/main" id="{90B105B8-9C05-9EBC-4293-0128C1D65D2A}"/>
              </a:ext>
            </a:extLst>
          </p:cNvPr>
          <p:cNvSpPr/>
          <p:nvPr/>
        </p:nvSpPr>
        <p:spPr>
          <a:xfrm>
            <a:off x="-1" y="5112330"/>
            <a:ext cx="12230099" cy="1745669"/>
          </a:xfrm>
          <a:prstGeom prst="rect">
            <a:avLst/>
          </a:prstGeom>
          <a:gradFill>
            <a:gsLst>
              <a:gs pos="100000">
                <a:schemeClr val="bg1"/>
              </a:gs>
              <a:gs pos="13524">
                <a:srgbClr val="FFFFFF">
                  <a:alpha val="50000"/>
                </a:srgbClr>
              </a:gs>
              <a:gs pos="30000">
                <a:srgbClr val="FFFFFF"/>
              </a:gs>
              <a:gs pos="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239C6CDC-7A81-8D98-46B3-46969925A3E9}"/>
              </a:ext>
            </a:extLst>
          </p:cNvPr>
          <p:cNvSpPr txBox="1"/>
          <p:nvPr/>
        </p:nvSpPr>
        <p:spPr>
          <a:xfrm>
            <a:off x="245397" y="5623809"/>
            <a:ext cx="2555276" cy="1015663"/>
          </a:xfrm>
          <a:prstGeom prst="rect">
            <a:avLst/>
          </a:prstGeom>
          <a:noFill/>
        </p:spPr>
        <p:txBody>
          <a:bodyPr wrap="square" lIns="91440" tIns="45720" rIns="91440" bIns="45720" rtlCol="0" anchor="t">
            <a:spAutoFit/>
          </a:bodyPr>
          <a:lstStyle/>
          <a:p>
            <a:r>
              <a:rPr lang="en-US" sz="1200" b="1" dirty="0">
                <a:latin typeface="Arial"/>
                <a:cs typeface="Arial"/>
              </a:rPr>
              <a:t>Advait Bharat Deshpande</a:t>
            </a:r>
          </a:p>
          <a:p>
            <a:r>
              <a:rPr lang="en-US" sz="1200" b="1" dirty="0">
                <a:latin typeface="Arial"/>
                <a:cs typeface="Arial"/>
              </a:rPr>
              <a:t>Foo Shi Jian</a:t>
            </a:r>
          </a:p>
          <a:p>
            <a:r>
              <a:rPr lang="en-US" sz="1200" b="1" dirty="0">
                <a:latin typeface="Arial"/>
                <a:cs typeface="Arial"/>
              </a:rPr>
              <a:t>Ho Hui Yu</a:t>
            </a:r>
          </a:p>
          <a:p>
            <a:r>
              <a:rPr lang="en-US" sz="1200" b="1" dirty="0">
                <a:latin typeface="Arial"/>
                <a:cs typeface="Arial"/>
              </a:rPr>
              <a:t>Neha Bhagat</a:t>
            </a:r>
          </a:p>
          <a:p>
            <a:r>
              <a:rPr lang="en-US" sz="1200" b="1" dirty="0">
                <a:latin typeface="Arial"/>
                <a:cs typeface="Arial"/>
              </a:rPr>
              <a:t>Ng Wee Kiat</a:t>
            </a:r>
          </a:p>
        </p:txBody>
      </p:sp>
      <p:sp>
        <p:nvSpPr>
          <p:cNvPr id="14" name="TextBox 13">
            <a:extLst>
              <a:ext uri="{FF2B5EF4-FFF2-40B4-BE49-F238E27FC236}">
                <a16:creationId xmlns:a16="http://schemas.microsoft.com/office/drawing/2014/main" id="{1D8461CC-04C2-6F3F-3E33-5E4CB3BAE577}"/>
              </a:ext>
            </a:extLst>
          </p:cNvPr>
          <p:cNvSpPr txBox="1"/>
          <p:nvPr/>
        </p:nvSpPr>
        <p:spPr>
          <a:xfrm>
            <a:off x="2493373" y="5623809"/>
            <a:ext cx="2555276" cy="1015663"/>
          </a:xfrm>
          <a:prstGeom prst="rect">
            <a:avLst/>
          </a:prstGeom>
          <a:noFill/>
        </p:spPr>
        <p:txBody>
          <a:bodyPr wrap="square" lIns="91440" tIns="45720" rIns="91440" bIns="45720" rtlCol="0" anchor="t">
            <a:spAutoFit/>
          </a:bodyPr>
          <a:lstStyle/>
          <a:p>
            <a:r>
              <a:rPr lang="en-US" sz="1200" b="1" dirty="0">
                <a:latin typeface="Arial"/>
                <a:cs typeface="Arial"/>
              </a:rPr>
              <a:t>U2122619C</a:t>
            </a:r>
            <a:endParaRPr lang="en-US" sz="1200" b="1" dirty="0">
              <a:cs typeface="Calibri"/>
            </a:endParaRPr>
          </a:p>
          <a:p>
            <a:r>
              <a:rPr lang="en-US" sz="1200" b="1" dirty="0">
                <a:latin typeface="Arial"/>
                <a:cs typeface="Arial"/>
              </a:rPr>
              <a:t>U2110071E</a:t>
            </a:r>
          </a:p>
          <a:p>
            <a:r>
              <a:rPr lang="en-SG" sz="1200" b="1" dirty="0">
                <a:effectLst/>
                <a:latin typeface="Helvetica Neue" panose="02000503000000020004" pitchFamily="2" charset="0"/>
              </a:rPr>
              <a:t>U2110926J</a:t>
            </a:r>
            <a:endParaRPr lang="en-US" sz="1200" b="1" dirty="0">
              <a:latin typeface="Arial"/>
              <a:cs typeface="Arial"/>
            </a:endParaRPr>
          </a:p>
          <a:p>
            <a:r>
              <a:rPr lang="en-US" sz="1200" b="1" dirty="0">
                <a:latin typeface="Arial"/>
                <a:cs typeface="Arial"/>
              </a:rPr>
              <a:t>U2110235D</a:t>
            </a:r>
          </a:p>
          <a:p>
            <a:r>
              <a:rPr lang="en-US" sz="1200" b="1">
                <a:latin typeface="Arial"/>
                <a:cs typeface="Arial"/>
              </a:rPr>
              <a:t>U2122504J</a:t>
            </a:r>
            <a:endParaRPr lang="en-US" sz="1200" b="1" dirty="0">
              <a:latin typeface="Arial"/>
              <a:cs typeface="Arial"/>
            </a:endParaRPr>
          </a:p>
        </p:txBody>
      </p:sp>
      <p:pic>
        <p:nvPicPr>
          <p:cNvPr id="15" name="image22.png">
            <a:extLst>
              <a:ext uri="{FF2B5EF4-FFF2-40B4-BE49-F238E27FC236}">
                <a16:creationId xmlns:a16="http://schemas.microsoft.com/office/drawing/2014/main" id="{D9C34A5F-B716-4513-11F1-8F5C9C097F1E}"/>
              </a:ext>
            </a:extLst>
          </p:cNvPr>
          <p:cNvPicPr/>
          <p:nvPr/>
        </p:nvPicPr>
        <p:blipFill>
          <a:blip r:embed="rId4"/>
          <a:srcRect/>
          <a:stretch>
            <a:fillRect/>
          </a:stretch>
        </p:blipFill>
        <p:spPr>
          <a:xfrm>
            <a:off x="10514431" y="6047537"/>
            <a:ext cx="1581554" cy="591935"/>
          </a:xfrm>
          <a:prstGeom prst="rect">
            <a:avLst/>
          </a:prstGeom>
          <a:ln/>
        </p:spPr>
      </p:pic>
      <p:sp>
        <p:nvSpPr>
          <p:cNvPr id="18" name="TextBox 17">
            <a:extLst>
              <a:ext uri="{FF2B5EF4-FFF2-40B4-BE49-F238E27FC236}">
                <a16:creationId xmlns:a16="http://schemas.microsoft.com/office/drawing/2014/main" id="{21C70EAA-7B9C-3405-D971-EAFA83298C84}"/>
              </a:ext>
            </a:extLst>
          </p:cNvPr>
          <p:cNvSpPr txBox="1"/>
          <p:nvPr/>
        </p:nvSpPr>
        <p:spPr>
          <a:xfrm>
            <a:off x="9002746" y="5546466"/>
            <a:ext cx="2765331" cy="338554"/>
          </a:xfrm>
          <a:prstGeom prst="rect">
            <a:avLst/>
          </a:prstGeom>
          <a:noFill/>
        </p:spPr>
        <p:txBody>
          <a:bodyPr wrap="square" rtlCol="0">
            <a:spAutoFit/>
          </a:bodyPr>
          <a:lstStyle/>
          <a:p>
            <a:r>
              <a:rPr lang="en-SG" sz="1600" b="1">
                <a:latin typeface="+mj-lt"/>
                <a:cs typeface="Times New Roman" panose="02020603050405020304" pitchFamily="18" charset="0"/>
              </a:rPr>
              <a:t>With our thanks to:</a:t>
            </a:r>
          </a:p>
        </p:txBody>
      </p:sp>
      <p:pic>
        <p:nvPicPr>
          <p:cNvPr id="6" name="Picture 5">
            <a:extLst>
              <a:ext uri="{FF2B5EF4-FFF2-40B4-BE49-F238E27FC236}">
                <a16:creationId xmlns:a16="http://schemas.microsoft.com/office/drawing/2014/main" id="{5838B6B1-6504-E951-1897-A06EE3E50C80}"/>
              </a:ext>
            </a:extLst>
          </p:cNvPr>
          <p:cNvPicPr>
            <a:picLocks noChangeAspect="1"/>
          </p:cNvPicPr>
          <p:nvPr/>
        </p:nvPicPr>
        <p:blipFill>
          <a:blip r:embed="rId5"/>
          <a:stretch>
            <a:fillRect/>
          </a:stretch>
        </p:blipFill>
        <p:spPr>
          <a:xfrm>
            <a:off x="9129824" y="6014525"/>
            <a:ext cx="1145861" cy="741536"/>
          </a:xfrm>
          <a:prstGeom prst="rect">
            <a:avLst/>
          </a:prstGeom>
        </p:spPr>
      </p:pic>
      <p:pic>
        <p:nvPicPr>
          <p:cNvPr id="5" name="Content Placeholder 18">
            <a:extLst>
              <a:ext uri="{FF2B5EF4-FFF2-40B4-BE49-F238E27FC236}">
                <a16:creationId xmlns:a16="http://schemas.microsoft.com/office/drawing/2014/main" id="{425F0F01-D0AA-AA14-6553-A67792DCA5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94479" y="1580016"/>
            <a:ext cx="839904" cy="859635"/>
          </a:xfrm>
          <a:prstGeom prst="rect">
            <a:avLst/>
          </a:prstGeom>
        </p:spPr>
      </p:pic>
      <p:pic>
        <p:nvPicPr>
          <p:cNvPr id="9" name="Graphic 8">
            <a:extLst>
              <a:ext uri="{FF2B5EF4-FFF2-40B4-BE49-F238E27FC236}">
                <a16:creationId xmlns:a16="http://schemas.microsoft.com/office/drawing/2014/main" id="{FF73B6AA-FCA5-5616-697B-FD8FA051178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25848" y="3682825"/>
            <a:ext cx="1710475" cy="1091124"/>
          </a:xfrm>
          <a:prstGeom prst="rect">
            <a:avLst/>
          </a:prstGeom>
        </p:spPr>
      </p:pic>
      <p:grpSp>
        <p:nvGrpSpPr>
          <p:cNvPr id="3" name="Group 2">
            <a:extLst>
              <a:ext uri="{FF2B5EF4-FFF2-40B4-BE49-F238E27FC236}">
                <a16:creationId xmlns:a16="http://schemas.microsoft.com/office/drawing/2014/main" id="{90509066-87BD-C86E-1097-A49B484C145B}"/>
              </a:ext>
            </a:extLst>
          </p:cNvPr>
          <p:cNvGrpSpPr/>
          <p:nvPr/>
        </p:nvGrpSpPr>
        <p:grpSpPr>
          <a:xfrm>
            <a:off x="4447338" y="2858519"/>
            <a:ext cx="3202259" cy="2031564"/>
            <a:chOff x="4043272" y="2192328"/>
            <a:chExt cx="4352353" cy="2761202"/>
          </a:xfrm>
        </p:grpSpPr>
        <p:sp>
          <p:nvSpPr>
            <p:cNvPr id="24" name="Rectangle 23">
              <a:extLst>
                <a:ext uri="{FF2B5EF4-FFF2-40B4-BE49-F238E27FC236}">
                  <a16:creationId xmlns:a16="http://schemas.microsoft.com/office/drawing/2014/main" id="{EA0D5C54-0E38-EA3C-0E96-2FF80C30C67E}"/>
                </a:ext>
              </a:extLst>
            </p:cNvPr>
            <p:cNvSpPr/>
            <p:nvPr/>
          </p:nvSpPr>
          <p:spPr>
            <a:xfrm>
              <a:off x="4556977" y="2567376"/>
              <a:ext cx="3342260" cy="2163051"/>
            </a:xfrm>
            <a:prstGeom prst="rect">
              <a:avLst/>
            </a:prstGeom>
            <a:gradFill flip="none" rotWithShape="1">
              <a:gsLst>
                <a:gs pos="0">
                  <a:srgbClr val="00137F">
                    <a:alpha val="50124"/>
                  </a:srgbClr>
                </a:gs>
                <a:gs pos="46000">
                  <a:srgbClr val="0070C0">
                    <a:alpha val="55000"/>
                  </a:srgbClr>
                </a:gs>
                <a:gs pos="100000">
                  <a:srgbClr val="80D1ED">
                    <a:alpha val="50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picture containing text&#10;&#10;Description automatically generated">
              <a:extLst>
                <a:ext uri="{FF2B5EF4-FFF2-40B4-BE49-F238E27FC236}">
                  <a16:creationId xmlns:a16="http://schemas.microsoft.com/office/drawing/2014/main" id="{EB22C17C-0E91-1B74-281A-200B1EC8F1F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66815" y="3084554"/>
              <a:ext cx="3342261" cy="1119830"/>
            </a:xfrm>
            <a:prstGeom prst="rect">
              <a:avLst/>
            </a:prstGeom>
          </p:spPr>
        </p:pic>
        <p:grpSp>
          <p:nvGrpSpPr>
            <p:cNvPr id="2" name="Group 1">
              <a:extLst>
                <a:ext uri="{FF2B5EF4-FFF2-40B4-BE49-F238E27FC236}">
                  <a16:creationId xmlns:a16="http://schemas.microsoft.com/office/drawing/2014/main" id="{DE89CDC0-9120-0ADF-EC0D-AB67EB4FEA5A}"/>
                </a:ext>
              </a:extLst>
            </p:cNvPr>
            <p:cNvGrpSpPr/>
            <p:nvPr/>
          </p:nvGrpSpPr>
          <p:grpSpPr>
            <a:xfrm>
              <a:off x="4043272" y="2192328"/>
              <a:ext cx="4352353" cy="2761202"/>
              <a:chOff x="3494070" y="1763935"/>
              <a:chExt cx="5186953" cy="3290686"/>
            </a:xfrm>
          </p:grpSpPr>
          <p:pic>
            <p:nvPicPr>
              <p:cNvPr id="7" name="Picture 6" descr="Download HD Macbook Mockup Png Transparent PNG Image - NicePNG.com">
                <a:extLst>
                  <a:ext uri="{FF2B5EF4-FFF2-40B4-BE49-F238E27FC236}">
                    <a16:creationId xmlns:a16="http://schemas.microsoft.com/office/drawing/2014/main" id="{96AB3F14-EAC9-EE03-FC2A-1530D7570137}"/>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3494070" y="2062929"/>
                <a:ext cx="5186953" cy="2991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830A5EF-098D-D9C3-5737-7138B26934EA}"/>
                  </a:ext>
                </a:extLst>
              </p:cNvPr>
              <p:cNvPicPr>
                <a:picLocks noChangeAspect="1"/>
              </p:cNvPicPr>
              <p:nvPr/>
            </p:nvPicPr>
            <p:blipFill>
              <a:blip r:embed="rId12"/>
              <a:stretch>
                <a:fillRect/>
              </a:stretch>
            </p:blipFill>
            <p:spPr>
              <a:xfrm>
                <a:off x="3788251" y="1763935"/>
                <a:ext cx="1193701" cy="1193701"/>
              </a:xfrm>
              <a:prstGeom prst="ellipse">
                <a:avLst/>
              </a:prstGeom>
            </p:spPr>
          </p:pic>
          <p:pic>
            <p:nvPicPr>
              <p:cNvPr id="22" name="Picture 4" descr="Microsoft Apps">
                <a:extLst>
                  <a:ext uri="{FF2B5EF4-FFF2-40B4-BE49-F238E27FC236}">
                    <a16:creationId xmlns:a16="http://schemas.microsoft.com/office/drawing/2014/main" id="{99871E13-BDC9-8936-537B-7D7385AAF56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2222" y="1802316"/>
                <a:ext cx="516054" cy="516054"/>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6" descr="Spotify: Music, Podcasts, Lit - Apps on Google Play">
                <a:extLst>
                  <a:ext uri="{FF2B5EF4-FFF2-40B4-BE49-F238E27FC236}">
                    <a16:creationId xmlns:a16="http://schemas.microsoft.com/office/drawing/2014/main" id="{57442036-79B7-E2B0-5290-10C7500FE82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07874" y="2733370"/>
                <a:ext cx="432679" cy="43267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sp>
        <p:nvSpPr>
          <p:cNvPr id="26" name="TextBox 25">
            <a:extLst>
              <a:ext uri="{FF2B5EF4-FFF2-40B4-BE49-F238E27FC236}">
                <a16:creationId xmlns:a16="http://schemas.microsoft.com/office/drawing/2014/main" id="{E80F713F-9C9D-5ABD-E16E-882F21D167F6}"/>
              </a:ext>
            </a:extLst>
          </p:cNvPr>
          <p:cNvSpPr txBox="1"/>
          <p:nvPr/>
        </p:nvSpPr>
        <p:spPr>
          <a:xfrm>
            <a:off x="1915817" y="1654630"/>
            <a:ext cx="8265299" cy="830997"/>
          </a:xfrm>
          <a:prstGeom prst="rect">
            <a:avLst/>
          </a:prstGeom>
          <a:noFill/>
          <a:ln>
            <a:noFill/>
          </a:ln>
        </p:spPr>
        <p:txBody>
          <a:bodyPr wrap="square">
            <a:spAutoFit/>
          </a:bodyPr>
          <a:lstStyle/>
          <a:p>
            <a:pPr algn="ctr"/>
            <a:r>
              <a:rPr lang="en-SG" sz="4800" b="1" dirty="0">
                <a:latin typeface="Avenir Next LT Pro" panose="020B0504020202020204" pitchFamily="34" charset="77"/>
                <a:cs typeface="Aharoni" panose="02010803020104030203" pitchFamily="2" charset="-79"/>
              </a:rPr>
              <a:t>Thank You</a:t>
            </a:r>
            <a:endParaRPr lang="en-SG" sz="4800" b="1" dirty="0">
              <a:solidFill>
                <a:srgbClr val="00137F"/>
              </a:solidFill>
              <a:latin typeface="Avenir Next LT Pro" panose="020B0504020202020204" pitchFamily="34" charset="77"/>
              <a:cs typeface="Aharoni" panose="02010803020104030203" pitchFamily="2" charset="-79"/>
            </a:endParaRPr>
          </a:p>
        </p:txBody>
      </p:sp>
    </p:spTree>
    <p:extLst>
      <p:ext uri="{BB962C8B-B14F-4D97-AF65-F5344CB8AC3E}">
        <p14:creationId xmlns:p14="http://schemas.microsoft.com/office/powerpoint/2010/main" val="29573862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BD8E99-3B66-B79C-5765-54F8CA087F9D}"/>
              </a:ext>
            </a:extLst>
          </p:cNvPr>
          <p:cNvSpPr>
            <a:spLocks noGrp="1"/>
          </p:cNvSpPr>
          <p:nvPr>
            <p:ph sz="quarter" idx="11"/>
          </p:nvPr>
        </p:nvSpPr>
        <p:spPr/>
        <p:txBody>
          <a:bodyPr/>
          <a:lstStyle/>
          <a:p>
            <a:endParaRPr lang="en-US"/>
          </a:p>
        </p:txBody>
      </p:sp>
      <p:sp>
        <p:nvSpPr>
          <p:cNvPr id="3" name="Slide Number Placeholder 2">
            <a:extLst>
              <a:ext uri="{FF2B5EF4-FFF2-40B4-BE49-F238E27FC236}">
                <a16:creationId xmlns:a16="http://schemas.microsoft.com/office/drawing/2014/main" id="{00639EF1-FF98-1085-8EFF-89890FB1B784}"/>
              </a:ext>
            </a:extLst>
          </p:cNvPr>
          <p:cNvSpPr>
            <a:spLocks noGrp="1"/>
          </p:cNvSpPr>
          <p:nvPr>
            <p:ph type="sldNum" sz="quarter" idx="4"/>
          </p:nvPr>
        </p:nvSpPr>
        <p:spPr/>
        <p:txBody>
          <a:bodyPr/>
          <a:lstStyle/>
          <a:p>
            <a:fld id="{330EA680-D336-4FF7-8B7A-9848BB0A1C32}" type="slidenum">
              <a:rPr lang="en-US" smtClean="0"/>
              <a:t>54</a:t>
            </a:fld>
            <a:endParaRPr lang="en-US"/>
          </a:p>
        </p:txBody>
      </p:sp>
      <p:sp>
        <p:nvSpPr>
          <p:cNvPr id="4" name="Content Placeholder 3">
            <a:extLst>
              <a:ext uri="{FF2B5EF4-FFF2-40B4-BE49-F238E27FC236}">
                <a16:creationId xmlns:a16="http://schemas.microsoft.com/office/drawing/2014/main" id="{BAB33C46-F2FE-8DF9-63F5-73BC6D779280}"/>
              </a:ext>
            </a:extLst>
          </p:cNvPr>
          <p:cNvSpPr>
            <a:spLocks noGrp="1"/>
          </p:cNvSpPr>
          <p:nvPr>
            <p:ph sz="quarter" idx="12"/>
          </p:nvPr>
        </p:nvSpPr>
        <p:spPr/>
        <p:txBody>
          <a:bodyPr/>
          <a:lstStyle/>
          <a:p>
            <a:endParaRPr lang="en-US"/>
          </a:p>
        </p:txBody>
      </p:sp>
      <p:sp>
        <p:nvSpPr>
          <p:cNvPr id="5" name="Title 4">
            <a:extLst>
              <a:ext uri="{FF2B5EF4-FFF2-40B4-BE49-F238E27FC236}">
                <a16:creationId xmlns:a16="http://schemas.microsoft.com/office/drawing/2014/main" id="{2007102B-5C42-0AC2-E702-6D14B132C6A3}"/>
              </a:ext>
            </a:extLst>
          </p:cNvPr>
          <p:cNvSpPr>
            <a:spLocks noGrp="1"/>
          </p:cNvSpPr>
          <p:nvPr>
            <p:ph type="title"/>
          </p:nvPr>
        </p:nvSpPr>
        <p:spPr/>
        <p:txBody>
          <a:bodyPr/>
          <a:lstStyle/>
          <a:p>
            <a:r>
              <a:rPr lang="en-US" dirty="0"/>
              <a:t>BeatScout Mockups</a:t>
            </a:r>
          </a:p>
        </p:txBody>
      </p:sp>
      <p:pic>
        <p:nvPicPr>
          <p:cNvPr id="6" name="Content Placeholder 18" descr="Graphical user interface, application, website&#10;&#10;Description automatically generated">
            <a:extLst>
              <a:ext uri="{FF2B5EF4-FFF2-40B4-BE49-F238E27FC236}">
                <a16:creationId xmlns:a16="http://schemas.microsoft.com/office/drawing/2014/main" id="{63CF4FB0-D055-6F02-D604-5EC7D4B66A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1349" y="1092517"/>
            <a:ext cx="2567079" cy="4886102"/>
          </a:xfrm>
          <a:prstGeom prst="rect">
            <a:avLst/>
          </a:prstGeom>
        </p:spPr>
      </p:pic>
      <p:pic>
        <p:nvPicPr>
          <p:cNvPr id="7" name="Content Placeholder 20" descr="Graphical user interface, application&#10;&#10;Description automatically generated">
            <a:extLst>
              <a:ext uri="{FF2B5EF4-FFF2-40B4-BE49-F238E27FC236}">
                <a16:creationId xmlns:a16="http://schemas.microsoft.com/office/drawing/2014/main" id="{9DC23900-F8F2-E213-3823-E8BD1991F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139" y="1092518"/>
            <a:ext cx="2567090" cy="4886102"/>
          </a:xfrm>
          <a:prstGeom prst="rect">
            <a:avLst/>
          </a:prstGeom>
        </p:spPr>
      </p:pic>
      <p:pic>
        <p:nvPicPr>
          <p:cNvPr id="8" name="Picture 7" descr="A screenshot of a cell phone&#10;&#10;Description automatically generated with medium confidence">
            <a:extLst>
              <a:ext uri="{FF2B5EF4-FFF2-40B4-BE49-F238E27FC236}">
                <a16:creationId xmlns:a16="http://schemas.microsoft.com/office/drawing/2014/main" id="{BFCCB394-51E1-9E21-73D0-97A1D6E217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154" y="1092517"/>
            <a:ext cx="2572484" cy="4886102"/>
          </a:xfrm>
          <a:prstGeom prst="rect">
            <a:avLst/>
          </a:prstGeom>
        </p:spPr>
      </p:pic>
    </p:spTree>
    <p:extLst>
      <p:ext uri="{BB962C8B-B14F-4D97-AF65-F5344CB8AC3E}">
        <p14:creationId xmlns:p14="http://schemas.microsoft.com/office/powerpoint/2010/main" val="18881002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1E6B17-793A-65E7-6B95-C220B7A70901}"/>
              </a:ext>
            </a:extLst>
          </p:cNvPr>
          <p:cNvSpPr>
            <a:spLocks noGrp="1"/>
          </p:cNvSpPr>
          <p:nvPr>
            <p:ph sz="quarter" idx="11"/>
          </p:nvPr>
        </p:nvSpPr>
        <p:spPr/>
        <p:txBody>
          <a:bodyPr/>
          <a:lstStyle/>
          <a:p>
            <a:endParaRPr lang="en-US"/>
          </a:p>
        </p:txBody>
      </p:sp>
      <p:sp>
        <p:nvSpPr>
          <p:cNvPr id="3" name="Slide Number Placeholder 2">
            <a:extLst>
              <a:ext uri="{FF2B5EF4-FFF2-40B4-BE49-F238E27FC236}">
                <a16:creationId xmlns:a16="http://schemas.microsoft.com/office/drawing/2014/main" id="{092FD9A1-C496-D857-C386-6AE82E39F94E}"/>
              </a:ext>
            </a:extLst>
          </p:cNvPr>
          <p:cNvSpPr>
            <a:spLocks noGrp="1"/>
          </p:cNvSpPr>
          <p:nvPr>
            <p:ph type="sldNum" sz="quarter" idx="4"/>
          </p:nvPr>
        </p:nvSpPr>
        <p:spPr/>
        <p:txBody>
          <a:bodyPr/>
          <a:lstStyle/>
          <a:p>
            <a:fld id="{330EA680-D336-4FF7-8B7A-9848BB0A1C32}" type="slidenum">
              <a:rPr lang="en-US" smtClean="0"/>
              <a:t>55</a:t>
            </a:fld>
            <a:endParaRPr lang="en-US"/>
          </a:p>
        </p:txBody>
      </p:sp>
      <p:sp>
        <p:nvSpPr>
          <p:cNvPr id="4" name="Content Placeholder 3">
            <a:extLst>
              <a:ext uri="{FF2B5EF4-FFF2-40B4-BE49-F238E27FC236}">
                <a16:creationId xmlns:a16="http://schemas.microsoft.com/office/drawing/2014/main" id="{29B0D62E-154C-FD1E-EDCD-E26AAE49CAC4}"/>
              </a:ext>
            </a:extLst>
          </p:cNvPr>
          <p:cNvSpPr>
            <a:spLocks noGrp="1"/>
          </p:cNvSpPr>
          <p:nvPr>
            <p:ph sz="quarter" idx="12"/>
          </p:nvPr>
        </p:nvSpPr>
        <p:spPr/>
        <p:txBody>
          <a:bodyPr/>
          <a:lstStyle/>
          <a:p>
            <a:endParaRPr lang="en-US"/>
          </a:p>
        </p:txBody>
      </p:sp>
      <p:sp>
        <p:nvSpPr>
          <p:cNvPr id="5" name="Title 4">
            <a:extLst>
              <a:ext uri="{FF2B5EF4-FFF2-40B4-BE49-F238E27FC236}">
                <a16:creationId xmlns:a16="http://schemas.microsoft.com/office/drawing/2014/main" id="{81AEC6EE-AB44-D1D2-9137-6C1FFBFB6719}"/>
              </a:ext>
            </a:extLst>
          </p:cNvPr>
          <p:cNvSpPr>
            <a:spLocks noGrp="1"/>
          </p:cNvSpPr>
          <p:nvPr>
            <p:ph type="title"/>
          </p:nvPr>
        </p:nvSpPr>
        <p:spPr/>
        <p:txBody>
          <a:bodyPr/>
          <a:lstStyle/>
          <a:p>
            <a:r>
              <a:rPr lang="en-US" dirty="0"/>
              <a:t>Data Dictionary</a:t>
            </a:r>
          </a:p>
        </p:txBody>
      </p:sp>
      <p:graphicFrame>
        <p:nvGraphicFramePr>
          <p:cNvPr id="6" name="Content Placeholder 9">
            <a:extLst>
              <a:ext uri="{FF2B5EF4-FFF2-40B4-BE49-F238E27FC236}">
                <a16:creationId xmlns:a16="http://schemas.microsoft.com/office/drawing/2014/main" id="{491861AC-4001-2D9C-1174-93EF9FB05A78}"/>
              </a:ext>
            </a:extLst>
          </p:cNvPr>
          <p:cNvGraphicFramePr>
            <a:graphicFrameLocks/>
          </p:cNvGraphicFramePr>
          <p:nvPr>
            <p:extLst>
              <p:ext uri="{D42A27DB-BD31-4B8C-83A1-F6EECF244321}">
                <p14:modId xmlns:p14="http://schemas.microsoft.com/office/powerpoint/2010/main" val="3247525761"/>
              </p:ext>
            </p:extLst>
          </p:nvPr>
        </p:nvGraphicFramePr>
        <p:xfrm>
          <a:off x="611508" y="863487"/>
          <a:ext cx="10798172" cy="5677200"/>
        </p:xfrm>
        <a:graphic>
          <a:graphicData uri="http://schemas.openxmlformats.org/drawingml/2006/table">
            <a:tbl>
              <a:tblPr/>
              <a:tblGrid>
                <a:gridCol w="986254">
                  <a:extLst>
                    <a:ext uri="{9D8B030D-6E8A-4147-A177-3AD203B41FA5}">
                      <a16:colId xmlns:a16="http://schemas.microsoft.com/office/drawing/2014/main" val="1703549099"/>
                    </a:ext>
                  </a:extLst>
                </a:gridCol>
                <a:gridCol w="2075462">
                  <a:extLst>
                    <a:ext uri="{9D8B030D-6E8A-4147-A177-3AD203B41FA5}">
                      <a16:colId xmlns:a16="http://schemas.microsoft.com/office/drawing/2014/main" val="2958998247"/>
                    </a:ext>
                  </a:extLst>
                </a:gridCol>
                <a:gridCol w="7736456">
                  <a:extLst>
                    <a:ext uri="{9D8B030D-6E8A-4147-A177-3AD203B41FA5}">
                      <a16:colId xmlns:a16="http://schemas.microsoft.com/office/drawing/2014/main" val="44241831"/>
                    </a:ext>
                  </a:extLst>
                </a:gridCol>
              </a:tblGrid>
              <a:tr h="205380">
                <a:tc>
                  <a:txBody>
                    <a:bodyPr/>
                    <a:lstStyle/>
                    <a:p>
                      <a:pPr algn="l" rtl="0" fontAlgn="t">
                        <a:spcBef>
                          <a:spcPts val="0"/>
                        </a:spcBef>
                        <a:spcAft>
                          <a:spcPts val="0"/>
                        </a:spcAft>
                      </a:pPr>
                      <a:r>
                        <a:rPr lang="en-SG" sz="1000" b="1" i="0" u="none" strike="noStrike">
                          <a:solidFill>
                            <a:srgbClr val="000000"/>
                          </a:solidFill>
                          <a:effectLst/>
                          <a:latin typeface="Times New Roman" panose="02020603050405020304" pitchFamily="18" charset="0"/>
                        </a:rPr>
                        <a:t>S/N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000" b="1" i="0" u="none" strike="noStrike">
                          <a:solidFill>
                            <a:srgbClr val="000000"/>
                          </a:solidFill>
                          <a:effectLst/>
                          <a:latin typeface="Times New Roman" panose="02020603050405020304" pitchFamily="18" charset="0"/>
                        </a:rPr>
                        <a:t>ATTRIBUTE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000" b="1" i="0" u="none" strike="noStrike">
                          <a:solidFill>
                            <a:srgbClr val="000000"/>
                          </a:solidFill>
                          <a:effectLst/>
                          <a:latin typeface="Times New Roman" panose="02020603050405020304" pitchFamily="18" charset="0"/>
                        </a:rPr>
                        <a:t>DESCRIPTION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9257388"/>
                  </a:ext>
                </a:extLst>
              </a:tr>
              <a:tr h="205380">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1</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virality</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Target Y variable where the song is viral or not.</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7170231"/>
                  </a:ext>
                </a:extLst>
              </a:tr>
              <a:tr h="321832">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2</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danceability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Danceability describes how suitable a track is for dancing based on a combination of musical elements including tempo, rhythm stability, beat strength, and overall regularity. A value of 0.0 is least danceable and 1.0 is most danceable.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408721"/>
                  </a:ext>
                </a:extLst>
              </a:tr>
              <a:tr h="438285">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3 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energy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Energy is a measure from 0.0 to 1.0 and represents a perceptual measure of intensity and activity. Typically, energetic tracks feel fast, loud, and noisy. For example, death metal has high energy, while a Bach prelude scores low on the scale. Perceptual features contributing to this attribute include dynamic range, perceived loudness, timbre, onset rate, and general entropy.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4067543"/>
                  </a:ext>
                </a:extLst>
              </a:tr>
              <a:tr h="438285">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4 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loudness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000" b="0" i="0" u="none" strike="noStrike" dirty="0">
                          <a:solidFill>
                            <a:srgbClr val="000000"/>
                          </a:solidFill>
                          <a:effectLst/>
                          <a:latin typeface="Times New Roman" panose="02020603050405020304" pitchFamily="18" charset="0"/>
                        </a:rPr>
                        <a:t>The overall loudness of a track in decibels (dB). Loudness values are averaged across the entire track and are useful for comparing relative loudness of tracks. Loudness is the quality of a sound that is the primary psychological correlate of physical strength (amplitude). Values typically range between -60 and 0 db. </a:t>
                      </a:r>
                      <a:endParaRPr lang="en-SG" sz="1800" b="0" i="0" u="none" strike="noStrike" dirty="0">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9671604"/>
                  </a:ext>
                </a:extLst>
              </a:tr>
              <a:tr h="321832">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5 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mode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Mode indicates the modality (major or minor) of a track, the type of scale from which its melodic content is derived. Major is represented by 1 and minor is 0.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2968207"/>
                  </a:ext>
                </a:extLst>
              </a:tr>
              <a:tr h="321832">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6 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key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The key the track is in. Integers map to pitches using standard Pitch Class notation. E.g. 0 = C, 1 = C♯/D♭, 2 = D, and so on. If no key was detected, the value is -1.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3041868"/>
                  </a:ext>
                </a:extLst>
              </a:tr>
              <a:tr h="554737">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7 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speechiness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Speechiness detects the presence of spoken words in a track. The more exclusively speech-like the recording (e.g. talk show, audio book, poetry), the closer to 1.0 the attribute value. Values above 0.66 describe tracks that are probably made entirely of spoken words. Values between 0.33 and 0.66 describe tracks that may contain both music and speech, either in sections or layered, including such cases as rap music. Values below 0.33 most likely represent music and other non-speech-like tracks.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105103"/>
                  </a:ext>
                </a:extLst>
              </a:tr>
              <a:tr h="205380">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8 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acousticness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A confidence measure from 0.0 to 1.0 of whether the track is acoustic. 1.0 represents high confidence the track is acoustic.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9103043"/>
                  </a:ext>
                </a:extLst>
              </a:tr>
              <a:tr h="438285">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9 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instrumentalness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000" b="0" i="0" u="none" strike="noStrike" dirty="0">
                          <a:solidFill>
                            <a:srgbClr val="000000"/>
                          </a:solidFill>
                          <a:effectLst/>
                          <a:latin typeface="Times New Roman" panose="02020603050405020304" pitchFamily="18" charset="0"/>
                        </a:rPr>
                        <a:t>Predicts whether a track contains no vocals. "Ooh" and "aah" sounds are treated as instrumental in this context. Rap or spoken word tracks are clearly "vocal". The closer the </a:t>
                      </a:r>
                      <a:r>
                        <a:rPr lang="en-SG" sz="1000" b="0" i="0" u="none" strike="noStrike" dirty="0" err="1">
                          <a:solidFill>
                            <a:srgbClr val="000000"/>
                          </a:solidFill>
                          <a:effectLst/>
                          <a:latin typeface="Times New Roman" panose="02020603050405020304" pitchFamily="18" charset="0"/>
                        </a:rPr>
                        <a:t>instrumentalness</a:t>
                      </a:r>
                      <a:r>
                        <a:rPr lang="en-SG" sz="1000" b="0" i="0" u="none" strike="noStrike" dirty="0">
                          <a:solidFill>
                            <a:srgbClr val="000000"/>
                          </a:solidFill>
                          <a:effectLst/>
                          <a:latin typeface="Times New Roman" panose="02020603050405020304" pitchFamily="18" charset="0"/>
                        </a:rPr>
                        <a:t> value is to 1.0, the greater likelihood the track contains no vocal content. Values above 0.5 are intended to represent instrumental tracks, but confidence is higher as the value approaches 1.0. </a:t>
                      </a:r>
                      <a:endParaRPr lang="en-SG" sz="1800" b="0" i="0" u="none" strike="noStrike" dirty="0">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3963513"/>
                  </a:ext>
                </a:extLst>
              </a:tr>
              <a:tr h="321832">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10 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liveness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Detects the presence of an audience in the recording. Higher liveness values represent an increased probability that the track was performed live. A value above 0.8 provides strong likelihood that the track is live.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5739829"/>
                  </a:ext>
                </a:extLst>
              </a:tr>
              <a:tr h="321832">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11 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valence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A measure from 0.0 to 1.0 describing the musical positiveness conveyed by a track. Tracks with high valence sound more positive (e.g. happy, cheerful, euphoric), while tracks with low valence sound more negative (e.g. sad, depressed, angry).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2192339"/>
                  </a:ext>
                </a:extLst>
              </a:tr>
              <a:tr h="321832">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12 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tempo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The overall estimated tempo of a track in beats per minute (BPM). In musical terminology, tempo is the speed or pace of a given piece and derives directly from the average beat duration.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819381"/>
                  </a:ext>
                </a:extLst>
              </a:tr>
              <a:tr h="321832">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13 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time_signature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An estimated time signature. The time signature (meter) is a notational convention to specify how many beats are in each bar (or measure). The time signature ranges from 3 to 7 indicating time signatures of "3/4", to "7/4".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5364000"/>
                  </a:ext>
                </a:extLst>
              </a:tr>
              <a:tr h="205380">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14 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000" b="0" i="0" u="none" strike="noStrike">
                          <a:solidFill>
                            <a:srgbClr val="000000"/>
                          </a:solidFill>
                          <a:effectLst/>
                          <a:latin typeface="Times New Roman" panose="02020603050405020304" pitchFamily="18" charset="0"/>
                        </a:rPr>
                        <a:t>duration_ms </a:t>
                      </a:r>
                      <a:endParaRPr lang="en-SG" sz="1800" b="0" i="0" u="none" strike="noStrike">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000" b="0" i="0" u="none" strike="noStrike" dirty="0">
                          <a:solidFill>
                            <a:srgbClr val="000000"/>
                          </a:solidFill>
                          <a:effectLst/>
                          <a:latin typeface="Times New Roman" panose="02020603050405020304" pitchFamily="18" charset="0"/>
                        </a:rPr>
                        <a:t>The duration of the track in milliseconds. </a:t>
                      </a:r>
                      <a:endParaRPr lang="en-SG" sz="1800" b="0" i="0" u="none" strike="noStrike" dirty="0">
                        <a:effectLst/>
                        <a:latin typeface="Arial" panose="020B0604020202020204" pitchFamily="34" charset="0"/>
                      </a:endParaRPr>
                    </a:p>
                  </a:txBody>
                  <a:tcPr marL="63519" marR="63519" marT="31760" marB="317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5148288"/>
                  </a:ext>
                </a:extLst>
              </a:tr>
            </a:tbl>
          </a:graphicData>
        </a:graphic>
      </p:graphicFrame>
    </p:spTree>
    <p:extLst>
      <p:ext uri="{BB962C8B-B14F-4D97-AF65-F5344CB8AC3E}">
        <p14:creationId xmlns:p14="http://schemas.microsoft.com/office/powerpoint/2010/main" val="4196378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93E5D15-0BDF-151B-8110-AD170D6821E8}"/>
              </a:ext>
            </a:extLst>
          </p:cNvPr>
          <p:cNvSpPr>
            <a:spLocks noGrp="1"/>
          </p:cNvSpPr>
          <p:nvPr>
            <p:ph type="sldNum" sz="quarter" idx="4"/>
          </p:nvPr>
        </p:nvSpPr>
        <p:spPr/>
        <p:txBody>
          <a:bodyPr/>
          <a:lstStyle/>
          <a:p>
            <a:fld id="{330EA680-D336-4FF7-8B7A-9848BB0A1C32}" type="slidenum">
              <a:rPr lang="en-US" smtClean="0"/>
              <a:t>6</a:t>
            </a:fld>
            <a:endParaRPr lang="en-US"/>
          </a:p>
        </p:txBody>
      </p:sp>
      <p:sp>
        <p:nvSpPr>
          <p:cNvPr id="5" name="Title 4">
            <a:extLst>
              <a:ext uri="{FF2B5EF4-FFF2-40B4-BE49-F238E27FC236}">
                <a16:creationId xmlns:a16="http://schemas.microsoft.com/office/drawing/2014/main" id="{331FB5DD-82E6-245A-2A19-D55C17C02D3D}"/>
              </a:ext>
            </a:extLst>
          </p:cNvPr>
          <p:cNvSpPr>
            <a:spLocks noGrp="1"/>
          </p:cNvSpPr>
          <p:nvPr>
            <p:ph type="title"/>
          </p:nvPr>
        </p:nvSpPr>
        <p:spPr/>
        <p:txBody>
          <a:bodyPr/>
          <a:lstStyle/>
          <a:p>
            <a:r>
              <a:rPr lang="en-US"/>
              <a:t>Issue 1: </a:t>
            </a:r>
            <a:r>
              <a:rPr lang="en-US">
                <a:solidFill>
                  <a:srgbClr val="043170"/>
                </a:solidFill>
              </a:rPr>
              <a:t>Streaming</a:t>
            </a:r>
            <a:r>
              <a:rPr lang="en-US"/>
              <a:t> and </a:t>
            </a:r>
            <a:r>
              <a:rPr lang="en-US">
                <a:solidFill>
                  <a:srgbClr val="043170"/>
                </a:solidFill>
              </a:rPr>
              <a:t>social media</a:t>
            </a:r>
            <a:r>
              <a:rPr lang="en-US"/>
              <a:t> have disrupted the traditional artist acquisition process</a:t>
            </a:r>
          </a:p>
        </p:txBody>
      </p:sp>
      <p:pic>
        <p:nvPicPr>
          <p:cNvPr id="9" name="Picture 8">
            <a:extLst>
              <a:ext uri="{FF2B5EF4-FFF2-40B4-BE49-F238E27FC236}">
                <a16:creationId xmlns:a16="http://schemas.microsoft.com/office/drawing/2014/main" id="{51061F27-28E6-F71C-7FB9-F93EFF494B1A}"/>
              </a:ext>
            </a:extLst>
          </p:cNvPr>
          <p:cNvPicPr>
            <a:picLocks noChangeAspect="1"/>
          </p:cNvPicPr>
          <p:nvPr/>
        </p:nvPicPr>
        <p:blipFill>
          <a:blip r:embed="rId2"/>
          <a:stretch>
            <a:fillRect/>
          </a:stretch>
        </p:blipFill>
        <p:spPr>
          <a:xfrm>
            <a:off x="12716237" y="1265360"/>
            <a:ext cx="6642100" cy="3175000"/>
          </a:xfrm>
          <a:prstGeom prst="rect">
            <a:avLst/>
          </a:prstGeom>
        </p:spPr>
      </p:pic>
      <p:pic>
        <p:nvPicPr>
          <p:cNvPr id="6146" name="Picture 2" descr="Microsoft Apps">
            <a:extLst>
              <a:ext uri="{FF2B5EF4-FFF2-40B4-BE49-F238E27FC236}">
                <a16:creationId xmlns:a16="http://schemas.microsoft.com/office/drawing/2014/main" id="{20B7FB92-27A5-2CA8-05EF-7EC51813D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8641" y="1975647"/>
            <a:ext cx="1633643" cy="163364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50" name="Picture 6" descr="Spotify: Music, Podcasts, Lit - Apps on Google Play">
            <a:extLst>
              <a:ext uri="{FF2B5EF4-FFF2-40B4-BE49-F238E27FC236}">
                <a16:creationId xmlns:a16="http://schemas.microsoft.com/office/drawing/2014/main" id="{5445E4CA-0143-8279-45F4-CAFC1F0CB5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1683" y="2946808"/>
            <a:ext cx="1520139" cy="152013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48" name="Picture 4" descr="Microsoft Apps">
            <a:extLst>
              <a:ext uri="{FF2B5EF4-FFF2-40B4-BE49-F238E27FC236}">
                <a16:creationId xmlns:a16="http://schemas.microsoft.com/office/drawing/2014/main" id="{D6F85161-E3A6-63C0-83B6-451B04189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7858" y="1788505"/>
            <a:ext cx="2007928" cy="2007928"/>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4D7A0D9-AAA7-1596-6003-A246F19859C0}"/>
              </a:ext>
            </a:extLst>
          </p:cNvPr>
          <p:cNvSpPr txBox="1"/>
          <p:nvPr/>
        </p:nvSpPr>
        <p:spPr>
          <a:xfrm>
            <a:off x="7584469" y="1126785"/>
            <a:ext cx="4199577" cy="1323439"/>
          </a:xfrm>
          <a:prstGeom prst="rect">
            <a:avLst/>
          </a:prstGeom>
          <a:solidFill>
            <a:srgbClr val="D5F0FA"/>
          </a:solidFill>
        </p:spPr>
        <p:txBody>
          <a:bodyPr wrap="square" rtlCol="0">
            <a:spAutoFit/>
          </a:bodyPr>
          <a:lstStyle/>
          <a:p>
            <a:pPr algn="ctr"/>
            <a:endParaRPr lang="en-US" sz="1600"/>
          </a:p>
          <a:p>
            <a:pPr algn="ctr"/>
            <a:r>
              <a:rPr lang="en-US" sz="1600" b="1">
                <a:solidFill>
                  <a:srgbClr val="00137F"/>
                </a:solidFill>
              </a:rPr>
              <a:t>Reduced </a:t>
            </a:r>
            <a:r>
              <a:rPr lang="en-US" sz="1600">
                <a:solidFill>
                  <a:srgbClr val="00137F"/>
                </a:solidFill>
              </a:rPr>
              <a:t>artists reliance on labels to build their career. </a:t>
            </a:r>
            <a:r>
              <a:rPr lang="en-US" sz="1600" b="1">
                <a:solidFill>
                  <a:srgbClr val="00137F"/>
                </a:solidFill>
              </a:rPr>
              <a:t>Independents account for ~30% of the market </a:t>
            </a:r>
            <a:r>
              <a:rPr lang="en-US" sz="1600">
                <a:solidFill>
                  <a:srgbClr val="00137F"/>
                </a:solidFill>
              </a:rPr>
              <a:t>today</a:t>
            </a:r>
          </a:p>
          <a:p>
            <a:pPr algn="ctr"/>
            <a:endParaRPr lang="en-US" sz="1600" b="1">
              <a:solidFill>
                <a:srgbClr val="00137F"/>
              </a:solidFill>
            </a:endParaRPr>
          </a:p>
        </p:txBody>
      </p:sp>
      <p:pic>
        <p:nvPicPr>
          <p:cNvPr id="10" name="Content Placeholder 9" descr="Badge 1 with solid fill">
            <a:extLst>
              <a:ext uri="{FF2B5EF4-FFF2-40B4-BE49-F238E27FC236}">
                <a16:creationId xmlns:a16="http://schemas.microsoft.com/office/drawing/2014/main" id="{124FAF11-E874-2D66-5FD4-1B7C0D69C71E}"/>
              </a:ext>
            </a:extLst>
          </p:cNvPr>
          <p:cNvPicPr>
            <a:picLocks noGrp="1" noChangeAspect="1"/>
          </p:cNvPicPr>
          <p:nvPr>
            <p:ph sz="quarter" idx="11"/>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04066" y="885455"/>
            <a:ext cx="560805" cy="560805"/>
          </a:xfrm>
        </p:spPr>
      </p:pic>
      <p:sp>
        <p:nvSpPr>
          <p:cNvPr id="11" name="TextBox 10">
            <a:extLst>
              <a:ext uri="{FF2B5EF4-FFF2-40B4-BE49-F238E27FC236}">
                <a16:creationId xmlns:a16="http://schemas.microsoft.com/office/drawing/2014/main" id="{C9B9CADB-1A58-0455-F43B-ACDFF43DE818}"/>
              </a:ext>
            </a:extLst>
          </p:cNvPr>
          <p:cNvSpPr txBox="1"/>
          <p:nvPr/>
        </p:nvSpPr>
        <p:spPr>
          <a:xfrm>
            <a:off x="7595937" y="2747925"/>
            <a:ext cx="4199577" cy="1077218"/>
          </a:xfrm>
          <a:prstGeom prst="rect">
            <a:avLst/>
          </a:prstGeom>
          <a:solidFill>
            <a:srgbClr val="D5F0FA"/>
          </a:solidFill>
        </p:spPr>
        <p:txBody>
          <a:bodyPr wrap="square" rtlCol="0">
            <a:spAutoFit/>
          </a:bodyPr>
          <a:lstStyle/>
          <a:p>
            <a:pPr algn="ctr"/>
            <a:endParaRPr lang="en-US" sz="1600" dirty="0"/>
          </a:p>
          <a:p>
            <a:pPr algn="ctr"/>
            <a:r>
              <a:rPr lang="en-US" sz="1600" b="1" dirty="0">
                <a:solidFill>
                  <a:srgbClr val="00137F"/>
                </a:solidFill>
              </a:rPr>
              <a:t>Every label </a:t>
            </a:r>
            <a:r>
              <a:rPr lang="en-US" sz="1600" dirty="0">
                <a:solidFill>
                  <a:srgbClr val="00137F"/>
                </a:solidFill>
              </a:rPr>
              <a:t>can now find any artist anywhere</a:t>
            </a:r>
          </a:p>
          <a:p>
            <a:pPr algn="ctr"/>
            <a:endParaRPr lang="en-US" sz="1600" b="1" dirty="0">
              <a:solidFill>
                <a:srgbClr val="00137F"/>
              </a:solidFill>
            </a:endParaRPr>
          </a:p>
        </p:txBody>
      </p:sp>
      <p:pic>
        <p:nvPicPr>
          <p:cNvPr id="16" name="Graphic 15" descr="Badge with solid fill">
            <a:extLst>
              <a:ext uri="{FF2B5EF4-FFF2-40B4-BE49-F238E27FC236}">
                <a16:creationId xmlns:a16="http://schemas.microsoft.com/office/drawing/2014/main" id="{FC95CCC4-4DD6-35A5-AFD7-D566DC5F7F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20671" y="2502881"/>
            <a:ext cx="556834" cy="556834"/>
          </a:xfrm>
          <a:prstGeom prst="rect">
            <a:avLst/>
          </a:prstGeom>
        </p:spPr>
      </p:pic>
      <p:sp>
        <p:nvSpPr>
          <p:cNvPr id="18" name="Content Placeholder 17">
            <a:extLst>
              <a:ext uri="{FF2B5EF4-FFF2-40B4-BE49-F238E27FC236}">
                <a16:creationId xmlns:a16="http://schemas.microsoft.com/office/drawing/2014/main" id="{A82FD637-CC23-3E50-4ED5-05C68345A277}"/>
              </a:ext>
            </a:extLst>
          </p:cNvPr>
          <p:cNvSpPr>
            <a:spLocks noGrp="1"/>
          </p:cNvSpPr>
          <p:nvPr>
            <p:ph sz="quarter" idx="12"/>
          </p:nvPr>
        </p:nvSpPr>
        <p:spPr/>
        <p:txBody>
          <a:bodyPr/>
          <a:lstStyle/>
          <a:p>
            <a:r>
              <a:rPr lang="en-US" dirty="0"/>
              <a:t>Hui Yu</a:t>
            </a:r>
          </a:p>
        </p:txBody>
      </p:sp>
      <p:pic>
        <p:nvPicPr>
          <p:cNvPr id="19" name="Picture 2" descr="Male singer cartoon hi-res stock photography and images - Alamy">
            <a:extLst>
              <a:ext uri="{FF2B5EF4-FFF2-40B4-BE49-F238E27FC236}">
                <a16:creationId xmlns:a16="http://schemas.microsoft.com/office/drawing/2014/main" id="{75EB3BB0-5F35-36EC-CE5F-57AE196730DA}"/>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7626" b="89784" l="10000" r="90000">
                        <a14:foregroundMark x1="27154" y1="85683" x2="27154" y2="85683"/>
                        <a14:foregroundMark x1="41077" y1="83669" x2="41077" y2="83669"/>
                        <a14:foregroundMark x1="43769" y1="86763" x2="43769" y2="86763"/>
                        <a14:foregroundMark x1="27154" y1="53165" x2="27154" y2="53165"/>
                        <a14:foregroundMark x1="40385" y1="7626" x2="40385" y2="7626"/>
                        <a14:foregroundMark x1="28385" y1="52590" x2="28385" y2="52590"/>
                        <a14:foregroundMark x1="49538" y1="33237" x2="49538" y2="33237"/>
                        <a14:foregroundMark x1="74000" y1="67266" x2="74000" y2="67266"/>
                        <a14:foregroundMark x1="74615" y1="65036" x2="74615" y2="65036"/>
                        <a14:foregroundMark x1="74308" y1="65971" x2="74308" y2="65971"/>
                        <a14:foregroundMark x1="74308" y1="65612" x2="74308" y2="65612"/>
                        <a14:foregroundMark x1="74308" y1="65612" x2="74462" y2="66547"/>
                        <a14:foregroundMark x1="74615" y1="63597" x2="74308" y2="67122"/>
                        <a14:foregroundMark x1="74615" y1="65612" x2="74615" y2="65612"/>
                        <a14:foregroundMark x1="73846" y1="68705" x2="73846" y2="68705"/>
                        <a14:foregroundMark x1="62923" y1="88345" x2="62923" y2="88345"/>
                        <a14:foregroundMark x1="66231" y1="87914" x2="66231" y2="87914"/>
                        <a14:foregroundMark x1="67462" y1="87770" x2="70538" y2="87194"/>
                        <a14:foregroundMark x1="47846" y1="88058" x2="47846" y2="88058"/>
                        <a14:foregroundMark x1="41462" y1="89640" x2="54308" y2="89784"/>
                        <a14:foregroundMark x1="54308" y1="89784" x2="57769" y2="89496"/>
                      </a14:backgroundRemoval>
                    </a14:imgEffect>
                  </a14:imgLayer>
                </a14:imgProps>
              </a:ext>
              <a:ext uri="{28A0092B-C50C-407E-A947-70E740481C1C}">
                <a14:useLocalDpi xmlns:a14="http://schemas.microsoft.com/office/drawing/2010/main" val="0"/>
              </a:ext>
            </a:extLst>
          </a:blip>
          <a:srcRect b="8189"/>
          <a:stretch/>
        </p:blipFill>
        <p:spPr bwMode="auto">
          <a:xfrm>
            <a:off x="568222" y="1446198"/>
            <a:ext cx="3419997" cy="3357523"/>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C6A80F35-9CC3-4699-8D76-0B2A3BEFC20F}"/>
              </a:ext>
            </a:extLst>
          </p:cNvPr>
          <p:cNvSpPr/>
          <p:nvPr/>
        </p:nvSpPr>
        <p:spPr>
          <a:xfrm>
            <a:off x="390861" y="5336630"/>
            <a:ext cx="11404653" cy="7710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anose="020B0604020202020204" pitchFamily="34" charset="0"/>
                <a:cs typeface="Arial" panose="020B0604020202020204" pitchFamily="34" charset="0"/>
              </a:rPr>
              <a:t>Streaming services </a:t>
            </a:r>
            <a:r>
              <a:rPr lang="en-US" dirty="0">
                <a:solidFill>
                  <a:schemeClr val="bg1"/>
                </a:solidFill>
                <a:latin typeface="Arial" panose="020B0604020202020204" pitchFamily="34" charset="0"/>
                <a:cs typeface="Arial" panose="020B0604020202020204" pitchFamily="34" charset="0"/>
              </a:rPr>
              <a:t>and </a:t>
            </a:r>
            <a:r>
              <a:rPr lang="en-US" b="1" dirty="0">
                <a:solidFill>
                  <a:schemeClr val="bg1"/>
                </a:solidFill>
                <a:latin typeface="Arial" panose="020B0604020202020204" pitchFamily="34" charset="0"/>
                <a:cs typeface="Arial" panose="020B0604020202020204" pitchFamily="34" charset="0"/>
              </a:rPr>
              <a:t>social media </a:t>
            </a:r>
            <a:r>
              <a:rPr lang="en-US" dirty="0">
                <a:solidFill>
                  <a:schemeClr val="bg1"/>
                </a:solidFill>
                <a:latin typeface="Arial" panose="020B0604020202020204" pitchFamily="34" charset="0"/>
                <a:cs typeface="Arial" panose="020B0604020202020204" pitchFamily="34" charset="0"/>
              </a:rPr>
              <a:t>have levelled the playing field between labels, making it harder to identify and sign talent</a:t>
            </a:r>
            <a:endParaRPr lang="en-US" b="1"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A586ABFC-F9D7-7AC9-F3CD-CEB7D19C5262}"/>
              </a:ext>
            </a:extLst>
          </p:cNvPr>
          <p:cNvSpPr txBox="1"/>
          <p:nvPr/>
        </p:nvSpPr>
        <p:spPr>
          <a:xfrm>
            <a:off x="7595937" y="4104466"/>
            <a:ext cx="4199577" cy="1077218"/>
          </a:xfrm>
          <a:prstGeom prst="rect">
            <a:avLst/>
          </a:prstGeom>
          <a:solidFill>
            <a:srgbClr val="D5F0FA"/>
          </a:solidFill>
        </p:spPr>
        <p:txBody>
          <a:bodyPr wrap="square" rtlCol="0">
            <a:spAutoFit/>
          </a:bodyPr>
          <a:lstStyle/>
          <a:p>
            <a:pPr algn="ctr"/>
            <a:endParaRPr lang="en-US" sz="1600" dirty="0"/>
          </a:p>
          <a:p>
            <a:pPr algn="ctr"/>
            <a:r>
              <a:rPr lang="en-US" sz="1600" dirty="0">
                <a:solidFill>
                  <a:srgbClr val="00137F"/>
                </a:solidFill>
              </a:rPr>
              <a:t>With </a:t>
            </a:r>
            <a:r>
              <a:rPr lang="en-US" sz="1600" b="1" dirty="0">
                <a:solidFill>
                  <a:srgbClr val="00137F"/>
                </a:solidFill>
              </a:rPr>
              <a:t>fast-moving trends</a:t>
            </a:r>
            <a:r>
              <a:rPr lang="en-US" sz="1600" dirty="0">
                <a:solidFill>
                  <a:srgbClr val="00137F"/>
                </a:solidFill>
              </a:rPr>
              <a:t>, labels find it increasingly challenging to identify ‘talent’</a:t>
            </a:r>
          </a:p>
          <a:p>
            <a:pPr algn="ctr"/>
            <a:endParaRPr lang="en-US" sz="1600" b="1" dirty="0">
              <a:solidFill>
                <a:srgbClr val="00137F"/>
              </a:solidFill>
            </a:endParaRPr>
          </a:p>
        </p:txBody>
      </p:sp>
      <p:pic>
        <p:nvPicPr>
          <p:cNvPr id="4" name="Content Placeholder 63" descr="Badge 3 with solid fill">
            <a:extLst>
              <a:ext uri="{FF2B5EF4-FFF2-40B4-BE49-F238E27FC236}">
                <a16:creationId xmlns:a16="http://schemas.microsoft.com/office/drawing/2014/main" id="{B377F26E-4C6D-FF96-351D-9E443B5EABB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04066" y="3910114"/>
            <a:ext cx="556833" cy="556833"/>
          </a:xfrm>
          <a:prstGeom prst="rect">
            <a:avLst/>
          </a:prstGeom>
        </p:spPr>
      </p:pic>
      <p:sp>
        <p:nvSpPr>
          <p:cNvPr id="6" name="Content Placeholder 1">
            <a:extLst>
              <a:ext uri="{FF2B5EF4-FFF2-40B4-BE49-F238E27FC236}">
                <a16:creationId xmlns:a16="http://schemas.microsoft.com/office/drawing/2014/main" id="{5F86E1A4-176F-784F-6D56-00F7A14879BF}"/>
              </a:ext>
            </a:extLst>
          </p:cNvPr>
          <p:cNvSpPr txBox="1">
            <a:spLocks/>
          </p:cNvSpPr>
          <p:nvPr/>
        </p:nvSpPr>
        <p:spPr>
          <a:xfrm>
            <a:off x="337947" y="6294467"/>
            <a:ext cx="3405099" cy="24622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000" i="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0">
                <a:cs typeface="Arial"/>
              </a:rPr>
              <a:t>Source(s): MusicBusinessWorldwide</a:t>
            </a:r>
            <a:endParaRPr lang="en-US" i="0" dirty="0">
              <a:cs typeface="Arial"/>
            </a:endParaRPr>
          </a:p>
        </p:txBody>
      </p:sp>
    </p:spTree>
    <p:extLst>
      <p:ext uri="{BB962C8B-B14F-4D97-AF65-F5344CB8AC3E}">
        <p14:creationId xmlns:p14="http://schemas.microsoft.com/office/powerpoint/2010/main" val="961010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93E5D15-0BDF-151B-8110-AD170D6821E8}"/>
              </a:ext>
            </a:extLst>
          </p:cNvPr>
          <p:cNvSpPr>
            <a:spLocks noGrp="1"/>
          </p:cNvSpPr>
          <p:nvPr>
            <p:ph type="sldNum" sz="quarter" idx="4"/>
          </p:nvPr>
        </p:nvSpPr>
        <p:spPr/>
        <p:txBody>
          <a:bodyPr/>
          <a:lstStyle/>
          <a:p>
            <a:fld id="{330EA680-D336-4FF7-8B7A-9848BB0A1C32}" type="slidenum">
              <a:rPr lang="en-US" smtClean="0"/>
              <a:t>7</a:t>
            </a:fld>
            <a:endParaRPr lang="en-US"/>
          </a:p>
        </p:txBody>
      </p:sp>
      <p:sp>
        <p:nvSpPr>
          <p:cNvPr id="5" name="Title 4">
            <a:extLst>
              <a:ext uri="{FF2B5EF4-FFF2-40B4-BE49-F238E27FC236}">
                <a16:creationId xmlns:a16="http://schemas.microsoft.com/office/drawing/2014/main" id="{331FB5DD-82E6-245A-2A19-D55C17C02D3D}"/>
              </a:ext>
            </a:extLst>
          </p:cNvPr>
          <p:cNvSpPr>
            <a:spLocks noGrp="1"/>
          </p:cNvSpPr>
          <p:nvPr>
            <p:ph type="title"/>
          </p:nvPr>
        </p:nvSpPr>
        <p:spPr/>
        <p:txBody>
          <a:bodyPr/>
          <a:lstStyle/>
          <a:p>
            <a:r>
              <a:rPr lang="en-US"/>
              <a:t>Issue 1: </a:t>
            </a:r>
            <a:r>
              <a:rPr lang="en-US">
                <a:solidFill>
                  <a:srgbClr val="043170"/>
                </a:solidFill>
              </a:rPr>
              <a:t>Streaming</a:t>
            </a:r>
            <a:r>
              <a:rPr lang="en-US"/>
              <a:t> and </a:t>
            </a:r>
            <a:r>
              <a:rPr lang="en-US">
                <a:solidFill>
                  <a:srgbClr val="043170"/>
                </a:solidFill>
              </a:rPr>
              <a:t>social media</a:t>
            </a:r>
            <a:r>
              <a:rPr lang="en-US"/>
              <a:t> have disrupted the traditional artist acquisition process</a:t>
            </a:r>
          </a:p>
        </p:txBody>
      </p:sp>
      <p:pic>
        <p:nvPicPr>
          <p:cNvPr id="9" name="Picture 8">
            <a:extLst>
              <a:ext uri="{FF2B5EF4-FFF2-40B4-BE49-F238E27FC236}">
                <a16:creationId xmlns:a16="http://schemas.microsoft.com/office/drawing/2014/main" id="{51061F27-28E6-F71C-7FB9-F93EFF494B1A}"/>
              </a:ext>
            </a:extLst>
          </p:cNvPr>
          <p:cNvPicPr>
            <a:picLocks noChangeAspect="1"/>
          </p:cNvPicPr>
          <p:nvPr/>
        </p:nvPicPr>
        <p:blipFill>
          <a:blip r:embed="rId2"/>
          <a:stretch>
            <a:fillRect/>
          </a:stretch>
        </p:blipFill>
        <p:spPr>
          <a:xfrm>
            <a:off x="12716237" y="1265360"/>
            <a:ext cx="6642100" cy="3175000"/>
          </a:xfrm>
          <a:prstGeom prst="rect">
            <a:avLst/>
          </a:prstGeom>
        </p:spPr>
      </p:pic>
      <p:pic>
        <p:nvPicPr>
          <p:cNvPr id="6146" name="Picture 2" descr="Microsoft Apps">
            <a:extLst>
              <a:ext uri="{FF2B5EF4-FFF2-40B4-BE49-F238E27FC236}">
                <a16:creationId xmlns:a16="http://schemas.microsoft.com/office/drawing/2014/main" id="{20B7FB92-27A5-2CA8-05EF-7EC51813D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8641" y="1975647"/>
            <a:ext cx="1633643" cy="163364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50" name="Picture 6" descr="Spotify: Music, Podcasts, Lit - Apps on Google Play">
            <a:extLst>
              <a:ext uri="{FF2B5EF4-FFF2-40B4-BE49-F238E27FC236}">
                <a16:creationId xmlns:a16="http://schemas.microsoft.com/office/drawing/2014/main" id="{5445E4CA-0143-8279-45F4-CAFC1F0CB5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1683" y="2946808"/>
            <a:ext cx="1520139" cy="152013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48" name="Picture 4" descr="Microsoft Apps">
            <a:extLst>
              <a:ext uri="{FF2B5EF4-FFF2-40B4-BE49-F238E27FC236}">
                <a16:creationId xmlns:a16="http://schemas.microsoft.com/office/drawing/2014/main" id="{D6F85161-E3A6-63C0-83B6-451B04189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7858" y="1788505"/>
            <a:ext cx="2007928" cy="2007928"/>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4D7A0D9-AAA7-1596-6003-A246F19859C0}"/>
              </a:ext>
            </a:extLst>
          </p:cNvPr>
          <p:cNvSpPr txBox="1"/>
          <p:nvPr/>
        </p:nvSpPr>
        <p:spPr>
          <a:xfrm>
            <a:off x="7584469" y="1126785"/>
            <a:ext cx="4199577" cy="1323439"/>
          </a:xfrm>
          <a:prstGeom prst="rect">
            <a:avLst/>
          </a:prstGeom>
          <a:solidFill>
            <a:srgbClr val="D5F0FA"/>
          </a:solidFill>
        </p:spPr>
        <p:txBody>
          <a:bodyPr wrap="square" rtlCol="0">
            <a:spAutoFit/>
          </a:bodyPr>
          <a:lstStyle/>
          <a:p>
            <a:pPr algn="ctr"/>
            <a:endParaRPr lang="en-US" sz="1600"/>
          </a:p>
          <a:p>
            <a:pPr algn="ctr"/>
            <a:r>
              <a:rPr lang="en-US" sz="1600" b="1">
                <a:solidFill>
                  <a:srgbClr val="00137F"/>
                </a:solidFill>
              </a:rPr>
              <a:t>Reduced </a:t>
            </a:r>
            <a:r>
              <a:rPr lang="en-US" sz="1600">
                <a:solidFill>
                  <a:srgbClr val="00137F"/>
                </a:solidFill>
              </a:rPr>
              <a:t>artists reliance on labels to build their career. </a:t>
            </a:r>
            <a:r>
              <a:rPr lang="en-US" sz="1600" b="1">
                <a:solidFill>
                  <a:srgbClr val="00137F"/>
                </a:solidFill>
              </a:rPr>
              <a:t>Independents account for ~30% of the market </a:t>
            </a:r>
            <a:r>
              <a:rPr lang="en-US" sz="1600">
                <a:solidFill>
                  <a:srgbClr val="00137F"/>
                </a:solidFill>
              </a:rPr>
              <a:t>today</a:t>
            </a:r>
          </a:p>
          <a:p>
            <a:pPr algn="ctr"/>
            <a:endParaRPr lang="en-US" sz="1600" b="1">
              <a:solidFill>
                <a:srgbClr val="00137F"/>
              </a:solidFill>
            </a:endParaRPr>
          </a:p>
        </p:txBody>
      </p:sp>
      <p:pic>
        <p:nvPicPr>
          <p:cNvPr id="10" name="Content Placeholder 9" descr="Badge 1 with solid fill">
            <a:extLst>
              <a:ext uri="{FF2B5EF4-FFF2-40B4-BE49-F238E27FC236}">
                <a16:creationId xmlns:a16="http://schemas.microsoft.com/office/drawing/2014/main" id="{124FAF11-E874-2D66-5FD4-1B7C0D69C71E}"/>
              </a:ext>
            </a:extLst>
          </p:cNvPr>
          <p:cNvPicPr>
            <a:picLocks noGrp="1" noChangeAspect="1"/>
          </p:cNvPicPr>
          <p:nvPr>
            <p:ph sz="quarter" idx="11"/>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04066" y="885455"/>
            <a:ext cx="560805" cy="560805"/>
          </a:xfrm>
        </p:spPr>
      </p:pic>
      <p:sp>
        <p:nvSpPr>
          <p:cNvPr id="11" name="TextBox 10">
            <a:extLst>
              <a:ext uri="{FF2B5EF4-FFF2-40B4-BE49-F238E27FC236}">
                <a16:creationId xmlns:a16="http://schemas.microsoft.com/office/drawing/2014/main" id="{C9B9CADB-1A58-0455-F43B-ACDFF43DE818}"/>
              </a:ext>
            </a:extLst>
          </p:cNvPr>
          <p:cNvSpPr txBox="1"/>
          <p:nvPr/>
        </p:nvSpPr>
        <p:spPr>
          <a:xfrm>
            <a:off x="7595937" y="2747925"/>
            <a:ext cx="4199577" cy="1077218"/>
          </a:xfrm>
          <a:prstGeom prst="rect">
            <a:avLst/>
          </a:prstGeom>
          <a:solidFill>
            <a:srgbClr val="D5F0FA"/>
          </a:solidFill>
        </p:spPr>
        <p:txBody>
          <a:bodyPr wrap="square" rtlCol="0">
            <a:spAutoFit/>
          </a:bodyPr>
          <a:lstStyle/>
          <a:p>
            <a:pPr algn="ctr"/>
            <a:endParaRPr lang="en-US" sz="1600" dirty="0"/>
          </a:p>
          <a:p>
            <a:pPr algn="ctr"/>
            <a:r>
              <a:rPr lang="en-US" sz="1600" b="1" dirty="0">
                <a:solidFill>
                  <a:srgbClr val="00137F"/>
                </a:solidFill>
              </a:rPr>
              <a:t>Every label </a:t>
            </a:r>
            <a:r>
              <a:rPr lang="en-US" sz="1600" dirty="0">
                <a:solidFill>
                  <a:srgbClr val="00137F"/>
                </a:solidFill>
              </a:rPr>
              <a:t>can now find any artist anywhere</a:t>
            </a:r>
          </a:p>
          <a:p>
            <a:pPr algn="ctr"/>
            <a:endParaRPr lang="en-US" sz="1600" b="1" dirty="0">
              <a:solidFill>
                <a:srgbClr val="00137F"/>
              </a:solidFill>
            </a:endParaRPr>
          </a:p>
        </p:txBody>
      </p:sp>
      <p:pic>
        <p:nvPicPr>
          <p:cNvPr id="16" name="Graphic 15" descr="Badge with solid fill">
            <a:extLst>
              <a:ext uri="{FF2B5EF4-FFF2-40B4-BE49-F238E27FC236}">
                <a16:creationId xmlns:a16="http://schemas.microsoft.com/office/drawing/2014/main" id="{FC95CCC4-4DD6-35A5-AFD7-D566DC5F7F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20671" y="2502881"/>
            <a:ext cx="556834" cy="556834"/>
          </a:xfrm>
          <a:prstGeom prst="rect">
            <a:avLst/>
          </a:prstGeom>
        </p:spPr>
      </p:pic>
      <p:sp>
        <p:nvSpPr>
          <p:cNvPr id="18" name="Content Placeholder 17">
            <a:extLst>
              <a:ext uri="{FF2B5EF4-FFF2-40B4-BE49-F238E27FC236}">
                <a16:creationId xmlns:a16="http://schemas.microsoft.com/office/drawing/2014/main" id="{A82FD637-CC23-3E50-4ED5-05C68345A277}"/>
              </a:ext>
            </a:extLst>
          </p:cNvPr>
          <p:cNvSpPr>
            <a:spLocks noGrp="1"/>
          </p:cNvSpPr>
          <p:nvPr>
            <p:ph sz="quarter" idx="12"/>
          </p:nvPr>
        </p:nvSpPr>
        <p:spPr/>
        <p:txBody>
          <a:bodyPr/>
          <a:lstStyle/>
          <a:p>
            <a:r>
              <a:rPr lang="en-US" dirty="0"/>
              <a:t>Hui Yu</a:t>
            </a:r>
          </a:p>
        </p:txBody>
      </p:sp>
      <p:pic>
        <p:nvPicPr>
          <p:cNvPr id="19" name="Picture 2" descr="Male singer cartoon hi-res stock photography and images - Alamy">
            <a:extLst>
              <a:ext uri="{FF2B5EF4-FFF2-40B4-BE49-F238E27FC236}">
                <a16:creationId xmlns:a16="http://schemas.microsoft.com/office/drawing/2014/main" id="{75EB3BB0-5F35-36EC-CE5F-57AE196730DA}"/>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7626" b="89784" l="10000" r="90000">
                        <a14:foregroundMark x1="27154" y1="85683" x2="27154" y2="85683"/>
                        <a14:foregroundMark x1="41077" y1="83669" x2="41077" y2="83669"/>
                        <a14:foregroundMark x1="43769" y1="86763" x2="43769" y2="86763"/>
                        <a14:foregroundMark x1="27154" y1="53165" x2="27154" y2="53165"/>
                        <a14:foregroundMark x1="40385" y1="7626" x2="40385" y2="7626"/>
                        <a14:foregroundMark x1="28385" y1="52590" x2="28385" y2="52590"/>
                        <a14:foregroundMark x1="49538" y1="33237" x2="49538" y2="33237"/>
                        <a14:foregroundMark x1="74000" y1="67266" x2="74000" y2="67266"/>
                        <a14:foregroundMark x1="74615" y1="65036" x2="74615" y2="65036"/>
                        <a14:foregroundMark x1="74308" y1="65971" x2="74308" y2="65971"/>
                        <a14:foregroundMark x1="74308" y1="65612" x2="74308" y2="65612"/>
                        <a14:foregroundMark x1="74308" y1="65612" x2="74462" y2="66547"/>
                        <a14:foregroundMark x1="74615" y1="63597" x2="74308" y2="67122"/>
                        <a14:foregroundMark x1="74615" y1="65612" x2="74615" y2="65612"/>
                        <a14:foregroundMark x1="73846" y1="68705" x2="73846" y2="68705"/>
                        <a14:foregroundMark x1="62923" y1="88345" x2="62923" y2="88345"/>
                        <a14:foregroundMark x1="66231" y1="87914" x2="66231" y2="87914"/>
                        <a14:foregroundMark x1="67462" y1="87770" x2="70538" y2="87194"/>
                        <a14:foregroundMark x1="47846" y1="88058" x2="47846" y2="88058"/>
                        <a14:foregroundMark x1="41462" y1="89640" x2="54308" y2="89784"/>
                        <a14:foregroundMark x1="54308" y1="89784" x2="57769" y2="89496"/>
                      </a14:backgroundRemoval>
                    </a14:imgEffect>
                  </a14:imgLayer>
                </a14:imgProps>
              </a:ext>
              <a:ext uri="{28A0092B-C50C-407E-A947-70E740481C1C}">
                <a14:useLocalDpi xmlns:a14="http://schemas.microsoft.com/office/drawing/2010/main" val="0"/>
              </a:ext>
            </a:extLst>
          </a:blip>
          <a:srcRect b="8189"/>
          <a:stretch/>
        </p:blipFill>
        <p:spPr bwMode="auto">
          <a:xfrm>
            <a:off x="568222" y="1446198"/>
            <a:ext cx="3419997" cy="3357523"/>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C6A80F35-9CC3-4699-8D76-0B2A3BEFC20F}"/>
              </a:ext>
            </a:extLst>
          </p:cNvPr>
          <p:cNvSpPr/>
          <p:nvPr/>
        </p:nvSpPr>
        <p:spPr>
          <a:xfrm>
            <a:off x="390861" y="5336630"/>
            <a:ext cx="11404653" cy="7710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anose="020B0604020202020204" pitchFamily="34" charset="0"/>
                <a:cs typeface="Arial" panose="020B0604020202020204" pitchFamily="34" charset="0"/>
              </a:rPr>
              <a:t>Streaming services </a:t>
            </a:r>
            <a:r>
              <a:rPr lang="en-US" dirty="0">
                <a:solidFill>
                  <a:schemeClr val="bg1"/>
                </a:solidFill>
                <a:latin typeface="Arial" panose="020B0604020202020204" pitchFamily="34" charset="0"/>
                <a:cs typeface="Arial" panose="020B0604020202020204" pitchFamily="34" charset="0"/>
              </a:rPr>
              <a:t>and </a:t>
            </a:r>
            <a:r>
              <a:rPr lang="en-US" b="1" dirty="0">
                <a:solidFill>
                  <a:schemeClr val="bg1"/>
                </a:solidFill>
                <a:latin typeface="Arial" panose="020B0604020202020204" pitchFamily="34" charset="0"/>
                <a:cs typeface="Arial" panose="020B0604020202020204" pitchFamily="34" charset="0"/>
              </a:rPr>
              <a:t>social media </a:t>
            </a:r>
            <a:r>
              <a:rPr lang="en-US" dirty="0">
                <a:solidFill>
                  <a:schemeClr val="bg1"/>
                </a:solidFill>
                <a:latin typeface="Arial" panose="020B0604020202020204" pitchFamily="34" charset="0"/>
                <a:cs typeface="Arial" panose="020B0604020202020204" pitchFamily="34" charset="0"/>
              </a:rPr>
              <a:t>have levelled the playing field between labels, making it harder to identify and sign talent</a:t>
            </a:r>
            <a:endParaRPr lang="en-US" b="1"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A586ABFC-F9D7-7AC9-F3CD-CEB7D19C5262}"/>
              </a:ext>
            </a:extLst>
          </p:cNvPr>
          <p:cNvSpPr txBox="1"/>
          <p:nvPr/>
        </p:nvSpPr>
        <p:spPr>
          <a:xfrm>
            <a:off x="7595937" y="4104466"/>
            <a:ext cx="4199577" cy="1077218"/>
          </a:xfrm>
          <a:prstGeom prst="rect">
            <a:avLst/>
          </a:prstGeom>
          <a:solidFill>
            <a:srgbClr val="D5F0FA"/>
          </a:solidFill>
        </p:spPr>
        <p:txBody>
          <a:bodyPr wrap="square" rtlCol="0">
            <a:spAutoFit/>
          </a:bodyPr>
          <a:lstStyle/>
          <a:p>
            <a:pPr algn="ctr"/>
            <a:endParaRPr lang="en-US" sz="1600" dirty="0"/>
          </a:p>
          <a:p>
            <a:pPr algn="ctr"/>
            <a:r>
              <a:rPr lang="en-US" sz="1600" dirty="0">
                <a:solidFill>
                  <a:srgbClr val="00137F"/>
                </a:solidFill>
              </a:rPr>
              <a:t>With </a:t>
            </a:r>
            <a:r>
              <a:rPr lang="en-US" sz="1600" b="1" dirty="0">
                <a:solidFill>
                  <a:srgbClr val="00137F"/>
                </a:solidFill>
              </a:rPr>
              <a:t>fast-moving trends</a:t>
            </a:r>
            <a:r>
              <a:rPr lang="en-US" sz="1600" dirty="0">
                <a:solidFill>
                  <a:srgbClr val="00137F"/>
                </a:solidFill>
              </a:rPr>
              <a:t>, labels find it increasingly challenging to identify ‘talent’</a:t>
            </a:r>
          </a:p>
          <a:p>
            <a:pPr algn="ctr"/>
            <a:endParaRPr lang="en-US" sz="1600" b="1" dirty="0">
              <a:solidFill>
                <a:srgbClr val="00137F"/>
              </a:solidFill>
            </a:endParaRPr>
          </a:p>
        </p:txBody>
      </p:sp>
      <p:pic>
        <p:nvPicPr>
          <p:cNvPr id="4" name="Content Placeholder 63" descr="Badge 3 with solid fill">
            <a:extLst>
              <a:ext uri="{FF2B5EF4-FFF2-40B4-BE49-F238E27FC236}">
                <a16:creationId xmlns:a16="http://schemas.microsoft.com/office/drawing/2014/main" id="{B377F26E-4C6D-FF96-351D-9E443B5EABB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04066" y="3910114"/>
            <a:ext cx="556833" cy="556833"/>
          </a:xfrm>
          <a:prstGeom prst="rect">
            <a:avLst/>
          </a:prstGeom>
        </p:spPr>
      </p:pic>
      <p:sp>
        <p:nvSpPr>
          <p:cNvPr id="6" name="Rectangle 5">
            <a:extLst>
              <a:ext uri="{FF2B5EF4-FFF2-40B4-BE49-F238E27FC236}">
                <a16:creationId xmlns:a16="http://schemas.microsoft.com/office/drawing/2014/main" id="{23F338E9-F27E-DE50-14CB-CAB82821E29B}"/>
              </a:ext>
            </a:extLst>
          </p:cNvPr>
          <p:cNvSpPr/>
          <p:nvPr/>
        </p:nvSpPr>
        <p:spPr>
          <a:xfrm>
            <a:off x="-2015" y="0"/>
            <a:ext cx="12194015" cy="68580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AEFCE4C-700E-720D-2471-45D28D319B75}"/>
              </a:ext>
            </a:extLst>
          </p:cNvPr>
          <p:cNvSpPr/>
          <p:nvPr/>
        </p:nvSpPr>
        <p:spPr>
          <a:xfrm>
            <a:off x="-15001" y="2566934"/>
            <a:ext cx="12192000" cy="166030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tx1"/>
                </a:solidFill>
                <a:latin typeface="Arial"/>
                <a:cs typeface="Arial"/>
              </a:rPr>
              <a:t>This leaves labels with </a:t>
            </a:r>
            <a:r>
              <a:rPr lang="en-US" sz="2000" b="1">
                <a:solidFill>
                  <a:srgbClr val="043170"/>
                </a:solidFill>
                <a:latin typeface="Arial"/>
                <a:cs typeface="Arial"/>
              </a:rPr>
              <a:t>two options</a:t>
            </a:r>
            <a:r>
              <a:rPr lang="en-US" sz="2000">
                <a:solidFill>
                  <a:schemeClr val="tx1"/>
                </a:solidFill>
                <a:latin typeface="Arial"/>
                <a:cs typeface="Arial"/>
              </a:rPr>
              <a:t>, play the </a:t>
            </a:r>
            <a:r>
              <a:rPr lang="en-US" sz="2000" u="sng">
                <a:solidFill>
                  <a:srgbClr val="043170"/>
                </a:solidFill>
                <a:latin typeface="Arial"/>
                <a:cs typeface="Arial"/>
              </a:rPr>
              <a:t>numbers game</a:t>
            </a:r>
            <a:r>
              <a:rPr lang="en-US" sz="2000">
                <a:solidFill>
                  <a:schemeClr val="tx1"/>
                </a:solidFill>
                <a:latin typeface="Arial"/>
                <a:cs typeface="Arial"/>
              </a:rPr>
              <a:t>, or adapt your strategy</a:t>
            </a:r>
          </a:p>
        </p:txBody>
      </p:sp>
    </p:spTree>
    <p:extLst>
      <p:ext uri="{BB962C8B-B14F-4D97-AF65-F5344CB8AC3E}">
        <p14:creationId xmlns:p14="http://schemas.microsoft.com/office/powerpoint/2010/main" val="1602684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Roblox Logo, symbol, meaning, history, PNG, brand">
            <a:extLst>
              <a:ext uri="{FF2B5EF4-FFF2-40B4-BE49-F238E27FC236}">
                <a16:creationId xmlns:a16="http://schemas.microsoft.com/office/drawing/2014/main" id="{08641C5B-B0EA-7115-2426-D6F6851DB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4909" y="1822919"/>
            <a:ext cx="1707247" cy="960326"/>
          </a:xfrm>
          <a:prstGeom prst="rect">
            <a:avLst/>
          </a:prstGeom>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CC614BDD-6000-4255-F0BA-4B74CC254403}"/>
              </a:ext>
            </a:extLst>
          </p:cNvPr>
          <p:cNvSpPr>
            <a:spLocks noGrp="1"/>
          </p:cNvSpPr>
          <p:nvPr>
            <p:ph sz="quarter" idx="11"/>
          </p:nvPr>
        </p:nvSpPr>
        <p:spPr/>
        <p:txBody>
          <a:bodyPr/>
          <a:lstStyle/>
          <a:p>
            <a:r>
              <a:rPr lang="en-US" dirty="0"/>
              <a:t>Source(s): </a:t>
            </a:r>
            <a:r>
              <a:rPr lang="en-US" dirty="0" err="1"/>
              <a:t>Trapital</a:t>
            </a:r>
            <a:endParaRPr lang="en-US" dirty="0"/>
          </a:p>
        </p:txBody>
      </p:sp>
      <p:sp>
        <p:nvSpPr>
          <p:cNvPr id="3" name="Slide Number Placeholder 2">
            <a:extLst>
              <a:ext uri="{FF2B5EF4-FFF2-40B4-BE49-F238E27FC236}">
                <a16:creationId xmlns:a16="http://schemas.microsoft.com/office/drawing/2014/main" id="{993E5D15-0BDF-151B-8110-AD170D6821E8}"/>
              </a:ext>
            </a:extLst>
          </p:cNvPr>
          <p:cNvSpPr>
            <a:spLocks noGrp="1"/>
          </p:cNvSpPr>
          <p:nvPr>
            <p:ph type="sldNum" sz="quarter" idx="4"/>
          </p:nvPr>
        </p:nvSpPr>
        <p:spPr/>
        <p:txBody>
          <a:bodyPr/>
          <a:lstStyle/>
          <a:p>
            <a:fld id="{330EA680-D336-4FF7-8B7A-9848BB0A1C32}" type="slidenum">
              <a:rPr lang="en-US" smtClean="0"/>
              <a:t>8</a:t>
            </a:fld>
            <a:endParaRPr lang="en-US"/>
          </a:p>
        </p:txBody>
      </p:sp>
      <p:sp>
        <p:nvSpPr>
          <p:cNvPr id="4" name="Content Placeholder 3">
            <a:extLst>
              <a:ext uri="{FF2B5EF4-FFF2-40B4-BE49-F238E27FC236}">
                <a16:creationId xmlns:a16="http://schemas.microsoft.com/office/drawing/2014/main" id="{5F5B380F-4329-5D96-C2DA-25F22EC44E40}"/>
              </a:ext>
            </a:extLst>
          </p:cNvPr>
          <p:cNvSpPr>
            <a:spLocks noGrp="1"/>
          </p:cNvSpPr>
          <p:nvPr>
            <p:ph sz="quarter" idx="12"/>
          </p:nvPr>
        </p:nvSpPr>
        <p:spPr/>
        <p:txBody>
          <a:bodyPr/>
          <a:lstStyle/>
          <a:p>
            <a:r>
              <a:rPr lang="en-US" dirty="0"/>
              <a:t>Hui Yu</a:t>
            </a:r>
          </a:p>
        </p:txBody>
      </p:sp>
      <p:sp>
        <p:nvSpPr>
          <p:cNvPr id="5" name="Title 4">
            <a:extLst>
              <a:ext uri="{FF2B5EF4-FFF2-40B4-BE49-F238E27FC236}">
                <a16:creationId xmlns:a16="http://schemas.microsoft.com/office/drawing/2014/main" id="{331FB5DD-82E6-245A-2A19-D55C17C02D3D}"/>
              </a:ext>
            </a:extLst>
          </p:cNvPr>
          <p:cNvSpPr>
            <a:spLocks noGrp="1"/>
          </p:cNvSpPr>
          <p:nvPr>
            <p:ph type="title"/>
          </p:nvPr>
        </p:nvSpPr>
        <p:spPr/>
        <p:txBody>
          <a:bodyPr/>
          <a:lstStyle/>
          <a:p>
            <a:r>
              <a:rPr lang="en-US"/>
              <a:t>UMG’s competitors have begun to adapt their strategies</a:t>
            </a:r>
          </a:p>
        </p:txBody>
      </p:sp>
      <p:sp>
        <p:nvSpPr>
          <p:cNvPr id="9" name="Rounded Rectangle 8">
            <a:extLst>
              <a:ext uri="{FF2B5EF4-FFF2-40B4-BE49-F238E27FC236}">
                <a16:creationId xmlns:a16="http://schemas.microsoft.com/office/drawing/2014/main" id="{DAFF35A8-266A-E743-AED0-E97600BA193A}"/>
              </a:ext>
            </a:extLst>
          </p:cNvPr>
          <p:cNvSpPr/>
          <p:nvPr/>
        </p:nvSpPr>
        <p:spPr>
          <a:xfrm>
            <a:off x="3080316" y="1626406"/>
            <a:ext cx="1325460" cy="1277875"/>
          </a:xfrm>
          <a:prstGeom prst="roundRect">
            <a:avLst/>
          </a:prstGeom>
          <a:solidFill>
            <a:srgbClr val="E4F3D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a:solidFill>
                  <a:srgbClr val="00B050"/>
                </a:solidFill>
              </a:rPr>
              <a:t>Ideal State</a:t>
            </a:r>
          </a:p>
        </p:txBody>
      </p:sp>
      <p:sp>
        <p:nvSpPr>
          <p:cNvPr id="10" name="Left-up Arrow 9">
            <a:extLst>
              <a:ext uri="{FF2B5EF4-FFF2-40B4-BE49-F238E27FC236}">
                <a16:creationId xmlns:a16="http://schemas.microsoft.com/office/drawing/2014/main" id="{D637511F-D19F-9786-C8A1-2693A4194382}"/>
              </a:ext>
            </a:extLst>
          </p:cNvPr>
          <p:cNvSpPr/>
          <p:nvPr/>
        </p:nvSpPr>
        <p:spPr>
          <a:xfrm flipH="1">
            <a:off x="992560" y="1437737"/>
            <a:ext cx="3727541" cy="3583958"/>
          </a:xfrm>
          <a:prstGeom prst="leftUpArrow">
            <a:avLst>
              <a:gd name="adj1" fmla="val 1938"/>
              <a:gd name="adj2" fmla="val 3391"/>
              <a:gd name="adj3" fmla="val 33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2FE287B-6792-36C8-59D0-220531A3446E}"/>
              </a:ext>
            </a:extLst>
          </p:cNvPr>
          <p:cNvCxnSpPr>
            <a:cxnSpLocks/>
          </p:cNvCxnSpPr>
          <p:nvPr/>
        </p:nvCxnSpPr>
        <p:spPr>
          <a:xfrm>
            <a:off x="2839552" y="1626406"/>
            <a:ext cx="0" cy="3072226"/>
          </a:xfrm>
          <a:prstGeom prst="line">
            <a:avLst/>
          </a:prstGeom>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BD804ED-43F4-548E-AF55-60679CD5B654}"/>
              </a:ext>
            </a:extLst>
          </p:cNvPr>
          <p:cNvCxnSpPr>
            <a:cxnSpLocks/>
          </p:cNvCxnSpPr>
          <p:nvPr/>
        </p:nvCxnSpPr>
        <p:spPr>
          <a:xfrm flipH="1">
            <a:off x="1348450" y="3080609"/>
            <a:ext cx="3145536" cy="0"/>
          </a:xfrm>
          <a:prstGeom prst="line">
            <a:avLst/>
          </a:prstGeom>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5A7FC4B-4464-1D70-D5C4-7D5BB60CD57B}"/>
              </a:ext>
            </a:extLst>
          </p:cNvPr>
          <p:cNvSpPr txBox="1"/>
          <p:nvPr/>
        </p:nvSpPr>
        <p:spPr>
          <a:xfrm>
            <a:off x="248220" y="877914"/>
            <a:ext cx="1792276" cy="523220"/>
          </a:xfrm>
          <a:prstGeom prst="rect">
            <a:avLst/>
          </a:prstGeom>
          <a:noFill/>
        </p:spPr>
        <p:txBody>
          <a:bodyPr wrap="square" rtlCol="0">
            <a:spAutoFit/>
          </a:bodyPr>
          <a:lstStyle/>
          <a:p>
            <a:pPr algn="ctr"/>
            <a:r>
              <a:rPr lang="en-US" sz="1400"/>
              <a:t># Diversification of Revenue</a:t>
            </a:r>
          </a:p>
        </p:txBody>
      </p:sp>
      <p:sp>
        <p:nvSpPr>
          <p:cNvPr id="14" name="TextBox 13">
            <a:extLst>
              <a:ext uri="{FF2B5EF4-FFF2-40B4-BE49-F238E27FC236}">
                <a16:creationId xmlns:a16="http://schemas.microsoft.com/office/drawing/2014/main" id="{64AD3837-3B79-669E-9CB9-9C301DBA9F50}"/>
              </a:ext>
            </a:extLst>
          </p:cNvPr>
          <p:cNvSpPr txBox="1"/>
          <p:nvPr/>
        </p:nvSpPr>
        <p:spPr>
          <a:xfrm>
            <a:off x="4720101" y="4760085"/>
            <a:ext cx="1460400" cy="523220"/>
          </a:xfrm>
          <a:prstGeom prst="rect">
            <a:avLst/>
          </a:prstGeom>
          <a:noFill/>
        </p:spPr>
        <p:txBody>
          <a:bodyPr wrap="none" rtlCol="0">
            <a:spAutoFit/>
          </a:bodyPr>
          <a:lstStyle/>
          <a:p>
            <a:r>
              <a:rPr lang="en-US" sz="1400"/>
              <a:t>Use of Analytics</a:t>
            </a:r>
          </a:p>
          <a:p>
            <a:endParaRPr lang="en-US" sz="1400"/>
          </a:p>
        </p:txBody>
      </p:sp>
      <p:pic>
        <p:nvPicPr>
          <p:cNvPr id="15" name="Picture 2">
            <a:extLst>
              <a:ext uri="{FF2B5EF4-FFF2-40B4-BE49-F238E27FC236}">
                <a16:creationId xmlns:a16="http://schemas.microsoft.com/office/drawing/2014/main" id="{85DDD1C1-7A39-0811-0A08-C17D2A9BE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561" y="3611654"/>
            <a:ext cx="1426369" cy="52931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Sony Music - Wikipedia">
            <a:extLst>
              <a:ext uri="{FF2B5EF4-FFF2-40B4-BE49-F238E27FC236}">
                <a16:creationId xmlns:a16="http://schemas.microsoft.com/office/drawing/2014/main" id="{EFBCFEB8-838C-F82D-F8DE-B658FABBE7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2367" y="2549565"/>
            <a:ext cx="732636" cy="79362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B9F91747-0E7B-A17D-B3C5-4EB576AA5E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3926" y="2700396"/>
            <a:ext cx="1034584" cy="40777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14BE4862-B34D-8F93-CBBE-5BCB673A4732}"/>
              </a:ext>
            </a:extLst>
          </p:cNvPr>
          <p:cNvSpPr txBox="1"/>
          <p:nvPr/>
        </p:nvSpPr>
        <p:spPr>
          <a:xfrm>
            <a:off x="5606716" y="1307572"/>
            <a:ext cx="6188797" cy="584775"/>
          </a:xfrm>
          <a:prstGeom prst="rect">
            <a:avLst/>
          </a:prstGeom>
          <a:solidFill>
            <a:srgbClr val="D5F0FA"/>
          </a:solidFill>
        </p:spPr>
        <p:txBody>
          <a:bodyPr wrap="square" rtlCol="0">
            <a:spAutoFit/>
          </a:bodyPr>
          <a:lstStyle/>
          <a:p>
            <a:pPr algn="ctr"/>
            <a:r>
              <a:rPr lang="en-US" sz="1600" b="1">
                <a:solidFill>
                  <a:srgbClr val="00137F"/>
                </a:solidFill>
              </a:rPr>
              <a:t>WMG </a:t>
            </a:r>
            <a:r>
              <a:rPr lang="en-US" sz="1600">
                <a:solidFill>
                  <a:srgbClr val="00137F"/>
                </a:solidFill>
              </a:rPr>
              <a:t>is reducing their reliance on super stars, and finding alternative ways to reach fans</a:t>
            </a:r>
          </a:p>
        </p:txBody>
      </p:sp>
      <p:pic>
        <p:nvPicPr>
          <p:cNvPr id="21" name="Content Placeholder 9" descr="Badge 1 with solid fill">
            <a:extLst>
              <a:ext uri="{FF2B5EF4-FFF2-40B4-BE49-F238E27FC236}">
                <a16:creationId xmlns:a16="http://schemas.microsoft.com/office/drawing/2014/main" id="{9B370BED-36CA-DD40-AD50-78DDC01201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58058" y="1066242"/>
            <a:ext cx="560805" cy="560805"/>
          </a:xfrm>
          <a:prstGeom prst="rect">
            <a:avLst/>
          </a:prstGeom>
        </p:spPr>
      </p:pic>
      <p:sp>
        <p:nvSpPr>
          <p:cNvPr id="22" name="TextBox 21">
            <a:extLst>
              <a:ext uri="{FF2B5EF4-FFF2-40B4-BE49-F238E27FC236}">
                <a16:creationId xmlns:a16="http://schemas.microsoft.com/office/drawing/2014/main" id="{DB005F47-C8E4-FD3B-832B-36FF5823039A}"/>
              </a:ext>
            </a:extLst>
          </p:cNvPr>
          <p:cNvSpPr txBox="1"/>
          <p:nvPr/>
        </p:nvSpPr>
        <p:spPr>
          <a:xfrm>
            <a:off x="5595248" y="3050805"/>
            <a:ext cx="6188797" cy="584775"/>
          </a:xfrm>
          <a:prstGeom prst="rect">
            <a:avLst/>
          </a:prstGeom>
          <a:solidFill>
            <a:srgbClr val="D5F0FA"/>
          </a:solidFill>
        </p:spPr>
        <p:txBody>
          <a:bodyPr wrap="square" rtlCol="0">
            <a:spAutoFit/>
          </a:bodyPr>
          <a:lstStyle/>
          <a:p>
            <a:pPr algn="ctr"/>
            <a:r>
              <a:rPr lang="en-US" sz="1600" b="1">
                <a:solidFill>
                  <a:srgbClr val="00137F"/>
                </a:solidFill>
              </a:rPr>
              <a:t>Sony Music </a:t>
            </a:r>
            <a:r>
              <a:rPr lang="en-US" sz="1600">
                <a:solidFill>
                  <a:srgbClr val="00137F"/>
                </a:solidFill>
              </a:rPr>
              <a:t>is betting big on indie music, and acquiring indie artists, as well as indie music labels</a:t>
            </a:r>
          </a:p>
        </p:txBody>
      </p:sp>
      <p:pic>
        <p:nvPicPr>
          <p:cNvPr id="23" name="Graphic 22" descr="Badge with solid fill">
            <a:extLst>
              <a:ext uri="{FF2B5EF4-FFF2-40B4-BE49-F238E27FC236}">
                <a16:creationId xmlns:a16="http://schemas.microsoft.com/office/drawing/2014/main" id="{F94D5B99-B080-CB3D-DAE3-3913C8A7DF4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60043" y="2772388"/>
            <a:ext cx="556834" cy="556834"/>
          </a:xfrm>
          <a:prstGeom prst="rect">
            <a:avLst/>
          </a:prstGeom>
        </p:spPr>
      </p:pic>
      <p:sp>
        <p:nvSpPr>
          <p:cNvPr id="24" name="TextBox 23">
            <a:extLst>
              <a:ext uri="{FF2B5EF4-FFF2-40B4-BE49-F238E27FC236}">
                <a16:creationId xmlns:a16="http://schemas.microsoft.com/office/drawing/2014/main" id="{AA93F105-CB67-7DC7-7060-18CD4EB72CE5}"/>
              </a:ext>
            </a:extLst>
          </p:cNvPr>
          <p:cNvSpPr txBox="1"/>
          <p:nvPr/>
        </p:nvSpPr>
        <p:spPr>
          <a:xfrm>
            <a:off x="7096902" y="4040668"/>
            <a:ext cx="3185487" cy="369332"/>
          </a:xfrm>
          <a:prstGeom prst="rect">
            <a:avLst/>
          </a:prstGeom>
          <a:noFill/>
        </p:spPr>
        <p:txBody>
          <a:bodyPr wrap="none" rtlCol="0">
            <a:spAutoFit/>
          </a:bodyPr>
          <a:lstStyle/>
          <a:p>
            <a:r>
              <a:rPr lang="en-US" b="1" i="1">
                <a:solidFill>
                  <a:srgbClr val="043170"/>
                </a:solidFill>
              </a:rPr>
              <a:t>…so what should UMG do?</a:t>
            </a:r>
          </a:p>
        </p:txBody>
      </p:sp>
      <p:pic>
        <p:nvPicPr>
          <p:cNvPr id="8194" name="Picture 2" descr="Filecoin (FIL) | Strategic PartnershipNew partnership: Dapper Labs (Dapper  Labs)">
            <a:extLst>
              <a:ext uri="{FF2B5EF4-FFF2-40B4-BE49-F238E27FC236}">
                <a16:creationId xmlns:a16="http://schemas.microsoft.com/office/drawing/2014/main" id="{817B8470-7253-AA3E-A946-CEA8D9BC539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89700" y="1858812"/>
            <a:ext cx="1964402" cy="814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531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Roblox Logo, symbol, meaning, history, PNG, brand">
            <a:extLst>
              <a:ext uri="{FF2B5EF4-FFF2-40B4-BE49-F238E27FC236}">
                <a16:creationId xmlns:a16="http://schemas.microsoft.com/office/drawing/2014/main" id="{08641C5B-B0EA-7115-2426-D6F6851DB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4909" y="1822919"/>
            <a:ext cx="1707247" cy="960326"/>
          </a:xfrm>
          <a:prstGeom prst="rect">
            <a:avLst/>
          </a:prstGeom>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CC614BDD-6000-4255-F0BA-4B74CC254403}"/>
              </a:ext>
            </a:extLst>
          </p:cNvPr>
          <p:cNvSpPr>
            <a:spLocks noGrp="1"/>
          </p:cNvSpPr>
          <p:nvPr>
            <p:ph sz="quarter" idx="11"/>
          </p:nvPr>
        </p:nvSpPr>
        <p:spPr/>
        <p:txBody>
          <a:bodyPr/>
          <a:lstStyle/>
          <a:p>
            <a:r>
              <a:rPr lang="en-US" dirty="0"/>
              <a:t>Source(s): </a:t>
            </a:r>
            <a:r>
              <a:rPr lang="en-US" dirty="0" err="1"/>
              <a:t>Trapital</a:t>
            </a:r>
            <a:endParaRPr lang="en-US" dirty="0"/>
          </a:p>
        </p:txBody>
      </p:sp>
      <p:sp>
        <p:nvSpPr>
          <p:cNvPr id="3" name="Slide Number Placeholder 2">
            <a:extLst>
              <a:ext uri="{FF2B5EF4-FFF2-40B4-BE49-F238E27FC236}">
                <a16:creationId xmlns:a16="http://schemas.microsoft.com/office/drawing/2014/main" id="{993E5D15-0BDF-151B-8110-AD170D6821E8}"/>
              </a:ext>
            </a:extLst>
          </p:cNvPr>
          <p:cNvSpPr>
            <a:spLocks noGrp="1"/>
          </p:cNvSpPr>
          <p:nvPr>
            <p:ph type="sldNum" sz="quarter" idx="4"/>
          </p:nvPr>
        </p:nvSpPr>
        <p:spPr/>
        <p:txBody>
          <a:bodyPr/>
          <a:lstStyle/>
          <a:p>
            <a:fld id="{330EA680-D336-4FF7-8B7A-9848BB0A1C32}" type="slidenum">
              <a:rPr lang="en-US" smtClean="0"/>
              <a:t>9</a:t>
            </a:fld>
            <a:endParaRPr lang="en-US"/>
          </a:p>
        </p:txBody>
      </p:sp>
      <p:sp>
        <p:nvSpPr>
          <p:cNvPr id="4" name="Content Placeholder 3">
            <a:extLst>
              <a:ext uri="{FF2B5EF4-FFF2-40B4-BE49-F238E27FC236}">
                <a16:creationId xmlns:a16="http://schemas.microsoft.com/office/drawing/2014/main" id="{5F5B380F-4329-5D96-C2DA-25F22EC44E40}"/>
              </a:ext>
            </a:extLst>
          </p:cNvPr>
          <p:cNvSpPr>
            <a:spLocks noGrp="1"/>
          </p:cNvSpPr>
          <p:nvPr>
            <p:ph sz="quarter" idx="12"/>
          </p:nvPr>
        </p:nvSpPr>
        <p:spPr/>
        <p:txBody>
          <a:bodyPr/>
          <a:lstStyle/>
          <a:p>
            <a:r>
              <a:rPr lang="en-US" dirty="0"/>
              <a:t>Hui Yu</a:t>
            </a:r>
          </a:p>
        </p:txBody>
      </p:sp>
      <p:sp>
        <p:nvSpPr>
          <p:cNvPr id="5" name="Title 4">
            <a:extLst>
              <a:ext uri="{FF2B5EF4-FFF2-40B4-BE49-F238E27FC236}">
                <a16:creationId xmlns:a16="http://schemas.microsoft.com/office/drawing/2014/main" id="{331FB5DD-82E6-245A-2A19-D55C17C02D3D}"/>
              </a:ext>
            </a:extLst>
          </p:cNvPr>
          <p:cNvSpPr>
            <a:spLocks noGrp="1"/>
          </p:cNvSpPr>
          <p:nvPr>
            <p:ph type="title"/>
          </p:nvPr>
        </p:nvSpPr>
        <p:spPr/>
        <p:txBody>
          <a:bodyPr/>
          <a:lstStyle/>
          <a:p>
            <a:r>
              <a:rPr lang="en-US"/>
              <a:t>UMG’s competitors have begun to adapt their strategies</a:t>
            </a:r>
          </a:p>
        </p:txBody>
      </p:sp>
      <p:sp>
        <p:nvSpPr>
          <p:cNvPr id="6" name="Rectangle 5">
            <a:extLst>
              <a:ext uri="{FF2B5EF4-FFF2-40B4-BE49-F238E27FC236}">
                <a16:creationId xmlns:a16="http://schemas.microsoft.com/office/drawing/2014/main" id="{263DBE01-0C0F-D1A0-2B83-08F97EE10AC6}"/>
              </a:ext>
            </a:extLst>
          </p:cNvPr>
          <p:cNvSpPr/>
          <p:nvPr/>
        </p:nvSpPr>
        <p:spPr>
          <a:xfrm>
            <a:off x="390861" y="5336630"/>
            <a:ext cx="11404653" cy="77103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Arial" panose="020B0604020202020204" pitchFamily="34" charset="0"/>
                <a:cs typeface="Arial" panose="020B0604020202020204" pitchFamily="34" charset="0"/>
              </a:rPr>
              <a:t>To protect their market position and secure future growth, UMG must make a </a:t>
            </a:r>
            <a:r>
              <a:rPr lang="en-US" b="1" u="sng">
                <a:solidFill>
                  <a:schemeClr val="bg1"/>
                </a:solidFill>
                <a:latin typeface="Arial" panose="020B0604020202020204" pitchFamily="34" charset="0"/>
                <a:cs typeface="Arial" panose="020B0604020202020204" pitchFamily="34" charset="0"/>
              </a:rPr>
              <a:t>strategic change</a:t>
            </a:r>
          </a:p>
        </p:txBody>
      </p:sp>
      <p:sp>
        <p:nvSpPr>
          <p:cNvPr id="9" name="Rounded Rectangle 8">
            <a:extLst>
              <a:ext uri="{FF2B5EF4-FFF2-40B4-BE49-F238E27FC236}">
                <a16:creationId xmlns:a16="http://schemas.microsoft.com/office/drawing/2014/main" id="{DAFF35A8-266A-E743-AED0-E97600BA193A}"/>
              </a:ext>
            </a:extLst>
          </p:cNvPr>
          <p:cNvSpPr/>
          <p:nvPr/>
        </p:nvSpPr>
        <p:spPr>
          <a:xfrm>
            <a:off x="3080316" y="1626406"/>
            <a:ext cx="1325460" cy="1277875"/>
          </a:xfrm>
          <a:prstGeom prst="roundRect">
            <a:avLst/>
          </a:prstGeom>
          <a:solidFill>
            <a:srgbClr val="E4F3D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a:solidFill>
                  <a:srgbClr val="00B050"/>
                </a:solidFill>
              </a:rPr>
              <a:t>Ideal State</a:t>
            </a:r>
          </a:p>
        </p:txBody>
      </p:sp>
      <p:sp>
        <p:nvSpPr>
          <p:cNvPr id="10" name="Left-up Arrow 9">
            <a:extLst>
              <a:ext uri="{FF2B5EF4-FFF2-40B4-BE49-F238E27FC236}">
                <a16:creationId xmlns:a16="http://schemas.microsoft.com/office/drawing/2014/main" id="{D637511F-D19F-9786-C8A1-2693A4194382}"/>
              </a:ext>
            </a:extLst>
          </p:cNvPr>
          <p:cNvSpPr/>
          <p:nvPr/>
        </p:nvSpPr>
        <p:spPr>
          <a:xfrm flipH="1">
            <a:off x="992560" y="1437737"/>
            <a:ext cx="3727541" cy="3583958"/>
          </a:xfrm>
          <a:prstGeom prst="leftUpArrow">
            <a:avLst>
              <a:gd name="adj1" fmla="val 1938"/>
              <a:gd name="adj2" fmla="val 3391"/>
              <a:gd name="adj3" fmla="val 33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2FE287B-6792-36C8-59D0-220531A3446E}"/>
              </a:ext>
            </a:extLst>
          </p:cNvPr>
          <p:cNvCxnSpPr>
            <a:cxnSpLocks/>
          </p:cNvCxnSpPr>
          <p:nvPr/>
        </p:nvCxnSpPr>
        <p:spPr>
          <a:xfrm>
            <a:off x="2839552" y="1626406"/>
            <a:ext cx="0" cy="3072226"/>
          </a:xfrm>
          <a:prstGeom prst="line">
            <a:avLst/>
          </a:prstGeom>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BD804ED-43F4-548E-AF55-60679CD5B654}"/>
              </a:ext>
            </a:extLst>
          </p:cNvPr>
          <p:cNvCxnSpPr>
            <a:cxnSpLocks/>
          </p:cNvCxnSpPr>
          <p:nvPr/>
        </p:nvCxnSpPr>
        <p:spPr>
          <a:xfrm flipH="1">
            <a:off x="1348450" y="3080609"/>
            <a:ext cx="3145536" cy="0"/>
          </a:xfrm>
          <a:prstGeom prst="line">
            <a:avLst/>
          </a:prstGeom>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5A7FC4B-4464-1D70-D5C4-7D5BB60CD57B}"/>
              </a:ext>
            </a:extLst>
          </p:cNvPr>
          <p:cNvSpPr txBox="1"/>
          <p:nvPr/>
        </p:nvSpPr>
        <p:spPr>
          <a:xfrm>
            <a:off x="248220" y="877914"/>
            <a:ext cx="1792276" cy="523220"/>
          </a:xfrm>
          <a:prstGeom prst="rect">
            <a:avLst/>
          </a:prstGeom>
          <a:noFill/>
        </p:spPr>
        <p:txBody>
          <a:bodyPr wrap="square" rtlCol="0">
            <a:spAutoFit/>
          </a:bodyPr>
          <a:lstStyle/>
          <a:p>
            <a:pPr algn="ctr"/>
            <a:r>
              <a:rPr lang="en-US" sz="1400"/>
              <a:t># Diversification of Revenue</a:t>
            </a:r>
          </a:p>
        </p:txBody>
      </p:sp>
      <p:sp>
        <p:nvSpPr>
          <p:cNvPr id="14" name="TextBox 13">
            <a:extLst>
              <a:ext uri="{FF2B5EF4-FFF2-40B4-BE49-F238E27FC236}">
                <a16:creationId xmlns:a16="http://schemas.microsoft.com/office/drawing/2014/main" id="{64AD3837-3B79-669E-9CB9-9C301DBA9F50}"/>
              </a:ext>
            </a:extLst>
          </p:cNvPr>
          <p:cNvSpPr txBox="1"/>
          <p:nvPr/>
        </p:nvSpPr>
        <p:spPr>
          <a:xfrm>
            <a:off x="4720101" y="4760085"/>
            <a:ext cx="1460400" cy="523220"/>
          </a:xfrm>
          <a:prstGeom prst="rect">
            <a:avLst/>
          </a:prstGeom>
          <a:noFill/>
        </p:spPr>
        <p:txBody>
          <a:bodyPr wrap="none" rtlCol="0">
            <a:spAutoFit/>
          </a:bodyPr>
          <a:lstStyle/>
          <a:p>
            <a:r>
              <a:rPr lang="en-US" sz="1400"/>
              <a:t>Use of Analytics</a:t>
            </a:r>
          </a:p>
          <a:p>
            <a:endParaRPr lang="en-US" sz="1400"/>
          </a:p>
        </p:txBody>
      </p:sp>
      <p:pic>
        <p:nvPicPr>
          <p:cNvPr id="15" name="Picture 2">
            <a:extLst>
              <a:ext uri="{FF2B5EF4-FFF2-40B4-BE49-F238E27FC236}">
                <a16:creationId xmlns:a16="http://schemas.microsoft.com/office/drawing/2014/main" id="{85DDD1C1-7A39-0811-0A08-C17D2A9BE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561" y="3611654"/>
            <a:ext cx="1426369" cy="52931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Sony Music - Wikipedia">
            <a:extLst>
              <a:ext uri="{FF2B5EF4-FFF2-40B4-BE49-F238E27FC236}">
                <a16:creationId xmlns:a16="http://schemas.microsoft.com/office/drawing/2014/main" id="{EFBCFEB8-838C-F82D-F8DE-B658FABBE7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2367" y="2549565"/>
            <a:ext cx="732636" cy="79362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B9F91747-0E7B-A17D-B3C5-4EB576AA5E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3926" y="2700396"/>
            <a:ext cx="1034584" cy="40777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14BE4862-B34D-8F93-CBBE-5BCB673A4732}"/>
              </a:ext>
            </a:extLst>
          </p:cNvPr>
          <p:cNvSpPr txBox="1"/>
          <p:nvPr/>
        </p:nvSpPr>
        <p:spPr>
          <a:xfrm>
            <a:off x="5606716" y="1307572"/>
            <a:ext cx="6188797" cy="584775"/>
          </a:xfrm>
          <a:prstGeom prst="rect">
            <a:avLst/>
          </a:prstGeom>
          <a:solidFill>
            <a:srgbClr val="D5F0FA"/>
          </a:solidFill>
        </p:spPr>
        <p:txBody>
          <a:bodyPr wrap="square" rtlCol="0">
            <a:spAutoFit/>
          </a:bodyPr>
          <a:lstStyle/>
          <a:p>
            <a:pPr algn="ctr"/>
            <a:r>
              <a:rPr lang="en-US" sz="1600" b="1">
                <a:solidFill>
                  <a:srgbClr val="00137F"/>
                </a:solidFill>
              </a:rPr>
              <a:t>WMG </a:t>
            </a:r>
            <a:r>
              <a:rPr lang="en-US" sz="1600">
                <a:solidFill>
                  <a:srgbClr val="00137F"/>
                </a:solidFill>
              </a:rPr>
              <a:t>is reducing their reliance on super stars, and finding alternative ways to reach fans</a:t>
            </a:r>
          </a:p>
        </p:txBody>
      </p:sp>
      <p:pic>
        <p:nvPicPr>
          <p:cNvPr id="21" name="Content Placeholder 9" descr="Badge 1 with solid fill">
            <a:extLst>
              <a:ext uri="{FF2B5EF4-FFF2-40B4-BE49-F238E27FC236}">
                <a16:creationId xmlns:a16="http://schemas.microsoft.com/office/drawing/2014/main" id="{9B370BED-36CA-DD40-AD50-78DDC01201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58058" y="1066242"/>
            <a:ext cx="560805" cy="560805"/>
          </a:xfrm>
          <a:prstGeom prst="rect">
            <a:avLst/>
          </a:prstGeom>
        </p:spPr>
      </p:pic>
      <p:sp>
        <p:nvSpPr>
          <p:cNvPr id="22" name="TextBox 21">
            <a:extLst>
              <a:ext uri="{FF2B5EF4-FFF2-40B4-BE49-F238E27FC236}">
                <a16:creationId xmlns:a16="http://schemas.microsoft.com/office/drawing/2014/main" id="{DB005F47-C8E4-FD3B-832B-36FF5823039A}"/>
              </a:ext>
            </a:extLst>
          </p:cNvPr>
          <p:cNvSpPr txBox="1"/>
          <p:nvPr/>
        </p:nvSpPr>
        <p:spPr>
          <a:xfrm>
            <a:off x="5595248" y="3050805"/>
            <a:ext cx="6188797" cy="584775"/>
          </a:xfrm>
          <a:prstGeom prst="rect">
            <a:avLst/>
          </a:prstGeom>
          <a:solidFill>
            <a:srgbClr val="D5F0FA"/>
          </a:solidFill>
        </p:spPr>
        <p:txBody>
          <a:bodyPr wrap="square" rtlCol="0">
            <a:spAutoFit/>
          </a:bodyPr>
          <a:lstStyle/>
          <a:p>
            <a:pPr algn="ctr"/>
            <a:r>
              <a:rPr lang="en-US" sz="1600" b="1">
                <a:solidFill>
                  <a:srgbClr val="00137F"/>
                </a:solidFill>
              </a:rPr>
              <a:t>Sony Music </a:t>
            </a:r>
            <a:r>
              <a:rPr lang="en-US" sz="1600">
                <a:solidFill>
                  <a:srgbClr val="00137F"/>
                </a:solidFill>
              </a:rPr>
              <a:t>is betting big on indie music, and acquiring indie artists, as well as indie music labels</a:t>
            </a:r>
          </a:p>
        </p:txBody>
      </p:sp>
      <p:pic>
        <p:nvPicPr>
          <p:cNvPr id="23" name="Graphic 22" descr="Badge with solid fill">
            <a:extLst>
              <a:ext uri="{FF2B5EF4-FFF2-40B4-BE49-F238E27FC236}">
                <a16:creationId xmlns:a16="http://schemas.microsoft.com/office/drawing/2014/main" id="{F94D5B99-B080-CB3D-DAE3-3913C8A7DF4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60043" y="2772388"/>
            <a:ext cx="556834" cy="556834"/>
          </a:xfrm>
          <a:prstGeom prst="rect">
            <a:avLst/>
          </a:prstGeom>
        </p:spPr>
      </p:pic>
      <p:sp>
        <p:nvSpPr>
          <p:cNvPr id="24" name="TextBox 23">
            <a:extLst>
              <a:ext uri="{FF2B5EF4-FFF2-40B4-BE49-F238E27FC236}">
                <a16:creationId xmlns:a16="http://schemas.microsoft.com/office/drawing/2014/main" id="{AA93F105-CB67-7DC7-7060-18CD4EB72CE5}"/>
              </a:ext>
            </a:extLst>
          </p:cNvPr>
          <p:cNvSpPr txBox="1"/>
          <p:nvPr/>
        </p:nvSpPr>
        <p:spPr>
          <a:xfrm>
            <a:off x="7096902" y="4040668"/>
            <a:ext cx="3185487" cy="369332"/>
          </a:xfrm>
          <a:prstGeom prst="rect">
            <a:avLst/>
          </a:prstGeom>
          <a:noFill/>
        </p:spPr>
        <p:txBody>
          <a:bodyPr wrap="none" rtlCol="0">
            <a:spAutoFit/>
          </a:bodyPr>
          <a:lstStyle/>
          <a:p>
            <a:r>
              <a:rPr lang="en-US" b="1" i="1">
                <a:solidFill>
                  <a:srgbClr val="043170"/>
                </a:solidFill>
              </a:rPr>
              <a:t>…so what should UMG do?</a:t>
            </a:r>
          </a:p>
        </p:txBody>
      </p:sp>
      <p:pic>
        <p:nvPicPr>
          <p:cNvPr id="8194" name="Picture 2" descr="Filecoin (FIL) | Strategic PartnershipNew partnership: Dapper Labs (Dapper  Labs)">
            <a:extLst>
              <a:ext uri="{FF2B5EF4-FFF2-40B4-BE49-F238E27FC236}">
                <a16:creationId xmlns:a16="http://schemas.microsoft.com/office/drawing/2014/main" id="{817B8470-7253-AA3E-A946-CEA8D9BC539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89700" y="1858812"/>
            <a:ext cx="1964402" cy="814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23470"/>
      </p:ext>
    </p:extLst>
  </p:cSld>
  <p:clrMapOvr>
    <a:masterClrMapping/>
  </p:clrMapOvr>
</p:sld>
</file>

<file path=ppt/theme/theme1.xml><?xml version="1.0" encoding="utf-8"?>
<a:theme xmlns:a="http://schemas.openxmlformats.org/drawingml/2006/main" name="office theme">
  <a:themeElements>
    <a:clrScheme name="Custom 11">
      <a:dk1>
        <a:srgbClr val="000000"/>
      </a:dk1>
      <a:lt1>
        <a:srgbClr val="FFFFFF"/>
      </a:lt1>
      <a:dk2>
        <a:srgbClr val="201F20"/>
      </a:dk2>
      <a:lt2>
        <a:srgbClr val="E7E6E6"/>
      </a:lt2>
      <a:accent1>
        <a:srgbClr val="2BB2E1"/>
      </a:accent1>
      <a:accent2>
        <a:srgbClr val="001F5F"/>
      </a:accent2>
      <a:accent3>
        <a:srgbClr val="F9FDFE"/>
      </a:accent3>
      <a:accent4>
        <a:srgbClr val="000000"/>
      </a:accent4>
      <a:accent5>
        <a:srgbClr val="FEFFFF"/>
      </a:accent5>
      <a:accent6>
        <a:srgbClr val="FEFFF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09A274FE55F4C4995B9F77AD704F5EF" ma:contentTypeVersion="4" ma:contentTypeDescription="Create a new document." ma:contentTypeScope="" ma:versionID="fcf248e610bfc4d5ce58ef3ba09b6ed3">
  <xsd:schema xmlns:xsd="http://www.w3.org/2001/XMLSchema" xmlns:xs="http://www.w3.org/2001/XMLSchema" xmlns:p="http://schemas.microsoft.com/office/2006/metadata/properties" xmlns:ns2="20b1ef85-1c3b-4bda-99a1-5d149e58c327" xmlns:ns3="3d72bf5c-aace-48c3-93ca-20266dea4ccb" targetNamespace="http://schemas.microsoft.com/office/2006/metadata/properties" ma:root="true" ma:fieldsID="eaec244cc978fc93646cee4fdc0597b2" ns2:_="" ns3:_="">
    <xsd:import namespace="20b1ef85-1c3b-4bda-99a1-5d149e58c327"/>
    <xsd:import namespace="3d72bf5c-aace-48c3-93ca-20266dea4cc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b1ef85-1c3b-4bda-99a1-5d149e58c3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d72bf5c-aace-48c3-93ca-20266dea4cc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1E5FBC6-DE42-4EC8-8738-AF112632551D}">
  <ds:schemaRefs>
    <ds:schemaRef ds:uri="http://schemas.microsoft.com/sharepoint/v3/contenttype/forms"/>
  </ds:schemaRefs>
</ds:datastoreItem>
</file>

<file path=customXml/itemProps2.xml><?xml version="1.0" encoding="utf-8"?>
<ds:datastoreItem xmlns:ds="http://schemas.openxmlformats.org/officeDocument/2006/customXml" ds:itemID="{2CA9D843-5873-48BF-8ECB-69FF0FB164F2}">
  <ds:schemaRefs>
    <ds:schemaRef ds:uri="20b1ef85-1c3b-4bda-99a1-5d149e58c327"/>
    <ds:schemaRef ds:uri="3d72bf5c-aace-48c3-93ca-20266dea4cc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A6789BF-46AA-4174-BA03-B44CFE708DD4}">
  <ds:schemaRefs>
    <ds:schemaRef ds:uri="20b1ef85-1c3b-4bda-99a1-5d149e58c327"/>
    <ds:schemaRef ds:uri="3d72bf5c-aace-48c3-93ca-20266dea4cc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3283</TotalTime>
  <Words>4422</Words>
  <Application>Microsoft Macintosh PowerPoint</Application>
  <PresentationFormat>Widescreen</PresentationFormat>
  <Paragraphs>789</Paragraphs>
  <Slides>55</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Avenir Next LT Pro</vt:lpstr>
      <vt:lpstr>Calibri</vt:lpstr>
      <vt:lpstr>Helvetica</vt:lpstr>
      <vt:lpstr>Helvetica Neue</vt:lpstr>
      <vt:lpstr>Times New Roman</vt:lpstr>
      <vt:lpstr>office theme</vt:lpstr>
      <vt:lpstr>PowerPoint Presentation</vt:lpstr>
      <vt:lpstr>UMG has been a dominant force in the music industry</vt:lpstr>
      <vt:lpstr>Issue 1: Streaming and social media have disrupted the traditional artist acquisition process</vt:lpstr>
      <vt:lpstr>Issue 1: Streaming and social media have disrupted the traditional artist acquisition process</vt:lpstr>
      <vt:lpstr>Issue 1: Streaming and social media have disrupted the traditional artist acquisition process</vt:lpstr>
      <vt:lpstr>Issue 1: Streaming and social media have disrupted the traditional artist acquisition process</vt:lpstr>
      <vt:lpstr>Issue 1: Streaming and social media have disrupted the traditional artist acquisition process</vt:lpstr>
      <vt:lpstr>UMG’s competitors have begun to adapt their strategies</vt:lpstr>
      <vt:lpstr>UMG’s competitors have begun to adapt their strategies</vt:lpstr>
      <vt:lpstr>Issue 2: Rapidly signing new artists is resource-intensive and becoming less effective </vt:lpstr>
      <vt:lpstr>Issue 2: Rapidly signing new artists is resource-intensive and becoming less effective </vt:lpstr>
      <vt:lpstr>Issue 2: Rapidly signing new artists is resource-intensive and becoming less effective </vt:lpstr>
      <vt:lpstr>Issue 2: Rapidly signing new artists is resource-intensive and becoming less effective </vt:lpstr>
      <vt:lpstr>UMG should introduce analytics into their recruitment process to easily identify future stars</vt:lpstr>
      <vt:lpstr>UMG should introduce analytics into their recruitment process to easily identify future stars</vt:lpstr>
      <vt:lpstr>UMG should introduce analytics into their recruitment process to easily identify future stars</vt:lpstr>
      <vt:lpstr>UMG should introduce analytics into their recruitment process to easily identify future stars</vt:lpstr>
      <vt:lpstr>UMG is well positioned to explore an analytics solution</vt:lpstr>
      <vt:lpstr>PowerPoint Presentation</vt:lpstr>
      <vt:lpstr>We tackled this issue in 3 Stages to produce an analytical solution</vt:lpstr>
      <vt:lpstr>We tackled this issue in 3 Stages to produce an analytical solution</vt:lpstr>
      <vt:lpstr>We tackled this issue in 3 Stages to produce an analytical solution</vt:lpstr>
      <vt:lpstr>We tackled this issue in 3 Stages to produce an analytical solution</vt:lpstr>
      <vt:lpstr>We tackled this issue in 3 Stages to produce an analytical solution</vt:lpstr>
      <vt:lpstr>We tackled this issue in 3 Stages to produce an analytical solution</vt:lpstr>
      <vt:lpstr>We tackled this issue in 3 Stages to produce an analytical solution</vt:lpstr>
      <vt:lpstr>We tackled this issue in 3 Stages to produce an analytical solution</vt:lpstr>
      <vt:lpstr>We tackled this issue in 3 Stages to produce an analytical solution</vt:lpstr>
      <vt:lpstr>We tackled this issue in 3 Stages to produce an analytical solution</vt:lpstr>
      <vt:lpstr>We tackled this issue in 3 Stages to produce an analytical solution</vt:lpstr>
      <vt:lpstr>We tackled this issue in 3 Stages to produce an analytical solution</vt:lpstr>
      <vt:lpstr>We tackled this issue in 3 Stages to produce an analytical solution</vt:lpstr>
      <vt:lpstr>We tackled this issue in 3 Stages to produce an analytical solution</vt:lpstr>
      <vt:lpstr>We tackled this issue in 3 Stages to produce an analytical solution</vt:lpstr>
      <vt:lpstr>We tackled this issue in 3 Stages to produce an analytical solution</vt:lpstr>
      <vt:lpstr>We tackled this issue in 3 Stages to produce an analytical solution</vt:lpstr>
      <vt:lpstr>We tackled this issue in 3 Stages to produce an analytical solution</vt:lpstr>
      <vt:lpstr>We tackled this issue in 3 Stages to produce an analytical solution</vt:lpstr>
      <vt:lpstr>We tackled this issue in 3 Stages to produce an analytical solution</vt:lpstr>
      <vt:lpstr>We tackled this issue in 3 Stages to produce an analytical solution</vt:lpstr>
      <vt:lpstr>Introducing BeatScout: Helping UMG beat the competition and scout hidden gems in the music industry</vt:lpstr>
      <vt:lpstr>Introducing BeatScout: Helping UMG beat the competition and scout hidden gems in the music industry</vt:lpstr>
      <vt:lpstr>We can easily integrate BeatScout into UMGs workflow in a variety of ways</vt:lpstr>
      <vt:lpstr>We can easily integrate BeatScout into UMGs workflow in a variety of ways</vt:lpstr>
      <vt:lpstr>We can easily integrate BeatScout into UMGs workflow in a variety of ways</vt:lpstr>
      <vt:lpstr>BeatScout is built to be convenient and accessible for busy executives</vt:lpstr>
      <vt:lpstr>BeatScout is built to be convenient and accessible for busy executives</vt:lpstr>
      <vt:lpstr>BeatScout is built to be convenient and accessible for busy executives</vt:lpstr>
      <vt:lpstr>Live Demo</vt:lpstr>
      <vt:lpstr>For A&amp;R Executives: BeatScout provides rhyme and reason for the latest trends and saves a great deal of time</vt:lpstr>
      <vt:lpstr>BeatScout can bring about positive business outcomes in various areas</vt:lpstr>
      <vt:lpstr>There is still scope for further extension and improvement on BeatScout</vt:lpstr>
      <vt:lpstr>PowerPoint Presentation</vt:lpstr>
      <vt:lpstr>BeatScout Mockups</vt:lpstr>
      <vt:lpstr>Data Dictionary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#ADVAIT BHARAT DESHPANDE#</cp:lastModifiedBy>
  <cp:revision>3</cp:revision>
  <cp:lastPrinted>2022-07-03T05:35:43Z</cp:lastPrinted>
  <dcterms:created xsi:type="dcterms:W3CDTF">2022-05-24T05:28:43Z</dcterms:created>
  <dcterms:modified xsi:type="dcterms:W3CDTF">2023-04-02T14:52:30Z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0x010100709A274FE55F4C4995B9F77AD704F5EF</vt:lpwstr>
  </property>
</Properties>
</file>